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08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73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0589" y="3283711"/>
            <a:ext cx="10370820" cy="1678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780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949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41" y="1336345"/>
            <a:ext cx="2978785" cy="4207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heavy">
                <a:solidFill>
                  <a:srgbClr val="44494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200763" y="1336345"/>
            <a:ext cx="3240404" cy="3787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 u="sng">
                <a:solidFill>
                  <a:srgbClr val="44494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273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8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2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84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3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0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043E2-1FF3-48CA-818C-36B37C0B729E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4E0B1-72B9-4D63-A25C-D78A1896E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70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" Type="http://schemas.openxmlformats.org/officeDocument/2006/relationships/image" Target="../media/image235.png"/><Relationship Id="rId21" Type="http://schemas.openxmlformats.org/officeDocument/2006/relationships/image" Target="../media/image252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42.png"/><Relationship Id="rId24" Type="http://schemas.openxmlformats.org/officeDocument/2006/relationships/image" Target="../media/image255.png"/><Relationship Id="rId5" Type="http://schemas.openxmlformats.org/officeDocument/2006/relationships/image" Target="../media/image237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addressguide.com/cidr" TargetMode="External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38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4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38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28.png"/><Relationship Id="rId7" Type="http://schemas.openxmlformats.org/officeDocument/2006/relationships/image" Target="../media/image24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10" Type="http://schemas.openxmlformats.org/officeDocument/2006/relationships/image" Target="../media/image258.png"/><Relationship Id="rId4" Type="http://schemas.openxmlformats.org/officeDocument/2006/relationships/image" Target="../media/image238.png"/><Relationship Id="rId9" Type="http://schemas.openxmlformats.org/officeDocument/2006/relationships/image" Target="../media/image254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62.png"/><Relationship Id="rId3" Type="http://schemas.openxmlformats.org/officeDocument/2006/relationships/image" Target="../media/image228.png"/><Relationship Id="rId7" Type="http://schemas.openxmlformats.org/officeDocument/2006/relationships/image" Target="../media/image249.png"/><Relationship Id="rId12" Type="http://schemas.openxmlformats.org/officeDocument/2006/relationships/image" Target="../media/image25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58.png"/><Relationship Id="rId4" Type="http://schemas.openxmlformats.org/officeDocument/2006/relationships/image" Target="../media/image238.png"/><Relationship Id="rId9" Type="http://schemas.openxmlformats.org/officeDocument/2006/relationships/image" Target="../media/image254.png"/><Relationship Id="rId14" Type="http://schemas.openxmlformats.org/officeDocument/2006/relationships/image" Target="../media/image263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37.png"/><Relationship Id="rId3" Type="http://schemas.openxmlformats.org/officeDocument/2006/relationships/image" Target="../media/image228.png"/><Relationship Id="rId7" Type="http://schemas.openxmlformats.org/officeDocument/2006/relationships/image" Target="../media/image249.png"/><Relationship Id="rId12" Type="http://schemas.openxmlformats.org/officeDocument/2006/relationships/image" Target="../media/image25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58.png"/><Relationship Id="rId4" Type="http://schemas.openxmlformats.org/officeDocument/2006/relationships/image" Target="../media/image238.png"/><Relationship Id="rId9" Type="http://schemas.openxmlformats.org/officeDocument/2006/relationships/image" Target="../media/image254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5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3.png"/><Relationship Id="rId18" Type="http://schemas.openxmlformats.org/officeDocument/2006/relationships/image" Target="../media/image259.png"/><Relationship Id="rId3" Type="http://schemas.openxmlformats.org/officeDocument/2006/relationships/image" Target="../media/image237.png"/><Relationship Id="rId7" Type="http://schemas.openxmlformats.org/officeDocument/2006/relationships/image" Target="../media/image242.png"/><Relationship Id="rId12" Type="http://schemas.openxmlformats.org/officeDocument/2006/relationships/image" Target="../media/image249.png"/><Relationship Id="rId17" Type="http://schemas.openxmlformats.org/officeDocument/2006/relationships/image" Target="../media/image258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8.png"/><Relationship Id="rId5" Type="http://schemas.openxmlformats.org/officeDocument/2006/relationships/image" Target="../media/image238.png"/><Relationship Id="rId15" Type="http://schemas.openxmlformats.org/officeDocument/2006/relationships/image" Target="../media/image256.png"/><Relationship Id="rId10" Type="http://schemas.openxmlformats.org/officeDocument/2006/relationships/image" Target="../media/image247.png"/><Relationship Id="rId4" Type="http://schemas.openxmlformats.org/officeDocument/2006/relationships/image" Target="../media/image228.png"/><Relationship Id="rId9" Type="http://schemas.openxmlformats.org/officeDocument/2006/relationships/image" Target="../media/image246.png"/><Relationship Id="rId14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3.png"/><Relationship Id="rId18" Type="http://schemas.openxmlformats.org/officeDocument/2006/relationships/image" Target="../media/image243.png"/><Relationship Id="rId3" Type="http://schemas.openxmlformats.org/officeDocument/2006/relationships/image" Target="../media/image237.png"/><Relationship Id="rId21" Type="http://schemas.openxmlformats.org/officeDocument/2006/relationships/image" Target="../media/image260.png"/><Relationship Id="rId7" Type="http://schemas.openxmlformats.org/officeDocument/2006/relationships/image" Target="../media/image242.png"/><Relationship Id="rId12" Type="http://schemas.openxmlformats.org/officeDocument/2006/relationships/image" Target="../media/image249.png"/><Relationship Id="rId17" Type="http://schemas.openxmlformats.org/officeDocument/2006/relationships/image" Target="../media/image258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25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8.png"/><Relationship Id="rId5" Type="http://schemas.openxmlformats.org/officeDocument/2006/relationships/image" Target="../media/image238.png"/><Relationship Id="rId15" Type="http://schemas.openxmlformats.org/officeDocument/2006/relationships/image" Target="../media/image256.png"/><Relationship Id="rId23" Type="http://schemas.openxmlformats.org/officeDocument/2006/relationships/image" Target="../media/image259.png"/><Relationship Id="rId10" Type="http://schemas.openxmlformats.org/officeDocument/2006/relationships/image" Target="../media/image247.png"/><Relationship Id="rId19" Type="http://schemas.openxmlformats.org/officeDocument/2006/relationships/image" Target="../media/image244.png"/><Relationship Id="rId4" Type="http://schemas.openxmlformats.org/officeDocument/2006/relationships/image" Target="../media/image228.png"/><Relationship Id="rId9" Type="http://schemas.openxmlformats.org/officeDocument/2006/relationships/image" Target="../media/image246.png"/><Relationship Id="rId14" Type="http://schemas.openxmlformats.org/officeDocument/2006/relationships/image" Target="../media/image254.png"/><Relationship Id="rId22" Type="http://schemas.openxmlformats.org/officeDocument/2006/relationships/image" Target="../media/image25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3.png"/><Relationship Id="rId18" Type="http://schemas.openxmlformats.org/officeDocument/2006/relationships/image" Target="../media/image243.png"/><Relationship Id="rId3" Type="http://schemas.openxmlformats.org/officeDocument/2006/relationships/image" Target="../media/image237.png"/><Relationship Id="rId21" Type="http://schemas.openxmlformats.org/officeDocument/2006/relationships/image" Target="../media/image260.png"/><Relationship Id="rId7" Type="http://schemas.openxmlformats.org/officeDocument/2006/relationships/image" Target="../media/image242.png"/><Relationship Id="rId12" Type="http://schemas.openxmlformats.org/officeDocument/2006/relationships/image" Target="../media/image249.png"/><Relationship Id="rId17" Type="http://schemas.openxmlformats.org/officeDocument/2006/relationships/image" Target="../media/image258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257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8.png"/><Relationship Id="rId24" Type="http://schemas.openxmlformats.org/officeDocument/2006/relationships/image" Target="../media/image250.png"/><Relationship Id="rId5" Type="http://schemas.openxmlformats.org/officeDocument/2006/relationships/image" Target="../media/image238.png"/><Relationship Id="rId15" Type="http://schemas.openxmlformats.org/officeDocument/2006/relationships/image" Target="../media/image256.png"/><Relationship Id="rId23" Type="http://schemas.openxmlformats.org/officeDocument/2006/relationships/image" Target="../media/image259.png"/><Relationship Id="rId10" Type="http://schemas.openxmlformats.org/officeDocument/2006/relationships/image" Target="../media/image247.png"/><Relationship Id="rId19" Type="http://schemas.openxmlformats.org/officeDocument/2006/relationships/image" Target="../media/image244.png"/><Relationship Id="rId4" Type="http://schemas.openxmlformats.org/officeDocument/2006/relationships/image" Target="../media/image228.png"/><Relationship Id="rId9" Type="http://schemas.openxmlformats.org/officeDocument/2006/relationships/image" Target="../media/image246.png"/><Relationship Id="rId14" Type="http://schemas.openxmlformats.org/officeDocument/2006/relationships/image" Target="../media/image254.png"/><Relationship Id="rId22" Type="http://schemas.openxmlformats.org/officeDocument/2006/relationships/image" Target="../media/image255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4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" Type="http://schemas.openxmlformats.org/officeDocument/2006/relationships/image" Target="../media/image235.png"/><Relationship Id="rId21" Type="http://schemas.openxmlformats.org/officeDocument/2006/relationships/image" Target="../media/image252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42.png"/><Relationship Id="rId24" Type="http://schemas.openxmlformats.org/officeDocument/2006/relationships/image" Target="../media/image255.png"/><Relationship Id="rId5" Type="http://schemas.openxmlformats.org/officeDocument/2006/relationships/image" Target="../media/image237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" Type="http://schemas.openxmlformats.org/officeDocument/2006/relationships/image" Target="../media/image235.png"/><Relationship Id="rId21" Type="http://schemas.openxmlformats.org/officeDocument/2006/relationships/image" Target="../media/image252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247.png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42.png"/><Relationship Id="rId24" Type="http://schemas.openxmlformats.org/officeDocument/2006/relationships/image" Target="../media/image255.png"/><Relationship Id="rId5" Type="http://schemas.openxmlformats.org/officeDocument/2006/relationships/image" Target="../media/image237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10" Type="http://schemas.openxmlformats.org/officeDocument/2006/relationships/image" Target="../media/image241.png"/><Relationship Id="rId19" Type="http://schemas.openxmlformats.org/officeDocument/2006/relationships/image" Target="../media/image250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1.png"/><Relationship Id="rId4" Type="http://schemas.openxmlformats.org/officeDocument/2006/relationships/image" Target="../media/image300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0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1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3" Type="http://schemas.openxmlformats.org/officeDocument/2006/relationships/image" Target="../media/image314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5" Type="http://schemas.openxmlformats.org/officeDocument/2006/relationships/image" Target="../media/image31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18" Type="http://schemas.openxmlformats.org/officeDocument/2006/relationships/image" Target="../media/image341.png"/><Relationship Id="rId3" Type="http://schemas.openxmlformats.org/officeDocument/2006/relationships/image" Target="../media/image326.png"/><Relationship Id="rId21" Type="http://schemas.openxmlformats.org/officeDocument/2006/relationships/image" Target="../media/image34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17" Type="http://schemas.openxmlformats.org/officeDocument/2006/relationships/image" Target="../media/image340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339.png"/><Relationship Id="rId20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19" Type="http://schemas.openxmlformats.org/officeDocument/2006/relationships/image" Target="../media/image342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Relationship Id="rId22" Type="http://schemas.openxmlformats.org/officeDocument/2006/relationships/image" Target="../media/image345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13" Type="http://schemas.openxmlformats.org/officeDocument/2006/relationships/image" Target="../media/image356.png"/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12" Type="http://schemas.openxmlformats.org/officeDocument/2006/relationships/image" Target="../media/image35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1" Type="http://schemas.openxmlformats.org/officeDocument/2006/relationships/image" Target="../media/image354.png"/><Relationship Id="rId5" Type="http://schemas.openxmlformats.org/officeDocument/2006/relationships/image" Target="../media/image348.png"/><Relationship Id="rId15" Type="http://schemas.openxmlformats.org/officeDocument/2006/relationships/image" Target="../media/image358.png"/><Relationship Id="rId10" Type="http://schemas.openxmlformats.org/officeDocument/2006/relationships/image" Target="../media/image353.png"/><Relationship Id="rId4" Type="http://schemas.openxmlformats.org/officeDocument/2006/relationships/image" Target="../media/image347.png"/><Relationship Id="rId9" Type="http://schemas.openxmlformats.org/officeDocument/2006/relationships/image" Target="../media/image352.png"/><Relationship Id="rId14" Type="http://schemas.openxmlformats.org/officeDocument/2006/relationships/image" Target="../media/image357.png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png"/><Relationship Id="rId13" Type="http://schemas.openxmlformats.org/officeDocument/2006/relationships/image" Target="../media/image369.png"/><Relationship Id="rId3" Type="http://schemas.openxmlformats.org/officeDocument/2006/relationships/image" Target="../media/image359.png"/><Relationship Id="rId7" Type="http://schemas.openxmlformats.org/officeDocument/2006/relationships/image" Target="../media/image363.png"/><Relationship Id="rId12" Type="http://schemas.openxmlformats.org/officeDocument/2006/relationships/image" Target="../media/image36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11" Type="http://schemas.openxmlformats.org/officeDocument/2006/relationships/image" Target="../media/image367.png"/><Relationship Id="rId5" Type="http://schemas.openxmlformats.org/officeDocument/2006/relationships/image" Target="../media/image361.png"/><Relationship Id="rId15" Type="http://schemas.openxmlformats.org/officeDocument/2006/relationships/image" Target="../media/image371.png"/><Relationship Id="rId10" Type="http://schemas.openxmlformats.org/officeDocument/2006/relationships/image" Target="../media/image366.png"/><Relationship Id="rId4" Type="http://schemas.openxmlformats.org/officeDocument/2006/relationships/image" Target="../media/image360.png"/><Relationship Id="rId9" Type="http://schemas.openxmlformats.org/officeDocument/2006/relationships/image" Target="../media/image365.png"/><Relationship Id="rId14" Type="http://schemas.openxmlformats.org/officeDocument/2006/relationships/image" Target="../media/image370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3" Type="http://schemas.openxmlformats.org/officeDocument/2006/relationships/image" Target="../media/image372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image" Target="../media/image396.png"/><Relationship Id="rId18" Type="http://schemas.openxmlformats.org/officeDocument/2006/relationships/image" Target="../media/image401.png"/><Relationship Id="rId3" Type="http://schemas.openxmlformats.org/officeDocument/2006/relationships/image" Target="../media/image386.png"/><Relationship Id="rId21" Type="http://schemas.openxmlformats.org/officeDocument/2006/relationships/image" Target="../media/image404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17" Type="http://schemas.openxmlformats.org/officeDocument/2006/relationships/image" Target="../media/image400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399.png"/><Relationship Id="rId20" Type="http://schemas.openxmlformats.org/officeDocument/2006/relationships/image" Target="../media/image4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5" Type="http://schemas.openxmlformats.org/officeDocument/2006/relationships/image" Target="../media/image388.png"/><Relationship Id="rId15" Type="http://schemas.openxmlformats.org/officeDocument/2006/relationships/image" Target="../media/image398.png"/><Relationship Id="rId10" Type="http://schemas.openxmlformats.org/officeDocument/2006/relationships/image" Target="../media/image393.png"/><Relationship Id="rId19" Type="http://schemas.openxmlformats.org/officeDocument/2006/relationships/image" Target="../media/image402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Relationship Id="rId14" Type="http://schemas.openxmlformats.org/officeDocument/2006/relationships/image" Target="../media/image397.pn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05.png"/><Relationship Id="rId7" Type="http://schemas.openxmlformats.org/officeDocument/2006/relationships/image" Target="../media/image40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.png"/><Relationship Id="rId5" Type="http://schemas.openxmlformats.org/officeDocument/2006/relationships/image" Target="../media/image407.png"/><Relationship Id="rId4" Type="http://schemas.openxmlformats.org/officeDocument/2006/relationships/image" Target="../media/image406.png"/><Relationship Id="rId9" Type="http://schemas.openxmlformats.org/officeDocument/2006/relationships/image" Target="../media/image41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3" Type="http://schemas.openxmlformats.org/officeDocument/2006/relationships/image" Target="../media/image412.png"/><Relationship Id="rId7" Type="http://schemas.openxmlformats.org/officeDocument/2006/relationships/image" Target="../media/image409.png"/><Relationship Id="rId12" Type="http://schemas.openxmlformats.org/officeDocument/2006/relationships/image" Target="../media/image41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11" Type="http://schemas.openxmlformats.org/officeDocument/2006/relationships/image" Target="../media/image417.png"/><Relationship Id="rId5" Type="http://schemas.openxmlformats.org/officeDocument/2006/relationships/image" Target="../media/image407.png"/><Relationship Id="rId10" Type="http://schemas.openxmlformats.org/officeDocument/2006/relationships/image" Target="../media/image416.png"/><Relationship Id="rId4" Type="http://schemas.openxmlformats.org/officeDocument/2006/relationships/image" Target="../media/image406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419.png"/><Relationship Id="rId3" Type="http://schemas.openxmlformats.org/officeDocument/2006/relationships/image" Target="../media/image412.png"/><Relationship Id="rId7" Type="http://schemas.openxmlformats.org/officeDocument/2006/relationships/image" Target="../media/image409.png"/><Relationship Id="rId12" Type="http://schemas.openxmlformats.org/officeDocument/2006/relationships/image" Target="../media/image41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11" Type="http://schemas.openxmlformats.org/officeDocument/2006/relationships/image" Target="../media/image417.png"/><Relationship Id="rId5" Type="http://schemas.openxmlformats.org/officeDocument/2006/relationships/image" Target="../media/image407.png"/><Relationship Id="rId10" Type="http://schemas.openxmlformats.org/officeDocument/2006/relationships/image" Target="../media/image416.png"/><Relationship Id="rId4" Type="http://schemas.openxmlformats.org/officeDocument/2006/relationships/image" Target="../media/image406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431.png"/><Relationship Id="rId3" Type="http://schemas.openxmlformats.org/officeDocument/2006/relationships/image" Target="../media/image421.png"/><Relationship Id="rId7" Type="http://schemas.openxmlformats.org/officeDocument/2006/relationships/image" Target="../media/image425.png"/><Relationship Id="rId12" Type="http://schemas.openxmlformats.org/officeDocument/2006/relationships/image" Target="../media/image43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11" Type="http://schemas.openxmlformats.org/officeDocument/2006/relationships/image" Target="../media/image429.png"/><Relationship Id="rId5" Type="http://schemas.openxmlformats.org/officeDocument/2006/relationships/image" Target="../media/image423.png"/><Relationship Id="rId15" Type="http://schemas.openxmlformats.org/officeDocument/2006/relationships/image" Target="../media/image433.png"/><Relationship Id="rId10" Type="http://schemas.openxmlformats.org/officeDocument/2006/relationships/image" Target="../media/image428.png"/><Relationship Id="rId4" Type="http://schemas.openxmlformats.org/officeDocument/2006/relationships/image" Target="../media/image422.png"/><Relationship Id="rId9" Type="http://schemas.openxmlformats.org/officeDocument/2006/relationships/image" Target="../media/image427.png"/><Relationship Id="rId14" Type="http://schemas.openxmlformats.org/officeDocument/2006/relationships/image" Target="../media/image432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ws.training/" TargetMode="External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5.png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0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0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4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11.png"/><Relationship Id="rId7" Type="http://schemas.openxmlformats.org/officeDocument/2006/relationships/image" Target="../media/image10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10" Type="http://schemas.openxmlformats.org/officeDocument/2006/relationships/image" Target="../media/image110.png"/><Relationship Id="rId4" Type="http://schemas.openxmlformats.org/officeDocument/2006/relationships/image" Target="../media/image114.png"/><Relationship Id="rId9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11.png"/><Relationship Id="rId7" Type="http://schemas.openxmlformats.org/officeDocument/2006/relationships/image" Target="../media/image101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3.png"/><Relationship Id="rId10" Type="http://schemas.openxmlformats.org/officeDocument/2006/relationships/image" Target="../media/image110.png"/><Relationship Id="rId4" Type="http://schemas.openxmlformats.org/officeDocument/2006/relationships/image" Target="../media/image114.png"/><Relationship Id="rId9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18.png"/><Relationship Id="rId3" Type="http://schemas.openxmlformats.org/officeDocument/2006/relationships/image" Target="../media/image111.png"/><Relationship Id="rId7" Type="http://schemas.openxmlformats.org/officeDocument/2006/relationships/image" Target="../media/image101.png"/><Relationship Id="rId12" Type="http://schemas.openxmlformats.org/officeDocument/2006/relationships/image" Target="../media/image11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16.png"/><Relationship Id="rId5" Type="http://schemas.openxmlformats.org/officeDocument/2006/relationships/image" Target="../media/image113.png"/><Relationship Id="rId10" Type="http://schemas.openxmlformats.org/officeDocument/2006/relationships/image" Target="../media/image110.png"/><Relationship Id="rId4" Type="http://schemas.openxmlformats.org/officeDocument/2006/relationships/image" Target="../media/image114.png"/><Relationship Id="rId9" Type="http://schemas.openxmlformats.org/officeDocument/2006/relationships/image" Target="../media/image109.png"/><Relationship Id="rId14" Type="http://schemas.openxmlformats.org/officeDocument/2006/relationships/image" Target="../media/image11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22.png"/><Relationship Id="rId3" Type="http://schemas.openxmlformats.org/officeDocument/2006/relationships/image" Target="../media/image111.png"/><Relationship Id="rId7" Type="http://schemas.openxmlformats.org/officeDocument/2006/relationships/image" Target="../media/image101.png"/><Relationship Id="rId12" Type="http://schemas.openxmlformats.org/officeDocument/2006/relationships/image" Target="../media/image121.png"/><Relationship Id="rId2" Type="http://schemas.openxmlformats.org/officeDocument/2006/relationships/hyperlink" Target="http://www.datacumulus.com/" TargetMode="Externa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3.png"/><Relationship Id="rId15" Type="http://schemas.openxmlformats.org/officeDocument/2006/relationships/image" Target="../media/image124.png"/><Relationship Id="rId10" Type="http://schemas.openxmlformats.org/officeDocument/2006/relationships/image" Target="../media/image110.png"/><Relationship Id="rId4" Type="http://schemas.openxmlformats.org/officeDocument/2006/relationships/image" Target="../media/image114.png"/><Relationship Id="rId9" Type="http://schemas.openxmlformats.org/officeDocument/2006/relationships/image" Target="../media/image109.png"/><Relationship Id="rId1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4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13.png"/><Relationship Id="rId7" Type="http://schemas.openxmlformats.org/officeDocument/2006/relationships/image" Target="../media/image14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11.png"/><Relationship Id="rId7" Type="http://schemas.openxmlformats.org/officeDocument/2006/relationships/image" Target="../media/image13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5.png"/><Relationship Id="rId10" Type="http://schemas.openxmlformats.org/officeDocument/2006/relationships/image" Target="../media/image140.png"/><Relationship Id="rId4" Type="http://schemas.openxmlformats.org/officeDocument/2006/relationships/image" Target="../media/image114.png"/><Relationship Id="rId9" Type="http://schemas.openxmlformats.org/officeDocument/2006/relationships/image" Target="../media/image13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8.png"/><Relationship Id="rId3" Type="http://schemas.openxmlformats.org/officeDocument/2006/relationships/image" Target="../media/image142.png"/><Relationship Id="rId7" Type="http://schemas.openxmlformats.org/officeDocument/2006/relationships/image" Target="../media/image137.png"/><Relationship Id="rId12" Type="http://schemas.openxmlformats.org/officeDocument/2006/relationships/image" Target="../media/image147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46.png"/><Relationship Id="rId5" Type="http://schemas.openxmlformats.org/officeDocument/2006/relationships/image" Target="../media/image144.png"/><Relationship Id="rId10" Type="http://schemas.openxmlformats.org/officeDocument/2006/relationships/image" Target="../media/image145.png"/><Relationship Id="rId4" Type="http://schemas.openxmlformats.org/officeDocument/2006/relationships/image" Target="../media/image143.png"/><Relationship Id="rId9" Type="http://schemas.openxmlformats.org/officeDocument/2006/relationships/image" Target="../media/image13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hyperlink" Target="http://www.datacumulu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68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5754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25" dirty="0"/>
              <a:t>SQS </a:t>
            </a:r>
            <a:r>
              <a:rPr spc="-5" dirty="0"/>
              <a:t>– </a:t>
            </a:r>
            <a:r>
              <a:rPr spc="-60" dirty="0"/>
              <a:t>Standard</a:t>
            </a:r>
            <a:r>
              <a:rPr spc="45" dirty="0"/>
              <a:t> </a:t>
            </a:r>
            <a:r>
              <a:rPr spc="-20" dirty="0"/>
              <a:t>Queue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8689975" cy="4060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Oldest offering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(over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10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years</a:t>
            </a:r>
            <a:r>
              <a:rPr sz="26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old)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Fully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managed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Scales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second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10,000s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600" spc="3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second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retention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messages: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days,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maximum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14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days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limit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messages 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40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queue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600" spc="50" dirty="0">
                <a:solidFill>
                  <a:srgbClr val="444949"/>
                </a:solidFill>
                <a:latin typeface="Gill Sans MT"/>
                <a:cs typeface="Gill Sans MT"/>
              </a:rPr>
              <a:t>(&lt;10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publish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receive)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Horizontal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terms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number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6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consumers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duplicate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(at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least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once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delivery,</a:t>
            </a:r>
            <a:r>
              <a:rPr sz="26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occasionally)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order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(best effort</a:t>
            </a:r>
            <a:r>
              <a:rPr sz="26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ordering)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Limitation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256KB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message</a:t>
            </a:r>
            <a:r>
              <a:rPr sz="26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sent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30968" y="643127"/>
            <a:ext cx="1088135" cy="1307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16902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686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</a:t>
            </a:r>
            <a:r>
              <a:rPr spc="-6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9992360" cy="433832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PostgreSQL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MySQL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Oracle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SQL</a:t>
            </a:r>
            <a:r>
              <a:rPr sz="26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Server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provision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&amp; EBS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type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size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Multi</a:t>
            </a:r>
            <a:r>
              <a:rPr sz="26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IAM,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Groups, </a:t>
            </a:r>
            <a:r>
              <a:rPr sz="2600" spc="-105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, 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transit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Point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restore</a:t>
            </a:r>
            <a:r>
              <a:rPr sz="26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feature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Scheduled</a:t>
            </a:r>
            <a:r>
              <a:rPr sz="26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maintenance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Monitoring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through</a:t>
            </a:r>
            <a:r>
              <a:rPr sz="26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39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80000"/>
              </a:lnSpc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case: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relational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datasets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(RDBMS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OLTP),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SQL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queries,  transactional inserts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delete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6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50423" y="347472"/>
            <a:ext cx="1149096" cy="1146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2577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0782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RDS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110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0355580" cy="40322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164465" indent="-228600">
              <a:lnSpc>
                <a:spcPts val="3020"/>
              </a:lnSpc>
              <a:spcBef>
                <a:spcPts val="49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Operations: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small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downtime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failover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happens,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maintenance  happens,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implies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manual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intervention,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r>
              <a:rPr sz="28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changes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994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responsible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OS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security,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responsible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setting 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KMS,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groups,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policies,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authorizing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DB,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-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Reliability: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feature,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failover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case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failures</a:t>
            </a:r>
            <a:endParaRPr sz="2800">
              <a:latin typeface="Gill Sans MT"/>
              <a:cs typeface="Gill Sans MT"/>
            </a:endParaRPr>
          </a:p>
          <a:p>
            <a:pPr marL="241300" marR="66675" indent="-228600">
              <a:lnSpc>
                <a:spcPts val="3020"/>
              </a:lnSpc>
              <a:spcBef>
                <a:spcPts val="10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Performance: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depends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type,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volume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type,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add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Replicas. Doesn’t</a:t>
            </a:r>
            <a:r>
              <a:rPr sz="2800" spc="-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auto-scale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Cost: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per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hour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465693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9446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Aurora</a:t>
            </a:r>
            <a:r>
              <a:rPr spc="-5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4022"/>
            <a:ext cx="9880600" cy="43630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Compatible API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PostgreSQL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2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MySQL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held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6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replicas,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healing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capability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AZ,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200" spc="-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Replicas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2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Global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Global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DR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latency</a:t>
            </a:r>
            <a:r>
              <a:rPr sz="22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purposes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10GB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64</a:t>
            </a:r>
            <a:r>
              <a:rPr sz="22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TB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Define EC2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type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aurora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monitoring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maintenance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features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2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“Aurora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Serverless”</a:t>
            </a: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option</a:t>
            </a:r>
            <a:endParaRPr sz="22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6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case: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RDS,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less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maintenance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flexibility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more</a:t>
            </a:r>
            <a:r>
              <a:rPr sz="22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98607" y="292608"/>
            <a:ext cx="1155192" cy="1155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6944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65543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Aurora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40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355580" cy="411289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Operations: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less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operations,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responsible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OS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security,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responsible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setting 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KMS,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groups,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policies,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authorizing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DB,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-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endParaRPr sz="2800">
              <a:latin typeface="Gill Sans MT"/>
              <a:cs typeface="Gill Sans MT"/>
            </a:endParaRPr>
          </a:p>
          <a:p>
            <a:pPr marL="241300" marR="626110" indent="-228600">
              <a:lnSpc>
                <a:spcPts val="3020"/>
              </a:lnSpc>
              <a:spcBef>
                <a:spcPts val="10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Reliability: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AZ, highly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possibly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RDS,</a:t>
            </a:r>
            <a:r>
              <a:rPr sz="2800" spc="-5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Aurora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option.</a:t>
            </a:r>
            <a:endParaRPr sz="2800">
              <a:latin typeface="Gill Sans MT"/>
              <a:cs typeface="Gill Sans MT"/>
            </a:endParaRPr>
          </a:p>
          <a:p>
            <a:pPr marL="241300" marR="196850" indent="-228600">
              <a:lnSpc>
                <a:spcPts val="3020"/>
              </a:lnSpc>
              <a:spcBef>
                <a:spcPts val="101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Performance: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5x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(according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AWS)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due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architectural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optimizations.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15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(only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RDS)</a:t>
            </a:r>
            <a:endParaRPr sz="2800">
              <a:latin typeface="Gill Sans MT"/>
              <a:cs typeface="Gill Sans MT"/>
            </a:endParaRPr>
          </a:p>
          <a:p>
            <a:pPr marL="241300" marR="715645" indent="-228600">
              <a:lnSpc>
                <a:spcPts val="3020"/>
              </a:lnSpc>
              <a:spcBef>
                <a:spcPts val="99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Cost: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per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hour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usage.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Possibly lower 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costs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compared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Enterprise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grade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databases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such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8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Oracle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839103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8507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ElastiCache</a:t>
            </a:r>
            <a:r>
              <a:rPr spc="-3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9939020" cy="4337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Redis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Memcached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(similar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offering as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RDS,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caches)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In-memory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store,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sub-millisecond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latency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provision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6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type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Clustering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(Redis)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AZ,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Replicas</a:t>
            </a:r>
            <a:r>
              <a:rPr sz="26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(sharding)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IAM,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Groups, </a:t>
            </a:r>
            <a:r>
              <a:rPr sz="2600" spc="-110" dirty="0">
                <a:solidFill>
                  <a:srgbClr val="444949"/>
                </a:solidFill>
                <a:latin typeface="Gill Sans MT"/>
                <a:cs typeface="Gill Sans MT"/>
              </a:rPr>
              <a:t>KMS,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Redis</a:t>
            </a:r>
            <a:r>
              <a:rPr sz="2600" spc="-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Auth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Point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restore</a:t>
            </a:r>
            <a:r>
              <a:rPr sz="26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feature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Scheduled</a:t>
            </a:r>
            <a:r>
              <a:rPr sz="26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maintenance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Monitoring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through</a:t>
            </a:r>
            <a:r>
              <a:rPr sz="26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36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70000"/>
              </a:lnSpc>
              <a:spcBef>
                <a:spcPts val="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Case: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Key/Value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store,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Frequent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reads, less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writes,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results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DB 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queries,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session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websites,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cannot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6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SQL.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66247" y="262127"/>
            <a:ext cx="1185672" cy="1185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644486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5622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ElastiCache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30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355580" cy="33451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Operations: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responsible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OS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security,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responsible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setting 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KMS,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groups,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policies,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(Redis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Auth),</a:t>
            </a:r>
            <a:r>
              <a:rPr sz="2800" spc="-6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Reliability: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Clustering,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Multi</a:t>
            </a:r>
            <a:r>
              <a:rPr sz="2800" spc="-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800">
              <a:latin typeface="Gill Sans MT"/>
              <a:cs typeface="Gill Sans MT"/>
            </a:endParaRPr>
          </a:p>
          <a:p>
            <a:pPr marL="241300" marR="83820" indent="-228600">
              <a:lnSpc>
                <a:spcPts val="3020"/>
              </a:lnSpc>
              <a:spcBef>
                <a:spcPts val="10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Performance: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Sub-millisecond performance,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memory,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replicas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sharding,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popular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cache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option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Cost: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per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hour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usage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172370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745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DynamoDB </a:t>
            </a:r>
            <a:r>
              <a:rPr spc="-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4633"/>
            <a:ext cx="9940290" cy="419227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proprietary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technology,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NoSQL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Serverless,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capacity,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scaling,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demand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(Nov</a:t>
            </a:r>
            <a:r>
              <a:rPr sz="2000" spc="-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2018)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Can replace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ElastiCache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key/value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(storing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session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0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example)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Highly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Available,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default,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Writes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decoupled,</a:t>
            </a:r>
            <a:r>
              <a:rPr sz="2000" spc="-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DAX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cache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Reads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eventually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consistent </a:t>
            </a:r>
            <a:r>
              <a:rPr sz="2000" spc="-7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strongly</a:t>
            </a:r>
            <a:r>
              <a:rPr sz="20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consistent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Security,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authentication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authorization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done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through</a:t>
            </a:r>
            <a:r>
              <a:rPr sz="20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Streams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integrate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0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feature,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Global </a:t>
            </a:r>
            <a:r>
              <a:rPr sz="2000" spc="-85" dirty="0">
                <a:solidFill>
                  <a:srgbClr val="444949"/>
                </a:solidFill>
                <a:latin typeface="Gill Sans MT"/>
                <a:cs typeface="Gill Sans MT"/>
              </a:rPr>
              <a:t>Table</a:t>
            </a:r>
            <a:r>
              <a:rPr sz="2000" spc="-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feature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Monitoring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through</a:t>
            </a:r>
            <a:r>
              <a:rPr sz="20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primary </a:t>
            </a:r>
            <a:r>
              <a:rPr sz="2000" spc="-110" dirty="0">
                <a:solidFill>
                  <a:srgbClr val="444949"/>
                </a:solidFill>
                <a:latin typeface="Gill Sans MT"/>
                <a:cs typeface="Gill Sans MT"/>
              </a:rPr>
              <a:t>key,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sort </a:t>
            </a:r>
            <a:r>
              <a:rPr sz="2000" spc="-110" dirty="0">
                <a:solidFill>
                  <a:srgbClr val="444949"/>
                </a:solidFill>
                <a:latin typeface="Gill Sans MT"/>
                <a:cs typeface="Gill Sans MT"/>
              </a:rPr>
              <a:t>key, </a:t>
            </a:r>
            <a:r>
              <a:rPr sz="2000" spc="-75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0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indexes</a:t>
            </a:r>
            <a:endParaRPr sz="20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23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70000"/>
              </a:lnSpc>
              <a:spcBef>
                <a:spcPts val="5"/>
              </a:spcBef>
              <a:buSzPct val="102564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925" spc="-7" baseline="1424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925" spc="-37" baseline="1424" dirty="0">
                <a:solidFill>
                  <a:srgbClr val="444949"/>
                </a:solidFill>
                <a:latin typeface="Gill Sans MT"/>
                <a:cs typeface="Gill Sans MT"/>
              </a:rPr>
              <a:t>Case: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development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(small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documents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100s </a:t>
            </a:r>
            <a:r>
              <a:rPr sz="2000" spc="-100" dirty="0">
                <a:solidFill>
                  <a:srgbClr val="444949"/>
                </a:solidFill>
                <a:latin typeface="Gill Sans MT"/>
                <a:cs typeface="Gill Sans MT"/>
              </a:rPr>
              <a:t>KB),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distributed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 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cache,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doesn’t have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SQL query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language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available, has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transactions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capability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Nov</a:t>
            </a:r>
            <a:r>
              <a:rPr sz="20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2018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57104" y="292608"/>
            <a:ext cx="1158240" cy="1155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39198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6860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DynamoDB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70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267315" cy="33451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Operations: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operations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needed,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capability,</a:t>
            </a:r>
            <a:r>
              <a:rPr sz="2800" spc="-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full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policies,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encryption,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flight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Reliability: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AZ,</a:t>
            </a:r>
            <a:r>
              <a:rPr sz="2800" spc="-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Backups</a:t>
            </a:r>
            <a:endParaRPr sz="2800">
              <a:latin typeface="Gill Sans MT"/>
              <a:cs typeface="Gill Sans MT"/>
            </a:endParaRPr>
          </a:p>
          <a:p>
            <a:pPr marL="241300" marR="650240" indent="-228600">
              <a:lnSpc>
                <a:spcPts val="3020"/>
              </a:lnSpc>
              <a:spcBef>
                <a:spcPts val="10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Performance: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digit millisecond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DAX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caching 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reads,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doesn’t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degrade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scales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9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Cost: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per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(no 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guess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advance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capacity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auto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scaling)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772963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9102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</a:t>
            </a:r>
            <a:r>
              <a:rPr spc="-80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9603105" cy="4060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a…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value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6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objects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objects,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 great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small</a:t>
            </a:r>
            <a:r>
              <a:rPr sz="26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objects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Serverless,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scales 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infinitely,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5</a:t>
            </a:r>
            <a:r>
              <a:rPr sz="2600" spc="-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TB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Eventually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consistency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overwrites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deletes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Tiers: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Standard,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IA,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Zone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IA,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Glacier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6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backups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Features:Versioning,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Encryption,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Cross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Replication,</a:t>
            </a:r>
            <a:r>
              <a:rPr sz="2600" spc="-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IAM,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Policies,</a:t>
            </a:r>
            <a:r>
              <a:rPr sz="2600" spc="-5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ACL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Encryption:</a:t>
            </a:r>
            <a:r>
              <a:rPr sz="26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SSE-S3,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SSE-KMS,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SSE-C,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client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side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transit</a:t>
            </a:r>
            <a:endParaRPr sz="26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Case: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files, key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value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files,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website</a:t>
            </a:r>
            <a:r>
              <a:rPr sz="26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hosting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87000" y="381000"/>
            <a:ext cx="1264920" cy="1264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32179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6222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0" dirty="0"/>
              <a:t>S3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175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256520" cy="29610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Operations: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operations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Security: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IAM,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Policies,</a:t>
            </a:r>
            <a:r>
              <a:rPr sz="2800" spc="-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ACL,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(Server/Client),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Reliability: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99.999999999%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durability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99.99%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availability,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AZ,</a:t>
            </a:r>
            <a:r>
              <a:rPr sz="2800" spc="-4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CRR</a:t>
            </a:r>
            <a:endParaRPr sz="2800">
              <a:latin typeface="Gill Sans MT"/>
              <a:cs typeface="Gill Sans MT"/>
            </a:endParaRPr>
          </a:p>
          <a:p>
            <a:pPr marL="241300" marR="283210" indent="-228600">
              <a:lnSpc>
                <a:spcPts val="3020"/>
              </a:lnSpc>
              <a:spcBef>
                <a:spcPts val="10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Performance: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scales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thousands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writes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second,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transfer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acceleration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multi-part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big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files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Cost: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usage,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cost,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requests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number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7037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8928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25" dirty="0"/>
              <a:t>SQS </a:t>
            </a:r>
            <a:r>
              <a:rPr spc="-5" dirty="0"/>
              <a:t>– </a:t>
            </a:r>
            <a:r>
              <a:rPr spc="-75" dirty="0"/>
              <a:t>Delay</a:t>
            </a:r>
            <a:r>
              <a:rPr spc="45" dirty="0"/>
              <a:t> </a:t>
            </a:r>
            <a:r>
              <a:rPr spc="-15" dirty="0"/>
              <a:t>Queue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345420" cy="2067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Delay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(consumers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immediately)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15</a:t>
            </a:r>
            <a:r>
              <a:rPr sz="28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minutes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0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seconds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(message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right</a:t>
            </a:r>
            <a:r>
              <a:rPr sz="28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away)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set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queue</a:t>
            </a:r>
            <a:r>
              <a:rPr sz="28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override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DelaySeconds</a:t>
            </a:r>
            <a:r>
              <a:rPr sz="4125" spc="31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parameter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20640" y="4270247"/>
            <a:ext cx="2002536" cy="1338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71600" y="4653084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97545" y="4653346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91481" y="4901291"/>
            <a:ext cx="2229485" cy="76200"/>
          </a:xfrm>
          <a:custGeom>
            <a:avLst/>
            <a:gdLst/>
            <a:ahLst/>
            <a:cxnLst/>
            <a:rect l="l" t="t" r="r" b="b"/>
            <a:pathLst>
              <a:path w="2229485" h="76200">
                <a:moveTo>
                  <a:pt x="2153114" y="41274"/>
                </a:moveTo>
                <a:lnTo>
                  <a:pt x="2153114" y="76200"/>
                </a:lnTo>
                <a:lnTo>
                  <a:pt x="2222964" y="41275"/>
                </a:lnTo>
                <a:lnTo>
                  <a:pt x="2153114" y="41274"/>
                </a:lnTo>
                <a:close/>
              </a:path>
              <a:path w="2229485" h="76200">
                <a:moveTo>
                  <a:pt x="2153114" y="34924"/>
                </a:moveTo>
                <a:lnTo>
                  <a:pt x="2153114" y="41274"/>
                </a:lnTo>
                <a:lnTo>
                  <a:pt x="2165814" y="41275"/>
                </a:lnTo>
                <a:lnTo>
                  <a:pt x="2165814" y="34925"/>
                </a:lnTo>
                <a:lnTo>
                  <a:pt x="2153114" y="34924"/>
                </a:lnTo>
                <a:close/>
              </a:path>
              <a:path w="2229485" h="76200">
                <a:moveTo>
                  <a:pt x="2153114" y="0"/>
                </a:moveTo>
                <a:lnTo>
                  <a:pt x="2153114" y="34924"/>
                </a:lnTo>
                <a:lnTo>
                  <a:pt x="2165814" y="34925"/>
                </a:lnTo>
                <a:lnTo>
                  <a:pt x="2165814" y="41275"/>
                </a:lnTo>
                <a:lnTo>
                  <a:pt x="2222967" y="41273"/>
                </a:lnTo>
                <a:lnTo>
                  <a:pt x="2229314" y="38100"/>
                </a:lnTo>
                <a:lnTo>
                  <a:pt x="2153114" y="0"/>
                </a:lnTo>
                <a:close/>
              </a:path>
              <a:path w="2229485" h="76200">
                <a:moveTo>
                  <a:pt x="0" y="34923"/>
                </a:moveTo>
                <a:lnTo>
                  <a:pt x="0" y="41273"/>
                </a:lnTo>
                <a:lnTo>
                  <a:pt x="2153114" y="41274"/>
                </a:lnTo>
                <a:lnTo>
                  <a:pt x="2153114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20631" y="4901542"/>
            <a:ext cx="2077085" cy="76200"/>
          </a:xfrm>
          <a:custGeom>
            <a:avLst/>
            <a:gdLst/>
            <a:ahLst/>
            <a:cxnLst/>
            <a:rect l="l" t="t" r="r" b="b"/>
            <a:pathLst>
              <a:path w="2077084" h="76200">
                <a:moveTo>
                  <a:pt x="2000714" y="41275"/>
                </a:moveTo>
                <a:lnTo>
                  <a:pt x="2000709" y="76199"/>
                </a:lnTo>
                <a:lnTo>
                  <a:pt x="2070577" y="41277"/>
                </a:lnTo>
                <a:lnTo>
                  <a:pt x="2000714" y="41275"/>
                </a:lnTo>
                <a:close/>
              </a:path>
              <a:path w="2077084" h="76200">
                <a:moveTo>
                  <a:pt x="2000715" y="34925"/>
                </a:moveTo>
                <a:lnTo>
                  <a:pt x="2000714" y="41275"/>
                </a:lnTo>
                <a:lnTo>
                  <a:pt x="2013414" y="41277"/>
                </a:lnTo>
                <a:lnTo>
                  <a:pt x="2013414" y="34927"/>
                </a:lnTo>
                <a:lnTo>
                  <a:pt x="2000715" y="34925"/>
                </a:lnTo>
                <a:close/>
              </a:path>
              <a:path w="2077084" h="76200">
                <a:moveTo>
                  <a:pt x="2000719" y="0"/>
                </a:moveTo>
                <a:lnTo>
                  <a:pt x="2000715" y="34925"/>
                </a:lnTo>
                <a:lnTo>
                  <a:pt x="2013414" y="34927"/>
                </a:lnTo>
                <a:lnTo>
                  <a:pt x="2013414" y="41277"/>
                </a:lnTo>
                <a:lnTo>
                  <a:pt x="2070581" y="41275"/>
                </a:lnTo>
                <a:lnTo>
                  <a:pt x="2076914" y="38110"/>
                </a:lnTo>
                <a:lnTo>
                  <a:pt x="2000719" y="0"/>
                </a:lnTo>
                <a:close/>
              </a:path>
              <a:path w="2077084" h="76200">
                <a:moveTo>
                  <a:pt x="0" y="34673"/>
                </a:moveTo>
                <a:lnTo>
                  <a:pt x="0" y="41023"/>
                </a:lnTo>
                <a:lnTo>
                  <a:pt x="2000714" y="41275"/>
                </a:lnTo>
                <a:lnTo>
                  <a:pt x="2000715" y="34925"/>
                </a:lnTo>
                <a:lnTo>
                  <a:pt x="0" y="3467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31165" y="4586732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messages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3136" y="4562347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Poll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messages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87311" y="4011167"/>
            <a:ext cx="765048" cy="61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83610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9687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Athena</a:t>
            </a:r>
            <a:r>
              <a:rPr spc="-5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151745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</a:t>
            </a:r>
            <a:r>
              <a:rPr sz="28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capabilities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per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Output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results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Secured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Case: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queries,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queries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S3,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log</a:t>
            </a:r>
            <a:r>
              <a:rPr sz="28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analytics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82783" y="371856"/>
            <a:ext cx="1271016" cy="1271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0859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6782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Athena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114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954135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Operations: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operations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needed,</a:t>
            </a:r>
            <a:r>
              <a:rPr sz="28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8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Reliability: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Presto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engine,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highly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Performance: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queries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size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Cost: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TB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scanned,</a:t>
            </a:r>
            <a:r>
              <a:rPr sz="28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224737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1255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Redshift</a:t>
            </a:r>
            <a:r>
              <a:rPr spc="-40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494645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Redshift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PostgreSQL,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4125" spc="-165" baseline="101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4125" spc="27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OLTP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2" baseline="101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OLAP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online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analytical processing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(analytics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4125" spc="40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warehousing)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10x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better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warehouses,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PBs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Columnar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(instead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row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Massively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Parallel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Execution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(MPP),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highly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r>
              <a:rPr sz="28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provisioned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interface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performing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queries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BI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tools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such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Quicksight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Tableau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21695" y="414527"/>
            <a:ext cx="1191768" cy="1191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310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8183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Redshift</a:t>
            </a:r>
            <a:r>
              <a:rPr spc="-50" dirty="0"/>
              <a:t> </a:t>
            </a:r>
            <a:r>
              <a:rPr spc="-65" dirty="0"/>
              <a:t>Continued…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379075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S3,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DynamoDB,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DMS,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</a:t>
            </a:r>
            <a:r>
              <a:rPr sz="2800" spc="-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DBs…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node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128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nodes,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160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GB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space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node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Leader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node: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planning,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results</a:t>
            </a:r>
            <a:r>
              <a:rPr sz="2800" spc="-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aggregation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Compute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node: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performing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queries,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send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results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leader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Redshift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Spectrum: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queries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against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(no 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load)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Restore,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KMS,</a:t>
            </a:r>
            <a:r>
              <a:rPr sz="2800" spc="-6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Monitoring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Redshift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Enhanced</a:t>
            </a:r>
            <a:r>
              <a:rPr sz="28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Routing: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COPY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UNLOAD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goes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</a:t>
            </a:r>
            <a:r>
              <a:rPr sz="2800" spc="-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21695" y="414527"/>
            <a:ext cx="1191768" cy="1191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8678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8351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Redshift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40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292080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Operations: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similar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IAM,VPC,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KMS,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(similar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RDS)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Reliability: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highly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auto healing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features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Performance: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10x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warehousing,</a:t>
            </a:r>
            <a:r>
              <a:rPr sz="28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compression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Cost: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node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provisioned,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1/10</a:t>
            </a:r>
            <a:r>
              <a:rPr sz="2775" spc="-22" baseline="25525" dirty="0">
                <a:solidFill>
                  <a:srgbClr val="444949"/>
                </a:solidFill>
                <a:latin typeface="Gill Sans MT"/>
                <a:cs typeface="Gill Sans MT"/>
              </a:rPr>
              <a:t>th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warehouses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002156"/>
            <a:ext cx="7963534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15" baseline="1010" dirty="0">
                <a:solidFill>
                  <a:srgbClr val="444949"/>
                </a:solidFill>
                <a:latin typeface="Gill Sans MT"/>
                <a:cs typeface="Gill Sans MT"/>
              </a:rPr>
              <a:t>Remember: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Redshift </a:t>
            </a:r>
            <a:r>
              <a:rPr sz="4125" spc="367" baseline="1010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4125" spc="-69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Analytics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4125" spc="-127" baseline="1010" dirty="0">
                <a:solidFill>
                  <a:srgbClr val="444949"/>
                </a:solidFill>
                <a:latin typeface="Gill Sans MT"/>
                <a:cs typeface="Gill Sans MT"/>
              </a:rPr>
              <a:t>BI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Warehouse</a:t>
            </a:r>
            <a:endParaRPr sz="4125" baseline="101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213554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19926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35" dirty="0"/>
              <a:t>N</a:t>
            </a:r>
            <a:r>
              <a:rPr spc="-15" dirty="0"/>
              <a:t>e</a:t>
            </a:r>
            <a:r>
              <a:rPr spc="30" dirty="0"/>
              <a:t>p</a:t>
            </a:r>
            <a:r>
              <a:rPr spc="-145" dirty="0"/>
              <a:t>t</a:t>
            </a:r>
            <a:r>
              <a:rPr spc="-45" dirty="0"/>
              <a:t>un</a:t>
            </a:r>
            <a:r>
              <a:rPr spc="-5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6378575" cy="441198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3825" baseline="1089" dirty="0">
                <a:solidFill>
                  <a:srgbClr val="444949"/>
                </a:solidFill>
                <a:latin typeface="Gill Sans MT"/>
                <a:cs typeface="Gill Sans MT"/>
              </a:rPr>
              <a:t>graph</a:t>
            </a:r>
            <a:r>
              <a:rPr sz="3825" spc="172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15" baseline="1089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3825" spc="97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Graphs?</a:t>
            </a:r>
            <a:endParaRPr sz="3825" baseline="1089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relationship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2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110"/>
              </a:lnSpc>
              <a:spcBef>
                <a:spcPts val="48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Social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Networking: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friends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Users,</a:t>
            </a:r>
            <a:r>
              <a:rPr sz="22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replied 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comment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post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likes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other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comments.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Knowledge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graphs</a:t>
            </a:r>
            <a:r>
              <a:rPr sz="22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(Wikipedia)</a:t>
            </a:r>
            <a:endParaRPr sz="2200">
              <a:latin typeface="Gill Sans MT"/>
              <a:cs typeface="Gill Sans MT"/>
            </a:endParaRPr>
          </a:p>
          <a:p>
            <a:pPr marL="241300" marR="621665" indent="-228600">
              <a:lnSpc>
                <a:spcPct val="800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Highly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3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AZ,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15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replicas</a:t>
            </a:r>
            <a:endParaRPr sz="2600">
              <a:latin typeface="Gill Sans MT"/>
              <a:cs typeface="Gill Sans MT"/>
            </a:endParaRPr>
          </a:p>
          <a:p>
            <a:pPr marL="241300" marR="33528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Point-in-time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recovery,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continuous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105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+</a:t>
            </a:r>
            <a:r>
              <a:rPr sz="26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HTTPS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38871" y="2033016"/>
            <a:ext cx="3614928" cy="1969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74807" y="350520"/>
            <a:ext cx="1237488" cy="1237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606079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0497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Neptune </a:t>
            </a:r>
            <a:r>
              <a:rPr spc="-140" dirty="0"/>
              <a:t>for </a:t>
            </a:r>
            <a:r>
              <a:rPr spc="-80" dirty="0"/>
              <a:t>Solutions </a:t>
            </a:r>
            <a:r>
              <a:rPr spc="-105" dirty="0"/>
              <a:t>Architect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184130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Operations: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similar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IAM,VPC,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KMS,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(similar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RDS)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2800" spc="-5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Authentication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Reliability: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Multi-AZ,</a:t>
            </a:r>
            <a:r>
              <a:rPr sz="28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clustering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Performance: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best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suited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graphs,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clustering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improve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Cost: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node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(similar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RDS)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5002156"/>
            <a:ext cx="4683125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15" baseline="1010" dirty="0">
                <a:solidFill>
                  <a:srgbClr val="444949"/>
                </a:solidFill>
                <a:latin typeface="Gill Sans MT"/>
                <a:cs typeface="Gill Sans MT"/>
              </a:rPr>
              <a:t>Remember: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Neptune </a:t>
            </a:r>
            <a:r>
              <a:rPr sz="4125" spc="367" baseline="1010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4125" spc="-38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Graphs</a:t>
            </a:r>
            <a:endParaRPr sz="4125" baseline="101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563640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8092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ElasticSearch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327005" cy="41160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Example: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find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primary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indexes.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ElasticSearch,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search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field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even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partially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matches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common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ElasticSearch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complement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another</a:t>
            </a:r>
            <a:r>
              <a:rPr sz="28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ElasticSearch also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provision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cluster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marR="1021080" indent="-228600">
              <a:lnSpc>
                <a:spcPts val="269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Built-in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integrations: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Firehose,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180" dirty="0">
                <a:solidFill>
                  <a:srgbClr val="444949"/>
                </a:solidFill>
                <a:latin typeface="Gill Sans MT"/>
                <a:cs typeface="Gill Sans MT"/>
              </a:rPr>
              <a:t>IoT,</a:t>
            </a:r>
            <a:r>
              <a:rPr sz="2800" spc="-5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ingestion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through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IAM,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encryption,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800" spc="-4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Comes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Kibana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(visualization)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Logstash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(log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ingestion)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145" dirty="0">
                <a:solidFill>
                  <a:srgbClr val="444949"/>
                </a:solidFill>
                <a:latin typeface="Gill Sans MT"/>
                <a:cs typeface="Gill Sans MT"/>
              </a:rPr>
              <a:t>ELK</a:t>
            </a:r>
            <a:r>
              <a:rPr sz="28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stack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55223" y="280415"/>
            <a:ext cx="1164335" cy="1167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789342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8657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ElasticSearch </a:t>
            </a:r>
            <a:r>
              <a:rPr spc="-140" dirty="0"/>
              <a:t>for </a:t>
            </a:r>
            <a:r>
              <a:rPr spc="-80" dirty="0"/>
              <a:t>Solutions</a:t>
            </a:r>
            <a:r>
              <a:rPr spc="-40" dirty="0"/>
              <a:t> </a:t>
            </a:r>
            <a:r>
              <a:rPr spc="-105" dirty="0"/>
              <a:t>Architect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608945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Operations: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similar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Cognito,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IAM,VPC,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KMS,</a:t>
            </a:r>
            <a:r>
              <a:rPr sz="2800" spc="-5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Reliability: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Multi-AZ,</a:t>
            </a:r>
            <a:r>
              <a:rPr sz="28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clustering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Performance: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ElasticSearch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project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(open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source),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petabyte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Cost: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node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(similar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RDS)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5002156"/>
            <a:ext cx="6580505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15" baseline="1010" dirty="0">
                <a:solidFill>
                  <a:srgbClr val="444949"/>
                </a:solidFill>
                <a:latin typeface="Gill Sans MT"/>
                <a:cs typeface="Gill Sans MT"/>
              </a:rPr>
              <a:t>Remember: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ElasticSearch </a:t>
            </a:r>
            <a:r>
              <a:rPr sz="4125" spc="367" baseline="101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Search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4125" spc="-54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Indexing</a:t>
            </a:r>
            <a:endParaRPr sz="4125" baseline="101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445580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2727452"/>
            <a:ext cx="8312784" cy="223520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spc="-105" dirty="0"/>
              <a:t>AWS </a:t>
            </a:r>
            <a:r>
              <a:rPr sz="6000" spc="-120" dirty="0"/>
              <a:t>Monitoring, </a:t>
            </a:r>
            <a:r>
              <a:rPr sz="6000" spc="-90" dirty="0"/>
              <a:t>Audit</a:t>
            </a:r>
            <a:r>
              <a:rPr sz="6000" spc="-705" dirty="0"/>
              <a:t> </a:t>
            </a:r>
            <a:r>
              <a:rPr sz="6000" spc="-25" dirty="0"/>
              <a:t>and  </a:t>
            </a:r>
            <a:r>
              <a:rPr sz="6000" spc="-120" dirty="0"/>
              <a:t>Performance</a:t>
            </a:r>
            <a:endParaRPr sz="6000"/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400" spc="-55" dirty="0">
                <a:solidFill>
                  <a:srgbClr val="939595"/>
                </a:solidFill>
              </a:rPr>
              <a:t>CloudWatch, </a:t>
            </a:r>
            <a:r>
              <a:rPr sz="2400" spc="-80" dirty="0">
                <a:solidFill>
                  <a:srgbClr val="939595"/>
                </a:solidFill>
              </a:rPr>
              <a:t>CloudTrail </a:t>
            </a:r>
            <a:r>
              <a:rPr sz="2400" spc="-25" dirty="0">
                <a:solidFill>
                  <a:srgbClr val="939595"/>
                </a:solidFill>
              </a:rPr>
              <a:t>&amp; </a:t>
            </a:r>
            <a:r>
              <a:rPr sz="2400" spc="-40" dirty="0">
                <a:solidFill>
                  <a:srgbClr val="939595"/>
                </a:solidFill>
              </a:rPr>
              <a:t>AWS</a:t>
            </a:r>
            <a:r>
              <a:rPr sz="2400" spc="-215" dirty="0">
                <a:solidFill>
                  <a:srgbClr val="939595"/>
                </a:solidFill>
              </a:rPr>
              <a:t> </a:t>
            </a:r>
            <a:r>
              <a:rPr sz="2400" spc="-50" dirty="0">
                <a:solidFill>
                  <a:srgbClr val="939595"/>
                </a:solidFill>
              </a:rPr>
              <a:t>Config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33620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03521" y="4040658"/>
            <a:ext cx="3385820" cy="1757680"/>
          </a:xfrm>
          <a:custGeom>
            <a:avLst/>
            <a:gdLst/>
            <a:ahLst/>
            <a:cxnLst/>
            <a:rect l="l" t="t" r="r" b="b"/>
            <a:pathLst>
              <a:path w="3385820" h="1757679">
                <a:moveTo>
                  <a:pt x="0" y="0"/>
                </a:moveTo>
                <a:lnTo>
                  <a:pt x="3385751" y="0"/>
                </a:lnTo>
                <a:lnTo>
                  <a:pt x="3385751" y="1757230"/>
                </a:lnTo>
                <a:lnTo>
                  <a:pt x="0" y="1757230"/>
                </a:lnTo>
                <a:lnTo>
                  <a:pt x="0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03521" y="4040658"/>
            <a:ext cx="3385820" cy="1757680"/>
          </a:xfrm>
          <a:custGeom>
            <a:avLst/>
            <a:gdLst/>
            <a:ahLst/>
            <a:cxnLst/>
            <a:rect l="l" t="t" r="r" b="b"/>
            <a:pathLst>
              <a:path w="3385820" h="1757679">
                <a:moveTo>
                  <a:pt x="0" y="0"/>
                </a:moveTo>
                <a:lnTo>
                  <a:pt x="3385751" y="0"/>
                </a:lnTo>
                <a:lnTo>
                  <a:pt x="3385751" y="1757231"/>
                </a:lnTo>
                <a:lnTo>
                  <a:pt x="0" y="175723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33831" y="5449316"/>
            <a:ext cx="938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9823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0" dirty="0"/>
              <a:t>SQS </a:t>
            </a:r>
            <a:r>
              <a:rPr spc="-5" dirty="0"/>
              <a:t>– </a:t>
            </a:r>
            <a:r>
              <a:rPr spc="-75" dirty="0"/>
              <a:t>Producing</a:t>
            </a:r>
            <a:r>
              <a:rPr spc="-70" dirty="0"/>
              <a:t> </a:t>
            </a:r>
            <a:r>
              <a:rPr spc="-55" dirty="0"/>
              <a:t>Messages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9" y="1338783"/>
            <a:ext cx="3537585" cy="23241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Define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Body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Add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attributes 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(metadata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optional)</a:t>
            </a:r>
            <a:endParaRPr sz="2800">
              <a:latin typeface="Gill Sans MT"/>
              <a:cs typeface="Gill Sans MT"/>
            </a:endParaRPr>
          </a:p>
          <a:p>
            <a:pPr marL="241300" marR="63500" indent="-228600">
              <a:lnSpc>
                <a:spcPts val="3020"/>
              </a:lnSpc>
              <a:spcBef>
                <a:spcPts val="10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Delay Delivery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(optional)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4195881"/>
            <a:ext cx="3429635" cy="12763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Get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Message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identifier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MD5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hash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body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03521" y="1421837"/>
            <a:ext cx="3385820" cy="2619375"/>
          </a:xfrm>
          <a:custGeom>
            <a:avLst/>
            <a:gdLst/>
            <a:ahLst/>
            <a:cxnLst/>
            <a:rect l="l" t="t" r="r" b="b"/>
            <a:pathLst>
              <a:path w="3385820" h="2619375">
                <a:moveTo>
                  <a:pt x="0" y="0"/>
                </a:moveTo>
                <a:lnTo>
                  <a:pt x="3385751" y="0"/>
                </a:lnTo>
                <a:lnTo>
                  <a:pt x="3385751" y="2618821"/>
                </a:lnTo>
                <a:lnTo>
                  <a:pt x="0" y="2618821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03521" y="1421837"/>
            <a:ext cx="3385820" cy="2619375"/>
          </a:xfrm>
          <a:custGeom>
            <a:avLst/>
            <a:gdLst/>
            <a:ahLst/>
            <a:cxnLst/>
            <a:rect l="l" t="t" r="r" b="b"/>
            <a:pathLst>
              <a:path w="3385820" h="2619375">
                <a:moveTo>
                  <a:pt x="0" y="0"/>
                </a:moveTo>
                <a:lnTo>
                  <a:pt x="3385751" y="0"/>
                </a:lnTo>
                <a:lnTo>
                  <a:pt x="3385751" y="2618821"/>
                </a:lnTo>
                <a:lnTo>
                  <a:pt x="0" y="261882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15804" y="2154428"/>
            <a:ext cx="1374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1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Body</a:t>
            </a:r>
            <a:endParaRPr sz="1800">
              <a:latin typeface="Calibri"/>
              <a:cs typeface="Calibri"/>
            </a:endParaRPr>
          </a:p>
          <a:p>
            <a:pPr marL="5461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(up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256kb)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5760" y="2977388"/>
            <a:ext cx="553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Stri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556663" y="4128809"/>
          <a:ext cx="2871470" cy="540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545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0489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5556663" y="4844682"/>
          <a:ext cx="2871470" cy="540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0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2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7545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Value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1112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914843" y="4568444"/>
            <a:ext cx="175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018776" y="3139439"/>
            <a:ext cx="1441703" cy="963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69708" y="3584121"/>
            <a:ext cx="1349375" cy="76200"/>
          </a:xfrm>
          <a:custGeom>
            <a:avLst/>
            <a:gdLst/>
            <a:ahLst/>
            <a:cxnLst/>
            <a:rect l="l" t="t" r="r" b="b"/>
            <a:pathLst>
              <a:path w="1349375" h="76200">
                <a:moveTo>
                  <a:pt x="1272889" y="41274"/>
                </a:moveTo>
                <a:lnTo>
                  <a:pt x="1272889" y="76200"/>
                </a:lnTo>
                <a:lnTo>
                  <a:pt x="1342739" y="41275"/>
                </a:lnTo>
                <a:lnTo>
                  <a:pt x="1272889" y="41274"/>
                </a:lnTo>
                <a:close/>
              </a:path>
              <a:path w="1349375" h="76200">
                <a:moveTo>
                  <a:pt x="1272889" y="34924"/>
                </a:moveTo>
                <a:lnTo>
                  <a:pt x="1272889" y="41274"/>
                </a:lnTo>
                <a:lnTo>
                  <a:pt x="1285589" y="41275"/>
                </a:lnTo>
                <a:lnTo>
                  <a:pt x="1285589" y="34925"/>
                </a:lnTo>
                <a:lnTo>
                  <a:pt x="1272889" y="34924"/>
                </a:lnTo>
                <a:close/>
              </a:path>
              <a:path w="1349375" h="76200">
                <a:moveTo>
                  <a:pt x="1272889" y="0"/>
                </a:moveTo>
                <a:lnTo>
                  <a:pt x="1272889" y="34924"/>
                </a:lnTo>
                <a:lnTo>
                  <a:pt x="1285589" y="34925"/>
                </a:lnTo>
                <a:lnTo>
                  <a:pt x="1285589" y="41275"/>
                </a:lnTo>
                <a:lnTo>
                  <a:pt x="1342741" y="41273"/>
                </a:lnTo>
                <a:lnTo>
                  <a:pt x="1349089" y="38100"/>
                </a:lnTo>
                <a:lnTo>
                  <a:pt x="1272889" y="0"/>
                </a:lnTo>
                <a:close/>
              </a:path>
              <a:path w="1349375" h="76200">
                <a:moveTo>
                  <a:pt x="0" y="34923"/>
                </a:moveTo>
                <a:lnTo>
                  <a:pt x="0" y="41273"/>
                </a:lnTo>
                <a:lnTo>
                  <a:pt x="1272889" y="41274"/>
                </a:lnTo>
                <a:lnTo>
                  <a:pt x="1272889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876253" y="3300476"/>
            <a:ext cx="98361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10" dirty="0">
                <a:solidFill>
                  <a:srgbClr val="444949"/>
                </a:solidFill>
                <a:latin typeface="Calibri"/>
                <a:cs typeface="Calibri"/>
              </a:rPr>
              <a:t>Sent to</a:t>
            </a:r>
            <a:r>
              <a:rPr sz="16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5786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9423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90" dirty="0"/>
              <a:t>CloudWatch</a:t>
            </a:r>
            <a:r>
              <a:rPr spc="40" dirty="0"/>
              <a:t> </a:t>
            </a:r>
            <a:r>
              <a:rPr spc="-100" dirty="0"/>
              <a:t>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075545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 provides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i="1" spc="10" dirty="0">
                <a:solidFill>
                  <a:srgbClr val="444949"/>
                </a:solidFill>
                <a:latin typeface="Gill Sans MT"/>
                <a:cs typeface="Gill Sans MT"/>
              </a:rPr>
              <a:t>every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Metric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variable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monitor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(CPUUtilization,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NetworkIn…)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belong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namespaces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Dimension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attribute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metric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(instance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id,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environment,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etc…).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10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dimensions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8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metric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timestamps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dashboards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06583" y="682751"/>
            <a:ext cx="1347216" cy="1527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1845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8298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90" dirty="0"/>
              <a:t>CloudWatch </a:t>
            </a:r>
            <a:r>
              <a:rPr spc="-65" dirty="0"/>
              <a:t>EC2 </a:t>
            </a:r>
            <a:r>
              <a:rPr spc="-60" dirty="0"/>
              <a:t>Detailed</a:t>
            </a:r>
            <a:r>
              <a:rPr spc="229" dirty="0"/>
              <a:t> </a:t>
            </a:r>
            <a:r>
              <a:rPr spc="-80" dirty="0"/>
              <a:t>monitoring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954260" cy="39852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“every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5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minutes”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detailed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monitoring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(for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cost), 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“every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</a:t>
            </a: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minute”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detailed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monitoring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more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prompt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ASG!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Free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Tier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10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detailed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monitoring</a:t>
            </a:r>
            <a:r>
              <a:rPr sz="28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17780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Note: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Memory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pushed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(must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pushed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inside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custom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metric)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434666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8505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90" dirty="0"/>
              <a:t>CloudWatch </a:t>
            </a:r>
            <a:r>
              <a:rPr spc="-85" dirty="0"/>
              <a:t>Custom</a:t>
            </a:r>
            <a:r>
              <a:rPr spc="135" dirty="0"/>
              <a:t> </a:t>
            </a:r>
            <a:r>
              <a:rPr spc="-100" dirty="0"/>
              <a:t>Metrics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549255" cy="41497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Possibility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define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send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dimensions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(attributes)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segment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Instance.id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Environment.name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Metric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resolution: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Standard: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</a:t>
            </a:r>
            <a:r>
              <a:rPr sz="24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minute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Resolution: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second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StorageResolution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parameter)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Higher</a:t>
            </a:r>
            <a:r>
              <a:rPr sz="24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cost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API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call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PutMetricData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exponential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case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throttle</a:t>
            </a:r>
            <a:r>
              <a:rPr sz="28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errors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611719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6127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CloudWatch</a:t>
            </a:r>
            <a:r>
              <a:rPr spc="-35" dirty="0"/>
              <a:t> </a:t>
            </a:r>
            <a:r>
              <a:rPr spc="-70" dirty="0"/>
              <a:t>Dashboards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9130030" cy="43891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setup dashboards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quick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to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keys</a:t>
            </a:r>
            <a:r>
              <a:rPr sz="2800" spc="40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metrics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Dashboards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global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Dashboards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include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graphs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different</a:t>
            </a:r>
            <a:r>
              <a:rPr sz="4125" spc="20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regions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change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zone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range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dashboards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automatic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refresh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(10s, 1m, 2m, 5m,</a:t>
            </a:r>
            <a:r>
              <a:rPr sz="2800" spc="-4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15m)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Pricing: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3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dashboards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(up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50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metrics)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free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$3/dashboard/month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afterwards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913828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3346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90" dirty="0"/>
              <a:t>CloudWatch</a:t>
            </a:r>
            <a:r>
              <a:rPr spc="25" dirty="0"/>
              <a:t> </a:t>
            </a:r>
            <a:r>
              <a:rPr spc="-70" dirty="0"/>
              <a:t>Logs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7705090" cy="4211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send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CloudWatch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Gill Sans MT"/>
                <a:cs typeface="Gill Sans MT"/>
              </a:rPr>
              <a:t>SDK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7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collect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log</a:t>
            </a:r>
            <a:r>
              <a:rPr sz="26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from: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Elastic Beanstalk: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collection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22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ECS: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collection from</a:t>
            </a:r>
            <a:r>
              <a:rPr sz="2200" spc="-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containers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Lambda: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collection from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function logs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Flow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Logs:VPC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specific</a:t>
            </a:r>
            <a:r>
              <a:rPr sz="22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logs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CloudTrail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filter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agents: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example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2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Route53: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DNS</a:t>
            </a:r>
            <a:r>
              <a:rPr sz="22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queries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985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go</a:t>
            </a:r>
            <a:r>
              <a:rPr sz="26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to: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Batch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exporter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2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archival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Stream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ElasticSearch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cluster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further</a:t>
            </a:r>
            <a:r>
              <a:rPr sz="22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analytics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471365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3346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90" dirty="0"/>
              <a:t>CloudWatch</a:t>
            </a:r>
            <a:r>
              <a:rPr spc="25" dirty="0"/>
              <a:t> </a:t>
            </a:r>
            <a:r>
              <a:rPr spc="-70" dirty="0"/>
              <a:t>Logs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9968865" cy="331660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r>
              <a:rPr sz="28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architecture: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groups: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arbitrary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name,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usually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representing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</a:t>
            </a:r>
            <a:r>
              <a:rPr sz="24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stream: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containers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define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expiration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policies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(never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expire,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30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days,</a:t>
            </a:r>
            <a:r>
              <a:rPr sz="28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etc..)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tail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r>
              <a:rPr sz="28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logs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logs 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CloudWatch,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permissions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8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correct!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Security: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Group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0190343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0220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CloudWatch </a:t>
            </a:r>
            <a:r>
              <a:rPr spc="-70" dirty="0"/>
              <a:t>Logs </a:t>
            </a:r>
            <a:r>
              <a:rPr spc="-95" dirty="0"/>
              <a:t>Metric </a:t>
            </a:r>
            <a:r>
              <a:rPr spc="-145" dirty="0"/>
              <a:t>Filter </a:t>
            </a:r>
            <a:r>
              <a:rPr spc="-50" dirty="0"/>
              <a:t>&amp;</a:t>
            </a:r>
            <a:r>
              <a:rPr spc="370" dirty="0"/>
              <a:t> </a:t>
            </a:r>
            <a:r>
              <a:rPr spc="-105" dirty="0"/>
              <a:t>Insights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332085" cy="25603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filter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expressions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example,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find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specific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inside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4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log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Metric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filters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trigger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alarms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355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Insights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(new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Nov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2018)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logs 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add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queries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Dashboards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35679" y="4166615"/>
            <a:ext cx="5120639" cy="18897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23903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8432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90" dirty="0"/>
              <a:t>CloudWatch</a:t>
            </a:r>
            <a:r>
              <a:rPr spc="-220" dirty="0"/>
              <a:t> </a:t>
            </a:r>
            <a:r>
              <a:rPr spc="-80" dirty="0"/>
              <a:t>Alarms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814435" cy="415162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Alarms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trigger notifications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</a:t>
            </a:r>
            <a:r>
              <a:rPr sz="28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metric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Alarms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Scaling,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Actions,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SNS</a:t>
            </a:r>
            <a:r>
              <a:rPr sz="2800" spc="-4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notifications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Various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options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(sampling,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%,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max,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min,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Alarm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States: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Gill Sans MT"/>
                <a:cs typeface="Gill Sans MT"/>
              </a:rPr>
              <a:t>OK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INSUFFICIENT_DATA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ALARM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Period: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Length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seconds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evaluate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metric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resolution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metrics: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choose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10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sec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30</a:t>
            </a:r>
            <a:r>
              <a:rPr sz="24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sec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67543" y="295656"/>
            <a:ext cx="1286255" cy="1517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181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461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90" dirty="0"/>
              <a:t>CloudWatch</a:t>
            </a:r>
            <a:r>
              <a:rPr spc="25" dirty="0"/>
              <a:t> </a:t>
            </a:r>
            <a:r>
              <a:rPr spc="-80" dirty="0"/>
              <a:t>Events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0210800" cy="3785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Source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Rule </a:t>
            </a:r>
            <a:r>
              <a:rPr sz="2800" spc="210" dirty="0">
                <a:solidFill>
                  <a:srgbClr val="444949"/>
                </a:solidFill>
                <a:latin typeface="Gill Sans MT"/>
                <a:cs typeface="Gill Sans MT"/>
              </a:rPr>
              <a:t>=&gt;</a:t>
            </a:r>
            <a:r>
              <a:rPr sz="2800" spc="-5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Target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Schedule: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Cron</a:t>
            </a:r>
            <a:r>
              <a:rPr sz="2800" spc="-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jobs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Event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Pattern: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Event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rules 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react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doing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something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Ex: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CodePipeline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state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changes!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Triggers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functions,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SQS/SNS/Kinesis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Messages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Event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creates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small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JSON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document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give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information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about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change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985504" y="649223"/>
            <a:ext cx="710183" cy="9265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12423" y="704087"/>
            <a:ext cx="682751" cy="8869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82200" y="630936"/>
            <a:ext cx="694944" cy="9601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97595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6220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35" dirty="0"/>
              <a:t> </a:t>
            </a:r>
            <a:r>
              <a:rPr spc="-145" dirty="0"/>
              <a:t>CloudTrail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178415" cy="41497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Provides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governance,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compliance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audit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CloudTrail is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default!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history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events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calls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made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by: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Console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SDK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CLI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put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CloudTrail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CloudWatch</a:t>
            </a:r>
            <a:r>
              <a:rPr sz="28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Logs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resource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deleted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AWS,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look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CloudTrail</a:t>
            </a: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first!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07040" y="463295"/>
            <a:ext cx="950976" cy="1136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2937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750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0" dirty="0"/>
              <a:t>SQS </a:t>
            </a:r>
            <a:r>
              <a:rPr spc="-5" dirty="0"/>
              <a:t>– </a:t>
            </a:r>
            <a:r>
              <a:rPr spc="-70" dirty="0"/>
              <a:t>Consuming</a:t>
            </a:r>
            <a:r>
              <a:rPr spc="-55" dirty="0"/>
              <a:t> Messages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708390" cy="2067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Consumers…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Poll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SQS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(receive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10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time)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Process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visibility</a:t>
            </a:r>
            <a:r>
              <a:rPr sz="28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timeout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Delete 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receipt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handle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9632" y="3980688"/>
            <a:ext cx="2002536" cy="1335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00688" y="4361124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89786" y="4609330"/>
            <a:ext cx="1481455" cy="76200"/>
          </a:xfrm>
          <a:custGeom>
            <a:avLst/>
            <a:gdLst/>
            <a:ahLst/>
            <a:cxnLst/>
            <a:rect l="l" t="t" r="r" b="b"/>
            <a:pathLst>
              <a:path w="1481454" h="76200">
                <a:moveTo>
                  <a:pt x="1405168" y="0"/>
                </a:moveTo>
                <a:lnTo>
                  <a:pt x="1405168" y="76200"/>
                </a:lnTo>
                <a:lnTo>
                  <a:pt x="1475018" y="41275"/>
                </a:lnTo>
                <a:lnTo>
                  <a:pt x="1417868" y="41275"/>
                </a:lnTo>
                <a:lnTo>
                  <a:pt x="1417868" y="34925"/>
                </a:lnTo>
                <a:lnTo>
                  <a:pt x="1475018" y="34925"/>
                </a:lnTo>
                <a:lnTo>
                  <a:pt x="1405168" y="0"/>
                </a:lnTo>
                <a:close/>
              </a:path>
              <a:path w="1481454" h="76200">
                <a:moveTo>
                  <a:pt x="1405168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1405168" y="41275"/>
                </a:lnTo>
                <a:lnTo>
                  <a:pt x="1405168" y="34925"/>
                </a:lnTo>
                <a:close/>
              </a:path>
              <a:path w="1481454" h="76200">
                <a:moveTo>
                  <a:pt x="1475018" y="34925"/>
                </a:moveTo>
                <a:lnTo>
                  <a:pt x="1417868" y="34925"/>
                </a:lnTo>
                <a:lnTo>
                  <a:pt x="1417868" y="41275"/>
                </a:lnTo>
                <a:lnTo>
                  <a:pt x="1475018" y="41275"/>
                </a:lnTo>
                <a:lnTo>
                  <a:pt x="1481368" y="38100"/>
                </a:lnTo>
                <a:lnTo>
                  <a:pt x="1475018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65793" y="4010659"/>
            <a:ext cx="919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Poll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71155" y="4216957"/>
            <a:ext cx="1048385" cy="903605"/>
          </a:xfrm>
          <a:custGeom>
            <a:avLst/>
            <a:gdLst/>
            <a:ahLst/>
            <a:cxnLst/>
            <a:rect l="l" t="t" r="r" b="b"/>
            <a:pathLst>
              <a:path w="1048384" h="903604">
                <a:moveTo>
                  <a:pt x="0" y="0"/>
                </a:moveTo>
                <a:lnTo>
                  <a:pt x="1048165" y="0"/>
                </a:lnTo>
                <a:lnTo>
                  <a:pt x="1048165" y="903335"/>
                </a:lnTo>
                <a:lnTo>
                  <a:pt x="0" y="903335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71155" y="4216957"/>
            <a:ext cx="1048385" cy="903605"/>
          </a:xfrm>
          <a:custGeom>
            <a:avLst/>
            <a:gdLst/>
            <a:ahLst/>
            <a:cxnLst/>
            <a:rect l="l" t="t" r="r" b="b"/>
            <a:pathLst>
              <a:path w="1048384" h="903604">
                <a:moveTo>
                  <a:pt x="0" y="0"/>
                </a:moveTo>
                <a:lnTo>
                  <a:pt x="1048165" y="0"/>
                </a:lnTo>
                <a:lnTo>
                  <a:pt x="1048165" y="903336"/>
                </a:lnTo>
                <a:lnTo>
                  <a:pt x="0" y="90333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77505" y="4504435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19321" y="4630526"/>
            <a:ext cx="1481455" cy="76200"/>
          </a:xfrm>
          <a:custGeom>
            <a:avLst/>
            <a:gdLst/>
            <a:ahLst/>
            <a:cxnLst/>
            <a:rect l="l" t="t" r="r" b="b"/>
            <a:pathLst>
              <a:path w="1481454" h="76200">
                <a:moveTo>
                  <a:pt x="1405167" y="41274"/>
                </a:moveTo>
                <a:lnTo>
                  <a:pt x="1405167" y="76200"/>
                </a:lnTo>
                <a:lnTo>
                  <a:pt x="1475017" y="41275"/>
                </a:lnTo>
                <a:lnTo>
                  <a:pt x="1405167" y="41274"/>
                </a:lnTo>
                <a:close/>
              </a:path>
              <a:path w="1481454" h="76200">
                <a:moveTo>
                  <a:pt x="1405167" y="34924"/>
                </a:moveTo>
                <a:lnTo>
                  <a:pt x="1405167" y="41274"/>
                </a:lnTo>
                <a:lnTo>
                  <a:pt x="1417867" y="41275"/>
                </a:lnTo>
                <a:lnTo>
                  <a:pt x="1417867" y="34925"/>
                </a:lnTo>
                <a:lnTo>
                  <a:pt x="1405167" y="34924"/>
                </a:lnTo>
                <a:close/>
              </a:path>
              <a:path w="1481454" h="76200">
                <a:moveTo>
                  <a:pt x="1405167" y="0"/>
                </a:moveTo>
                <a:lnTo>
                  <a:pt x="1405167" y="34924"/>
                </a:lnTo>
                <a:lnTo>
                  <a:pt x="1417867" y="34925"/>
                </a:lnTo>
                <a:lnTo>
                  <a:pt x="1417867" y="41275"/>
                </a:lnTo>
                <a:lnTo>
                  <a:pt x="1475019" y="41273"/>
                </a:lnTo>
                <a:lnTo>
                  <a:pt x="1481367" y="38100"/>
                </a:lnTo>
                <a:lnTo>
                  <a:pt x="1405167" y="0"/>
                </a:lnTo>
                <a:close/>
              </a:path>
              <a:path w="1481454" h="76200">
                <a:moveTo>
                  <a:pt x="0" y="34923"/>
                </a:moveTo>
                <a:lnTo>
                  <a:pt x="0" y="41273"/>
                </a:lnTo>
                <a:lnTo>
                  <a:pt x="1405167" y="41274"/>
                </a:lnTo>
                <a:lnTo>
                  <a:pt x="1405167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240210" y="4019804"/>
            <a:ext cx="829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Process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51770" y="4933736"/>
            <a:ext cx="5812155" cy="612140"/>
          </a:xfrm>
          <a:custGeom>
            <a:avLst/>
            <a:gdLst/>
            <a:ahLst/>
            <a:cxnLst/>
            <a:rect l="l" t="t" r="r" b="b"/>
            <a:pathLst>
              <a:path w="5812155" h="612139">
                <a:moveTo>
                  <a:pt x="41275" y="443804"/>
                </a:moveTo>
                <a:lnTo>
                  <a:pt x="34925" y="443804"/>
                </a:lnTo>
                <a:lnTo>
                  <a:pt x="34925" y="612077"/>
                </a:lnTo>
                <a:lnTo>
                  <a:pt x="5812034" y="612077"/>
                </a:lnTo>
                <a:lnTo>
                  <a:pt x="5812034" y="608902"/>
                </a:lnTo>
                <a:lnTo>
                  <a:pt x="41275" y="608902"/>
                </a:lnTo>
                <a:lnTo>
                  <a:pt x="38100" y="605727"/>
                </a:lnTo>
                <a:lnTo>
                  <a:pt x="41275" y="605727"/>
                </a:lnTo>
                <a:lnTo>
                  <a:pt x="41275" y="443804"/>
                </a:lnTo>
                <a:close/>
              </a:path>
              <a:path w="5812155" h="612139">
                <a:moveTo>
                  <a:pt x="41275" y="605727"/>
                </a:moveTo>
                <a:lnTo>
                  <a:pt x="38100" y="605727"/>
                </a:lnTo>
                <a:lnTo>
                  <a:pt x="41275" y="608902"/>
                </a:lnTo>
                <a:lnTo>
                  <a:pt x="41275" y="605727"/>
                </a:lnTo>
                <a:close/>
              </a:path>
              <a:path w="5812155" h="612139">
                <a:moveTo>
                  <a:pt x="5805684" y="605727"/>
                </a:moveTo>
                <a:lnTo>
                  <a:pt x="41275" y="605727"/>
                </a:lnTo>
                <a:lnTo>
                  <a:pt x="41275" y="608902"/>
                </a:lnTo>
                <a:lnTo>
                  <a:pt x="5805684" y="608902"/>
                </a:lnTo>
                <a:lnTo>
                  <a:pt x="5805684" y="605727"/>
                </a:lnTo>
                <a:close/>
              </a:path>
              <a:path w="5812155" h="612139">
                <a:moveTo>
                  <a:pt x="5812034" y="0"/>
                </a:moveTo>
                <a:lnTo>
                  <a:pt x="5805684" y="0"/>
                </a:lnTo>
                <a:lnTo>
                  <a:pt x="5805684" y="608902"/>
                </a:lnTo>
                <a:lnTo>
                  <a:pt x="5808859" y="605727"/>
                </a:lnTo>
                <a:lnTo>
                  <a:pt x="5812034" y="605727"/>
                </a:lnTo>
                <a:lnTo>
                  <a:pt x="5812034" y="0"/>
                </a:lnTo>
                <a:close/>
              </a:path>
              <a:path w="5812155" h="612139">
                <a:moveTo>
                  <a:pt x="5812034" y="605727"/>
                </a:moveTo>
                <a:lnTo>
                  <a:pt x="5808859" y="605727"/>
                </a:lnTo>
                <a:lnTo>
                  <a:pt x="5805684" y="608902"/>
                </a:lnTo>
                <a:lnTo>
                  <a:pt x="5812034" y="608902"/>
                </a:lnTo>
                <a:lnTo>
                  <a:pt x="5812034" y="605727"/>
                </a:lnTo>
                <a:close/>
              </a:path>
              <a:path w="5812155" h="612139">
                <a:moveTo>
                  <a:pt x="38100" y="380304"/>
                </a:moveTo>
                <a:lnTo>
                  <a:pt x="0" y="456504"/>
                </a:lnTo>
                <a:lnTo>
                  <a:pt x="34925" y="456504"/>
                </a:lnTo>
                <a:lnTo>
                  <a:pt x="34925" y="443804"/>
                </a:lnTo>
                <a:lnTo>
                  <a:pt x="69850" y="443804"/>
                </a:lnTo>
                <a:lnTo>
                  <a:pt x="38100" y="380304"/>
                </a:lnTo>
                <a:close/>
              </a:path>
              <a:path w="5812155" h="612139">
                <a:moveTo>
                  <a:pt x="69850" y="443804"/>
                </a:moveTo>
                <a:lnTo>
                  <a:pt x="41275" y="443804"/>
                </a:lnTo>
                <a:lnTo>
                  <a:pt x="41275" y="456504"/>
                </a:lnTo>
                <a:lnTo>
                  <a:pt x="76200" y="456504"/>
                </a:lnTo>
                <a:lnTo>
                  <a:pt x="69850" y="44380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52628" y="5580379"/>
            <a:ext cx="149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Delete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55247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589" y="3283711"/>
            <a:ext cx="8354695" cy="1678939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6000" spc="-10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6000" spc="-11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6000" spc="-60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60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6000" spc="-80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6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400" spc="-95" dirty="0">
                <a:solidFill>
                  <a:srgbClr val="939595"/>
                </a:solidFill>
                <a:latin typeface="Gill Sans MT"/>
                <a:cs typeface="Gill Sans MT"/>
              </a:rPr>
              <a:t>KMS, </a:t>
            </a:r>
            <a:r>
              <a:rPr sz="2400" spc="-35" dirty="0">
                <a:solidFill>
                  <a:srgbClr val="939595"/>
                </a:solidFill>
                <a:latin typeface="Gill Sans MT"/>
                <a:cs typeface="Gill Sans MT"/>
              </a:rPr>
              <a:t>Encryption </a:t>
            </a:r>
            <a:r>
              <a:rPr sz="2400" spc="-105" dirty="0">
                <a:solidFill>
                  <a:srgbClr val="939595"/>
                </a:solidFill>
                <a:latin typeface="Gill Sans MT"/>
                <a:cs typeface="Gill Sans MT"/>
              </a:rPr>
              <a:t>SDK, </a:t>
            </a:r>
            <a:r>
              <a:rPr sz="2400" spc="10" dirty="0">
                <a:solidFill>
                  <a:srgbClr val="939595"/>
                </a:solidFill>
                <a:latin typeface="Gill Sans MT"/>
                <a:cs typeface="Gill Sans MT"/>
              </a:rPr>
              <a:t>SSM </a:t>
            </a:r>
            <a:r>
              <a:rPr sz="2400" spc="-45" dirty="0">
                <a:solidFill>
                  <a:srgbClr val="939595"/>
                </a:solidFill>
                <a:latin typeface="Gill Sans MT"/>
                <a:cs typeface="Gill Sans MT"/>
              </a:rPr>
              <a:t>Parameter</a:t>
            </a:r>
            <a:r>
              <a:rPr sz="2400" spc="-19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939595"/>
                </a:solidFill>
                <a:latin typeface="Gill Sans MT"/>
                <a:cs typeface="Gill Sans MT"/>
              </a:rPr>
              <a:t>Store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053134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7839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Why</a:t>
            </a:r>
            <a:r>
              <a:rPr spc="-80" dirty="0"/>
              <a:t> </a:t>
            </a:r>
            <a:r>
              <a:rPr spc="-70" dirty="0"/>
              <a:t>encryption?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593999"/>
            <a:ext cx="10149205" cy="210312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4300" spc="-15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43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4300" spc="-55" dirty="0">
                <a:solidFill>
                  <a:srgbClr val="444949"/>
                </a:solidFill>
                <a:latin typeface="Gill Sans MT"/>
                <a:cs typeface="Gill Sans MT"/>
              </a:rPr>
              <a:t>flight</a:t>
            </a:r>
            <a:r>
              <a:rPr sz="43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300" spc="55" dirty="0">
                <a:solidFill>
                  <a:srgbClr val="444949"/>
                </a:solidFill>
                <a:latin typeface="Gill Sans MT"/>
                <a:cs typeface="Gill Sans MT"/>
              </a:rPr>
              <a:t>(SSL)</a:t>
            </a:r>
            <a:endParaRPr sz="4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before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sending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decrypted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after</a:t>
            </a:r>
            <a:r>
              <a:rPr sz="26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receiving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SSL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certificates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r>
              <a:rPr sz="26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(HTTPS)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flight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ensures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MITM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(man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middle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attack)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600" spc="6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happen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975" y="3132720"/>
            <a:ext cx="1457325" cy="79502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244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25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67850" y="3156026"/>
            <a:ext cx="1885950" cy="77152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657860" marR="235585" indent="-415925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HTTPS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Website  (AWS)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00294" y="3503474"/>
            <a:ext cx="7067550" cy="76200"/>
          </a:xfrm>
          <a:custGeom>
            <a:avLst/>
            <a:gdLst/>
            <a:ahLst/>
            <a:cxnLst/>
            <a:rect l="l" t="t" r="r" b="b"/>
            <a:pathLst>
              <a:path w="7067550" h="76200">
                <a:moveTo>
                  <a:pt x="6991350" y="41274"/>
                </a:moveTo>
                <a:lnTo>
                  <a:pt x="6991292" y="76198"/>
                </a:lnTo>
                <a:lnTo>
                  <a:pt x="7061387" y="41295"/>
                </a:lnTo>
                <a:lnTo>
                  <a:pt x="7004058" y="41295"/>
                </a:lnTo>
                <a:lnTo>
                  <a:pt x="6991350" y="41274"/>
                </a:lnTo>
                <a:close/>
              </a:path>
              <a:path w="7067550" h="76200">
                <a:moveTo>
                  <a:pt x="6991360" y="34924"/>
                </a:moveTo>
                <a:lnTo>
                  <a:pt x="6991350" y="41274"/>
                </a:lnTo>
                <a:lnTo>
                  <a:pt x="7004058" y="41295"/>
                </a:lnTo>
                <a:lnTo>
                  <a:pt x="7004069" y="34945"/>
                </a:lnTo>
                <a:lnTo>
                  <a:pt x="6991360" y="34924"/>
                </a:lnTo>
                <a:close/>
              </a:path>
              <a:path w="7067550" h="76200">
                <a:moveTo>
                  <a:pt x="6991418" y="0"/>
                </a:moveTo>
                <a:lnTo>
                  <a:pt x="6991360" y="34924"/>
                </a:lnTo>
                <a:lnTo>
                  <a:pt x="7004069" y="34945"/>
                </a:lnTo>
                <a:lnTo>
                  <a:pt x="7004058" y="41295"/>
                </a:lnTo>
                <a:lnTo>
                  <a:pt x="7061387" y="41295"/>
                </a:lnTo>
                <a:lnTo>
                  <a:pt x="7067555" y="38224"/>
                </a:lnTo>
                <a:lnTo>
                  <a:pt x="6991418" y="0"/>
                </a:lnTo>
                <a:close/>
              </a:path>
              <a:path w="7067550" h="76200">
                <a:moveTo>
                  <a:pt x="10" y="23397"/>
                </a:moveTo>
                <a:lnTo>
                  <a:pt x="0" y="29747"/>
                </a:lnTo>
                <a:lnTo>
                  <a:pt x="6991350" y="41274"/>
                </a:lnTo>
                <a:lnTo>
                  <a:pt x="6991360" y="34924"/>
                </a:lnTo>
                <a:lnTo>
                  <a:pt x="10" y="2339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4153" y="4060004"/>
            <a:ext cx="1515110" cy="771525"/>
          </a:xfrm>
          <a:custGeom>
            <a:avLst/>
            <a:gdLst/>
            <a:ahLst/>
            <a:cxnLst/>
            <a:rect l="l" t="t" r="r" b="b"/>
            <a:pathLst>
              <a:path w="1515110" h="771525">
                <a:moveTo>
                  <a:pt x="1514967" y="0"/>
                </a:moveTo>
                <a:lnTo>
                  <a:pt x="0" y="0"/>
                </a:lnTo>
                <a:lnTo>
                  <a:pt x="0" y="771345"/>
                </a:lnTo>
                <a:lnTo>
                  <a:pt x="1386407" y="771345"/>
                </a:lnTo>
                <a:lnTo>
                  <a:pt x="1514967" y="642786"/>
                </a:lnTo>
                <a:lnTo>
                  <a:pt x="151496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00560" y="4702790"/>
            <a:ext cx="128905" cy="128905"/>
          </a:xfrm>
          <a:custGeom>
            <a:avLst/>
            <a:gdLst/>
            <a:ahLst/>
            <a:cxnLst/>
            <a:rect l="l" t="t" r="r" b="b"/>
            <a:pathLst>
              <a:path w="128905" h="128904">
                <a:moveTo>
                  <a:pt x="128559" y="0"/>
                </a:moveTo>
                <a:lnTo>
                  <a:pt x="25711" y="25711"/>
                </a:lnTo>
                <a:lnTo>
                  <a:pt x="0" y="128559"/>
                </a:lnTo>
                <a:lnTo>
                  <a:pt x="128559" y="0"/>
                </a:lnTo>
                <a:close/>
              </a:path>
            </a:pathLst>
          </a:custGeom>
          <a:solidFill>
            <a:srgbClr val="5A8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153" y="4060004"/>
            <a:ext cx="1515110" cy="771525"/>
          </a:xfrm>
          <a:custGeom>
            <a:avLst/>
            <a:gdLst/>
            <a:ahLst/>
            <a:cxnLst/>
            <a:rect l="l" t="t" r="r" b="b"/>
            <a:pathLst>
              <a:path w="1515110" h="771525">
                <a:moveTo>
                  <a:pt x="1386407" y="771346"/>
                </a:moveTo>
                <a:lnTo>
                  <a:pt x="1412119" y="668497"/>
                </a:lnTo>
                <a:lnTo>
                  <a:pt x="1514967" y="642785"/>
                </a:lnTo>
                <a:lnTo>
                  <a:pt x="1386407" y="771346"/>
                </a:lnTo>
                <a:lnTo>
                  <a:pt x="0" y="771346"/>
                </a:lnTo>
                <a:lnTo>
                  <a:pt x="0" y="0"/>
                </a:lnTo>
                <a:lnTo>
                  <a:pt x="1514967" y="0"/>
                </a:lnTo>
                <a:lnTo>
                  <a:pt x="1514967" y="642785"/>
                </a:lnTo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2892" y="4077716"/>
            <a:ext cx="1343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U: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admin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P: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supersecret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586" y="3364484"/>
            <a:ext cx="628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b="1" spc="1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4153" y="4946527"/>
            <a:ext cx="1515110" cy="771525"/>
          </a:xfrm>
          <a:custGeom>
            <a:avLst/>
            <a:gdLst/>
            <a:ahLst/>
            <a:cxnLst/>
            <a:rect l="l" t="t" r="r" b="b"/>
            <a:pathLst>
              <a:path w="1515110" h="771525">
                <a:moveTo>
                  <a:pt x="1514967" y="0"/>
                </a:moveTo>
                <a:lnTo>
                  <a:pt x="0" y="0"/>
                </a:lnTo>
                <a:lnTo>
                  <a:pt x="0" y="771345"/>
                </a:lnTo>
                <a:lnTo>
                  <a:pt x="1386407" y="771345"/>
                </a:lnTo>
                <a:lnTo>
                  <a:pt x="1514967" y="642785"/>
                </a:lnTo>
                <a:lnTo>
                  <a:pt x="1514967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00560" y="5589313"/>
            <a:ext cx="128905" cy="128905"/>
          </a:xfrm>
          <a:custGeom>
            <a:avLst/>
            <a:gdLst/>
            <a:ahLst/>
            <a:cxnLst/>
            <a:rect l="l" t="t" r="r" b="b"/>
            <a:pathLst>
              <a:path w="128905" h="128904">
                <a:moveTo>
                  <a:pt x="128559" y="0"/>
                </a:moveTo>
                <a:lnTo>
                  <a:pt x="25711" y="25712"/>
                </a:lnTo>
                <a:lnTo>
                  <a:pt x="0" y="128560"/>
                </a:lnTo>
                <a:lnTo>
                  <a:pt x="128559" y="0"/>
                </a:lnTo>
                <a:close/>
              </a:path>
            </a:pathLst>
          </a:custGeom>
          <a:solidFill>
            <a:srgbClr val="C67A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92892" y="4964683"/>
            <a:ext cx="1327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G8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29  ybGQgZWh…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33675" y="4887574"/>
            <a:ext cx="828675" cy="707390"/>
          </a:xfrm>
          <a:custGeom>
            <a:avLst/>
            <a:gdLst/>
            <a:ahLst/>
            <a:cxnLst/>
            <a:rect l="l" t="t" r="r" b="b"/>
            <a:pathLst>
              <a:path w="828675" h="707389">
                <a:moveTo>
                  <a:pt x="207168" y="292915"/>
                </a:moveTo>
                <a:lnTo>
                  <a:pt x="0" y="516484"/>
                </a:lnTo>
                <a:lnTo>
                  <a:pt x="207168" y="707251"/>
                </a:lnTo>
                <a:lnTo>
                  <a:pt x="207168" y="603667"/>
                </a:lnTo>
                <a:lnTo>
                  <a:pt x="267094" y="592527"/>
                </a:lnTo>
                <a:lnTo>
                  <a:pt x="324697" y="578835"/>
                </a:lnTo>
                <a:lnTo>
                  <a:pt x="379855" y="562717"/>
                </a:lnTo>
                <a:lnTo>
                  <a:pt x="432440" y="544298"/>
                </a:lnTo>
                <a:lnTo>
                  <a:pt x="482330" y="523703"/>
                </a:lnTo>
                <a:lnTo>
                  <a:pt x="529398" y="501056"/>
                </a:lnTo>
                <a:lnTo>
                  <a:pt x="573519" y="476481"/>
                </a:lnTo>
                <a:lnTo>
                  <a:pt x="614569" y="450105"/>
                </a:lnTo>
                <a:lnTo>
                  <a:pt x="652422" y="422052"/>
                </a:lnTo>
                <a:lnTo>
                  <a:pt x="682226" y="396499"/>
                </a:lnTo>
                <a:lnTo>
                  <a:pt x="207168" y="396499"/>
                </a:lnTo>
                <a:lnTo>
                  <a:pt x="207168" y="292915"/>
                </a:lnTo>
                <a:close/>
              </a:path>
              <a:path w="828675" h="707389">
                <a:moveTo>
                  <a:pt x="811837" y="0"/>
                </a:moveTo>
                <a:lnTo>
                  <a:pt x="797951" y="35766"/>
                </a:lnTo>
                <a:lnTo>
                  <a:pt x="780198" y="70513"/>
                </a:lnTo>
                <a:lnTo>
                  <a:pt x="758725" y="104145"/>
                </a:lnTo>
                <a:lnTo>
                  <a:pt x="733677" y="136566"/>
                </a:lnTo>
                <a:lnTo>
                  <a:pt x="705199" y="167682"/>
                </a:lnTo>
                <a:lnTo>
                  <a:pt x="673436" y="197396"/>
                </a:lnTo>
                <a:lnTo>
                  <a:pt x="638535" y="225614"/>
                </a:lnTo>
                <a:lnTo>
                  <a:pt x="600640" y="252240"/>
                </a:lnTo>
                <a:lnTo>
                  <a:pt x="559897" y="277179"/>
                </a:lnTo>
                <a:lnTo>
                  <a:pt x="516452" y="300335"/>
                </a:lnTo>
                <a:lnTo>
                  <a:pt x="470449" y="321614"/>
                </a:lnTo>
                <a:lnTo>
                  <a:pt x="422035" y="340919"/>
                </a:lnTo>
                <a:lnTo>
                  <a:pt x="371354" y="358155"/>
                </a:lnTo>
                <a:lnTo>
                  <a:pt x="318552" y="373227"/>
                </a:lnTo>
                <a:lnTo>
                  <a:pt x="263775" y="386040"/>
                </a:lnTo>
                <a:lnTo>
                  <a:pt x="207168" y="396499"/>
                </a:lnTo>
                <a:lnTo>
                  <a:pt x="682226" y="396499"/>
                </a:lnTo>
                <a:lnTo>
                  <a:pt x="718039" y="361411"/>
                </a:lnTo>
                <a:lnTo>
                  <a:pt x="745553" y="329074"/>
                </a:lnTo>
                <a:lnTo>
                  <a:pt x="769371" y="295559"/>
                </a:lnTo>
                <a:lnTo>
                  <a:pt x="789367" y="260991"/>
                </a:lnTo>
                <a:lnTo>
                  <a:pt x="805416" y="225494"/>
                </a:lnTo>
                <a:lnTo>
                  <a:pt x="817394" y="189193"/>
                </a:lnTo>
                <a:lnTo>
                  <a:pt x="828636" y="114679"/>
                </a:lnTo>
                <a:lnTo>
                  <a:pt x="827649" y="76716"/>
                </a:lnTo>
                <a:lnTo>
                  <a:pt x="822091" y="38447"/>
                </a:lnTo>
                <a:lnTo>
                  <a:pt x="811837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33675" y="4267508"/>
            <a:ext cx="828675" cy="723900"/>
          </a:xfrm>
          <a:custGeom>
            <a:avLst/>
            <a:gdLst/>
            <a:ahLst/>
            <a:cxnLst/>
            <a:rect l="l" t="t" r="r" b="b"/>
            <a:pathLst>
              <a:path w="828675" h="723900">
                <a:moveTo>
                  <a:pt x="0" y="0"/>
                </a:moveTo>
                <a:lnTo>
                  <a:pt x="0" y="207167"/>
                </a:lnTo>
                <a:lnTo>
                  <a:pt x="59180" y="208464"/>
                </a:lnTo>
                <a:lnTo>
                  <a:pt x="117238" y="212296"/>
                </a:lnTo>
                <a:lnTo>
                  <a:pt x="174032" y="218576"/>
                </a:lnTo>
                <a:lnTo>
                  <a:pt x="229423" y="227217"/>
                </a:lnTo>
                <a:lnTo>
                  <a:pt x="283270" y="238131"/>
                </a:lnTo>
                <a:lnTo>
                  <a:pt x="335433" y="251230"/>
                </a:lnTo>
                <a:lnTo>
                  <a:pt x="385771" y="266428"/>
                </a:lnTo>
                <a:lnTo>
                  <a:pt x="434146" y="283637"/>
                </a:lnTo>
                <a:lnTo>
                  <a:pt x="480415" y="302769"/>
                </a:lnTo>
                <a:lnTo>
                  <a:pt x="524440" y="323738"/>
                </a:lnTo>
                <a:lnTo>
                  <a:pt x="566080" y="346455"/>
                </a:lnTo>
                <a:lnTo>
                  <a:pt x="605194" y="370834"/>
                </a:lnTo>
                <a:lnTo>
                  <a:pt x="641643" y="396786"/>
                </a:lnTo>
                <a:lnTo>
                  <a:pt x="675286" y="424226"/>
                </a:lnTo>
                <a:lnTo>
                  <a:pt x="705983" y="453064"/>
                </a:lnTo>
                <a:lnTo>
                  <a:pt x="733593" y="483214"/>
                </a:lnTo>
                <a:lnTo>
                  <a:pt x="757978" y="514588"/>
                </a:lnTo>
                <a:lnTo>
                  <a:pt x="778995" y="547100"/>
                </a:lnTo>
                <a:lnTo>
                  <a:pt x="810369" y="615184"/>
                </a:lnTo>
                <a:lnTo>
                  <a:pt x="826594" y="686767"/>
                </a:lnTo>
                <a:lnTo>
                  <a:pt x="828674" y="723652"/>
                </a:lnTo>
                <a:lnTo>
                  <a:pt x="828568" y="514588"/>
                </a:lnTo>
                <a:lnTo>
                  <a:pt x="820445" y="443413"/>
                </a:lnTo>
                <a:lnTo>
                  <a:pt x="796506" y="373492"/>
                </a:lnTo>
                <a:lnTo>
                  <a:pt x="757978" y="307420"/>
                </a:lnTo>
                <a:lnTo>
                  <a:pt x="733593" y="276045"/>
                </a:lnTo>
                <a:lnTo>
                  <a:pt x="705983" y="245895"/>
                </a:lnTo>
                <a:lnTo>
                  <a:pt x="675286" y="217057"/>
                </a:lnTo>
                <a:lnTo>
                  <a:pt x="641643" y="189618"/>
                </a:lnTo>
                <a:lnTo>
                  <a:pt x="605194" y="163666"/>
                </a:lnTo>
                <a:lnTo>
                  <a:pt x="566080" y="139287"/>
                </a:lnTo>
                <a:lnTo>
                  <a:pt x="524440" y="116570"/>
                </a:lnTo>
                <a:lnTo>
                  <a:pt x="480415" y="95601"/>
                </a:lnTo>
                <a:lnTo>
                  <a:pt x="434146" y="76469"/>
                </a:lnTo>
                <a:lnTo>
                  <a:pt x="385771" y="59260"/>
                </a:lnTo>
                <a:lnTo>
                  <a:pt x="335433" y="44062"/>
                </a:lnTo>
                <a:lnTo>
                  <a:pt x="283270" y="30963"/>
                </a:lnTo>
                <a:lnTo>
                  <a:pt x="229423" y="20049"/>
                </a:lnTo>
                <a:lnTo>
                  <a:pt x="174032" y="11409"/>
                </a:lnTo>
                <a:lnTo>
                  <a:pt x="117238" y="5128"/>
                </a:lnTo>
                <a:lnTo>
                  <a:pt x="59180" y="1296"/>
                </a:lnTo>
                <a:lnTo>
                  <a:pt x="0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33675" y="4267508"/>
            <a:ext cx="828675" cy="1327785"/>
          </a:xfrm>
          <a:custGeom>
            <a:avLst/>
            <a:gdLst/>
            <a:ahLst/>
            <a:cxnLst/>
            <a:rect l="l" t="t" r="r" b="b"/>
            <a:pathLst>
              <a:path w="828675" h="1327785">
                <a:moveTo>
                  <a:pt x="828675" y="723652"/>
                </a:moveTo>
                <a:lnTo>
                  <a:pt x="820445" y="650582"/>
                </a:lnTo>
                <a:lnTo>
                  <a:pt x="796506" y="580661"/>
                </a:lnTo>
                <a:lnTo>
                  <a:pt x="757978" y="514589"/>
                </a:lnTo>
                <a:lnTo>
                  <a:pt x="733593" y="483214"/>
                </a:lnTo>
                <a:lnTo>
                  <a:pt x="705983" y="453064"/>
                </a:lnTo>
                <a:lnTo>
                  <a:pt x="675286" y="424226"/>
                </a:lnTo>
                <a:lnTo>
                  <a:pt x="641643" y="396787"/>
                </a:lnTo>
                <a:lnTo>
                  <a:pt x="605194" y="370834"/>
                </a:lnTo>
                <a:lnTo>
                  <a:pt x="566080" y="346456"/>
                </a:lnTo>
                <a:lnTo>
                  <a:pt x="524440" y="323739"/>
                </a:lnTo>
                <a:lnTo>
                  <a:pt x="480415" y="302770"/>
                </a:lnTo>
                <a:lnTo>
                  <a:pt x="434146" y="283638"/>
                </a:lnTo>
                <a:lnTo>
                  <a:pt x="385771" y="266429"/>
                </a:lnTo>
                <a:lnTo>
                  <a:pt x="335432" y="251231"/>
                </a:lnTo>
                <a:lnTo>
                  <a:pt x="283269" y="238132"/>
                </a:lnTo>
                <a:lnTo>
                  <a:pt x="229423" y="227218"/>
                </a:lnTo>
                <a:lnTo>
                  <a:pt x="174032" y="218577"/>
                </a:lnTo>
                <a:lnTo>
                  <a:pt x="117238" y="212297"/>
                </a:lnTo>
                <a:lnTo>
                  <a:pt x="59180" y="208465"/>
                </a:lnTo>
                <a:lnTo>
                  <a:pt x="0" y="207168"/>
                </a:lnTo>
                <a:lnTo>
                  <a:pt x="0" y="0"/>
                </a:lnTo>
                <a:lnTo>
                  <a:pt x="59180" y="1296"/>
                </a:lnTo>
                <a:lnTo>
                  <a:pt x="117238" y="5128"/>
                </a:lnTo>
                <a:lnTo>
                  <a:pt x="174032" y="11409"/>
                </a:lnTo>
                <a:lnTo>
                  <a:pt x="229423" y="20049"/>
                </a:lnTo>
                <a:lnTo>
                  <a:pt x="283269" y="30963"/>
                </a:lnTo>
                <a:lnTo>
                  <a:pt x="335432" y="44062"/>
                </a:lnTo>
                <a:lnTo>
                  <a:pt x="385771" y="59260"/>
                </a:lnTo>
                <a:lnTo>
                  <a:pt x="434146" y="76469"/>
                </a:lnTo>
                <a:lnTo>
                  <a:pt x="480415" y="95601"/>
                </a:lnTo>
                <a:lnTo>
                  <a:pt x="524440" y="116570"/>
                </a:lnTo>
                <a:lnTo>
                  <a:pt x="566080" y="139287"/>
                </a:lnTo>
                <a:lnTo>
                  <a:pt x="605194" y="163666"/>
                </a:lnTo>
                <a:lnTo>
                  <a:pt x="641643" y="189618"/>
                </a:lnTo>
                <a:lnTo>
                  <a:pt x="675286" y="217057"/>
                </a:lnTo>
                <a:lnTo>
                  <a:pt x="705983" y="245896"/>
                </a:lnTo>
                <a:lnTo>
                  <a:pt x="733593" y="276046"/>
                </a:lnTo>
                <a:lnTo>
                  <a:pt x="757978" y="307420"/>
                </a:lnTo>
                <a:lnTo>
                  <a:pt x="778995" y="339932"/>
                </a:lnTo>
                <a:lnTo>
                  <a:pt x="810369" y="408016"/>
                </a:lnTo>
                <a:lnTo>
                  <a:pt x="826594" y="479599"/>
                </a:lnTo>
                <a:lnTo>
                  <a:pt x="828675" y="516484"/>
                </a:lnTo>
                <a:lnTo>
                  <a:pt x="828675" y="723652"/>
                </a:lnTo>
                <a:lnTo>
                  <a:pt x="826332" y="762609"/>
                </a:lnTo>
                <a:lnTo>
                  <a:pt x="819406" y="800893"/>
                </a:lnTo>
                <a:lnTo>
                  <a:pt x="808045" y="838383"/>
                </a:lnTo>
                <a:lnTo>
                  <a:pt x="792399" y="874960"/>
                </a:lnTo>
                <a:lnTo>
                  <a:pt x="772617" y="910504"/>
                </a:lnTo>
                <a:lnTo>
                  <a:pt x="748849" y="944893"/>
                </a:lnTo>
                <a:lnTo>
                  <a:pt x="721245" y="978008"/>
                </a:lnTo>
                <a:lnTo>
                  <a:pt x="689953" y="1009728"/>
                </a:lnTo>
                <a:lnTo>
                  <a:pt x="655125" y="1039933"/>
                </a:lnTo>
                <a:lnTo>
                  <a:pt x="616908" y="1068503"/>
                </a:lnTo>
                <a:lnTo>
                  <a:pt x="575454" y="1095316"/>
                </a:lnTo>
                <a:lnTo>
                  <a:pt x="530911" y="1120254"/>
                </a:lnTo>
                <a:lnTo>
                  <a:pt x="483429" y="1143194"/>
                </a:lnTo>
                <a:lnTo>
                  <a:pt x="433157" y="1164018"/>
                </a:lnTo>
                <a:lnTo>
                  <a:pt x="380246" y="1182604"/>
                </a:lnTo>
                <a:lnTo>
                  <a:pt x="324844" y="1198833"/>
                </a:lnTo>
                <a:lnTo>
                  <a:pt x="267102" y="1212584"/>
                </a:lnTo>
                <a:lnTo>
                  <a:pt x="207169" y="1223737"/>
                </a:lnTo>
                <a:lnTo>
                  <a:pt x="207168" y="1327319"/>
                </a:lnTo>
                <a:lnTo>
                  <a:pt x="0" y="1136551"/>
                </a:lnTo>
                <a:lnTo>
                  <a:pt x="207168" y="912981"/>
                </a:lnTo>
                <a:lnTo>
                  <a:pt x="207168" y="1016566"/>
                </a:lnTo>
                <a:lnTo>
                  <a:pt x="263775" y="1006107"/>
                </a:lnTo>
                <a:lnTo>
                  <a:pt x="318553" y="993294"/>
                </a:lnTo>
                <a:lnTo>
                  <a:pt x="371354" y="978222"/>
                </a:lnTo>
                <a:lnTo>
                  <a:pt x="422035" y="960985"/>
                </a:lnTo>
                <a:lnTo>
                  <a:pt x="470450" y="941680"/>
                </a:lnTo>
                <a:lnTo>
                  <a:pt x="516452" y="920402"/>
                </a:lnTo>
                <a:lnTo>
                  <a:pt x="559898" y="897246"/>
                </a:lnTo>
                <a:lnTo>
                  <a:pt x="600641" y="872307"/>
                </a:lnTo>
                <a:lnTo>
                  <a:pt x="638536" y="845680"/>
                </a:lnTo>
                <a:lnTo>
                  <a:pt x="673437" y="817462"/>
                </a:lnTo>
                <a:lnTo>
                  <a:pt x="705199" y="787748"/>
                </a:lnTo>
                <a:lnTo>
                  <a:pt x="733677" y="756632"/>
                </a:lnTo>
                <a:lnTo>
                  <a:pt x="758726" y="724211"/>
                </a:lnTo>
                <a:lnTo>
                  <a:pt x="780199" y="690579"/>
                </a:lnTo>
                <a:lnTo>
                  <a:pt x="797951" y="655832"/>
                </a:lnTo>
                <a:lnTo>
                  <a:pt x="811837" y="620066"/>
                </a:lnTo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64915" y="4958588"/>
            <a:ext cx="1386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SSL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Encryption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338516" y="3156026"/>
            <a:ext cx="1515110" cy="771525"/>
          </a:xfrm>
          <a:custGeom>
            <a:avLst/>
            <a:gdLst/>
            <a:ahLst/>
            <a:cxnLst/>
            <a:rect l="l" t="t" r="r" b="b"/>
            <a:pathLst>
              <a:path w="1515109" h="771525">
                <a:moveTo>
                  <a:pt x="1514966" y="0"/>
                </a:moveTo>
                <a:lnTo>
                  <a:pt x="0" y="0"/>
                </a:lnTo>
                <a:lnTo>
                  <a:pt x="0" y="771345"/>
                </a:lnTo>
                <a:lnTo>
                  <a:pt x="1386406" y="771345"/>
                </a:lnTo>
                <a:lnTo>
                  <a:pt x="1514966" y="642786"/>
                </a:lnTo>
                <a:lnTo>
                  <a:pt x="1514966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24922" y="3798812"/>
            <a:ext cx="128905" cy="128905"/>
          </a:xfrm>
          <a:custGeom>
            <a:avLst/>
            <a:gdLst/>
            <a:ahLst/>
            <a:cxnLst/>
            <a:rect l="l" t="t" r="r" b="b"/>
            <a:pathLst>
              <a:path w="128904" h="128904">
                <a:moveTo>
                  <a:pt x="128559" y="0"/>
                </a:moveTo>
                <a:lnTo>
                  <a:pt x="25711" y="25711"/>
                </a:lnTo>
                <a:lnTo>
                  <a:pt x="0" y="128559"/>
                </a:lnTo>
                <a:lnTo>
                  <a:pt x="128559" y="0"/>
                </a:lnTo>
                <a:close/>
              </a:path>
            </a:pathLst>
          </a:custGeom>
          <a:solidFill>
            <a:srgbClr val="C67A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38516" y="3156026"/>
            <a:ext cx="1515110" cy="771525"/>
          </a:xfrm>
          <a:custGeom>
            <a:avLst/>
            <a:gdLst/>
            <a:ahLst/>
            <a:cxnLst/>
            <a:rect l="l" t="t" r="r" b="b"/>
            <a:pathLst>
              <a:path w="1515109" h="771525">
                <a:moveTo>
                  <a:pt x="1386407" y="771346"/>
                </a:moveTo>
                <a:lnTo>
                  <a:pt x="1412119" y="668497"/>
                </a:lnTo>
                <a:lnTo>
                  <a:pt x="1514967" y="642785"/>
                </a:lnTo>
                <a:lnTo>
                  <a:pt x="1386407" y="771346"/>
                </a:lnTo>
                <a:lnTo>
                  <a:pt x="0" y="771346"/>
                </a:lnTo>
                <a:lnTo>
                  <a:pt x="0" y="0"/>
                </a:lnTo>
                <a:lnTo>
                  <a:pt x="1514967" y="0"/>
                </a:lnTo>
                <a:lnTo>
                  <a:pt x="1514967" y="642785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17256" y="3172459"/>
            <a:ext cx="1327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G8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29  ybGQgZWh…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410208" y="5018717"/>
            <a:ext cx="1515110" cy="771525"/>
          </a:xfrm>
          <a:custGeom>
            <a:avLst/>
            <a:gdLst/>
            <a:ahLst/>
            <a:cxnLst/>
            <a:rect l="l" t="t" r="r" b="b"/>
            <a:pathLst>
              <a:path w="1515109" h="771525">
                <a:moveTo>
                  <a:pt x="1514966" y="0"/>
                </a:moveTo>
                <a:lnTo>
                  <a:pt x="0" y="0"/>
                </a:lnTo>
                <a:lnTo>
                  <a:pt x="0" y="771345"/>
                </a:lnTo>
                <a:lnTo>
                  <a:pt x="1386406" y="771345"/>
                </a:lnTo>
                <a:lnTo>
                  <a:pt x="1514966" y="642785"/>
                </a:lnTo>
                <a:lnTo>
                  <a:pt x="1514966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96615" y="5661502"/>
            <a:ext cx="128905" cy="128905"/>
          </a:xfrm>
          <a:custGeom>
            <a:avLst/>
            <a:gdLst/>
            <a:ahLst/>
            <a:cxnLst/>
            <a:rect l="l" t="t" r="r" b="b"/>
            <a:pathLst>
              <a:path w="128904" h="128904">
                <a:moveTo>
                  <a:pt x="128559" y="0"/>
                </a:moveTo>
                <a:lnTo>
                  <a:pt x="25711" y="25712"/>
                </a:lnTo>
                <a:lnTo>
                  <a:pt x="0" y="128560"/>
                </a:lnTo>
                <a:lnTo>
                  <a:pt x="128559" y="0"/>
                </a:lnTo>
                <a:close/>
              </a:path>
            </a:pathLst>
          </a:custGeom>
          <a:solidFill>
            <a:srgbClr val="5A8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10208" y="5018717"/>
            <a:ext cx="1515110" cy="771525"/>
          </a:xfrm>
          <a:custGeom>
            <a:avLst/>
            <a:gdLst/>
            <a:ahLst/>
            <a:cxnLst/>
            <a:rect l="l" t="t" r="r" b="b"/>
            <a:pathLst>
              <a:path w="1515109" h="771525">
                <a:moveTo>
                  <a:pt x="1386407" y="771346"/>
                </a:moveTo>
                <a:lnTo>
                  <a:pt x="1412119" y="668497"/>
                </a:lnTo>
                <a:lnTo>
                  <a:pt x="1514967" y="642785"/>
                </a:lnTo>
                <a:lnTo>
                  <a:pt x="1386407" y="771346"/>
                </a:lnTo>
                <a:lnTo>
                  <a:pt x="0" y="771346"/>
                </a:lnTo>
                <a:lnTo>
                  <a:pt x="0" y="0"/>
                </a:lnTo>
                <a:lnTo>
                  <a:pt x="1514967" y="0"/>
                </a:lnTo>
                <a:lnTo>
                  <a:pt x="1514967" y="642785"/>
                </a:lnTo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488948" y="5037835"/>
            <a:ext cx="1343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U: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admin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P: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supersecret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410207" y="4086415"/>
            <a:ext cx="1515110" cy="771525"/>
          </a:xfrm>
          <a:custGeom>
            <a:avLst/>
            <a:gdLst/>
            <a:ahLst/>
            <a:cxnLst/>
            <a:rect l="l" t="t" r="r" b="b"/>
            <a:pathLst>
              <a:path w="1515109" h="771525">
                <a:moveTo>
                  <a:pt x="1514966" y="0"/>
                </a:moveTo>
                <a:lnTo>
                  <a:pt x="0" y="0"/>
                </a:lnTo>
                <a:lnTo>
                  <a:pt x="0" y="771345"/>
                </a:lnTo>
                <a:lnTo>
                  <a:pt x="1386406" y="771345"/>
                </a:lnTo>
                <a:lnTo>
                  <a:pt x="1514966" y="642786"/>
                </a:lnTo>
                <a:lnTo>
                  <a:pt x="1514966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96613" y="4729202"/>
            <a:ext cx="128905" cy="128905"/>
          </a:xfrm>
          <a:custGeom>
            <a:avLst/>
            <a:gdLst/>
            <a:ahLst/>
            <a:cxnLst/>
            <a:rect l="l" t="t" r="r" b="b"/>
            <a:pathLst>
              <a:path w="128904" h="128904">
                <a:moveTo>
                  <a:pt x="128559" y="0"/>
                </a:moveTo>
                <a:lnTo>
                  <a:pt x="25711" y="25711"/>
                </a:lnTo>
                <a:lnTo>
                  <a:pt x="0" y="128559"/>
                </a:lnTo>
                <a:lnTo>
                  <a:pt x="128559" y="0"/>
                </a:lnTo>
                <a:close/>
              </a:path>
            </a:pathLst>
          </a:custGeom>
          <a:solidFill>
            <a:srgbClr val="C67A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488947" y="4105147"/>
            <a:ext cx="13271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80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G8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29  ybGQgZWh…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550616" y="4903634"/>
            <a:ext cx="686435" cy="697865"/>
          </a:xfrm>
          <a:custGeom>
            <a:avLst/>
            <a:gdLst/>
            <a:ahLst/>
            <a:cxnLst/>
            <a:rect l="l" t="t" r="r" b="b"/>
            <a:pathLst>
              <a:path w="686434" h="697864">
                <a:moveTo>
                  <a:pt x="8689" y="0"/>
                </a:moveTo>
                <a:lnTo>
                  <a:pt x="2124" y="43565"/>
                </a:lnTo>
                <a:lnTo>
                  <a:pt x="0" y="86776"/>
                </a:lnTo>
                <a:lnTo>
                  <a:pt x="2183" y="129471"/>
                </a:lnTo>
                <a:lnTo>
                  <a:pt x="8541" y="171490"/>
                </a:lnTo>
                <a:lnTo>
                  <a:pt x="18942" y="212673"/>
                </a:lnTo>
                <a:lnTo>
                  <a:pt x="33253" y="252859"/>
                </a:lnTo>
                <a:lnTo>
                  <a:pt x="51342" y="291889"/>
                </a:lnTo>
                <a:lnTo>
                  <a:pt x="73075" y="329602"/>
                </a:lnTo>
                <a:lnTo>
                  <a:pt x="98321" y="365839"/>
                </a:lnTo>
                <a:lnTo>
                  <a:pt x="126946" y="400438"/>
                </a:lnTo>
                <a:lnTo>
                  <a:pt x="158819" y="433239"/>
                </a:lnTo>
                <a:lnTo>
                  <a:pt x="193806" y="464083"/>
                </a:lnTo>
                <a:lnTo>
                  <a:pt x="231776" y="492809"/>
                </a:lnTo>
                <a:lnTo>
                  <a:pt x="272595" y="519258"/>
                </a:lnTo>
                <a:lnTo>
                  <a:pt x="316131" y="543267"/>
                </a:lnTo>
                <a:lnTo>
                  <a:pt x="362252" y="564679"/>
                </a:lnTo>
                <a:lnTo>
                  <a:pt x="410824" y="583331"/>
                </a:lnTo>
                <a:lnTo>
                  <a:pt x="461716" y="599065"/>
                </a:lnTo>
                <a:lnTo>
                  <a:pt x="514795" y="611719"/>
                </a:lnTo>
                <a:lnTo>
                  <a:pt x="514795" y="697506"/>
                </a:lnTo>
                <a:lnTo>
                  <a:pt x="686367" y="543181"/>
                </a:lnTo>
                <a:lnTo>
                  <a:pt x="592744" y="440146"/>
                </a:lnTo>
                <a:lnTo>
                  <a:pt x="514795" y="440146"/>
                </a:lnTo>
                <a:lnTo>
                  <a:pt x="462840" y="427784"/>
                </a:lnTo>
                <a:lnTo>
                  <a:pt x="412794" y="412392"/>
                </a:lnTo>
                <a:lnTo>
                  <a:pt x="364815" y="394111"/>
                </a:lnTo>
                <a:lnTo>
                  <a:pt x="319066" y="373078"/>
                </a:lnTo>
                <a:lnTo>
                  <a:pt x="275705" y="349435"/>
                </a:lnTo>
                <a:lnTo>
                  <a:pt x="234892" y="323319"/>
                </a:lnTo>
                <a:lnTo>
                  <a:pt x="196789" y="294870"/>
                </a:lnTo>
                <a:lnTo>
                  <a:pt x="161554" y="264227"/>
                </a:lnTo>
                <a:lnTo>
                  <a:pt x="129348" y="231530"/>
                </a:lnTo>
                <a:lnTo>
                  <a:pt x="100332" y="196918"/>
                </a:lnTo>
                <a:lnTo>
                  <a:pt x="74664" y="160529"/>
                </a:lnTo>
                <a:lnTo>
                  <a:pt x="52506" y="122504"/>
                </a:lnTo>
                <a:lnTo>
                  <a:pt x="34018" y="82981"/>
                </a:lnTo>
                <a:lnTo>
                  <a:pt x="19358" y="42100"/>
                </a:lnTo>
                <a:lnTo>
                  <a:pt x="8689" y="0"/>
                </a:lnTo>
                <a:close/>
              </a:path>
              <a:path w="686434" h="697864">
                <a:moveTo>
                  <a:pt x="514795" y="354360"/>
                </a:moveTo>
                <a:lnTo>
                  <a:pt x="514795" y="440146"/>
                </a:lnTo>
                <a:lnTo>
                  <a:pt x="592744" y="440146"/>
                </a:lnTo>
                <a:lnTo>
                  <a:pt x="514795" y="35436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550692" y="4274667"/>
            <a:ext cx="686435" cy="715010"/>
          </a:xfrm>
          <a:custGeom>
            <a:avLst/>
            <a:gdLst/>
            <a:ahLst/>
            <a:cxnLst/>
            <a:rect l="l" t="t" r="r" b="b"/>
            <a:pathLst>
              <a:path w="686434" h="715010">
                <a:moveTo>
                  <a:pt x="686291" y="0"/>
                </a:moveTo>
                <a:lnTo>
                  <a:pt x="632658" y="1634"/>
                </a:lnTo>
                <a:lnTo>
                  <a:pt x="580154" y="6456"/>
                </a:lnTo>
                <a:lnTo>
                  <a:pt x="528931" y="14345"/>
                </a:lnTo>
                <a:lnTo>
                  <a:pt x="479142" y="25181"/>
                </a:lnTo>
                <a:lnTo>
                  <a:pt x="430940" y="38843"/>
                </a:lnTo>
                <a:lnTo>
                  <a:pt x="384478" y="55209"/>
                </a:lnTo>
                <a:lnTo>
                  <a:pt x="339907" y="74160"/>
                </a:lnTo>
                <a:lnTo>
                  <a:pt x="297380" y="95574"/>
                </a:lnTo>
                <a:lnTo>
                  <a:pt x="257051" y="119330"/>
                </a:lnTo>
                <a:lnTo>
                  <a:pt x="219071" y="145309"/>
                </a:lnTo>
                <a:lnTo>
                  <a:pt x="183593" y="173389"/>
                </a:lnTo>
                <a:lnTo>
                  <a:pt x="150770" y="203449"/>
                </a:lnTo>
                <a:lnTo>
                  <a:pt x="120754" y="235369"/>
                </a:lnTo>
                <a:lnTo>
                  <a:pt x="93699" y="269027"/>
                </a:lnTo>
                <a:lnTo>
                  <a:pt x="69755" y="304304"/>
                </a:lnTo>
                <a:lnTo>
                  <a:pt x="49077" y="341078"/>
                </a:lnTo>
                <a:lnTo>
                  <a:pt x="31816" y="379228"/>
                </a:lnTo>
                <a:lnTo>
                  <a:pt x="18125" y="418635"/>
                </a:lnTo>
                <a:lnTo>
                  <a:pt x="8157" y="459176"/>
                </a:lnTo>
                <a:lnTo>
                  <a:pt x="2064" y="500732"/>
                </a:lnTo>
                <a:lnTo>
                  <a:pt x="0" y="543181"/>
                </a:lnTo>
                <a:lnTo>
                  <a:pt x="0" y="714753"/>
                </a:lnTo>
                <a:lnTo>
                  <a:pt x="2064" y="672304"/>
                </a:lnTo>
                <a:lnTo>
                  <a:pt x="8157" y="630748"/>
                </a:lnTo>
                <a:lnTo>
                  <a:pt x="18125" y="590207"/>
                </a:lnTo>
                <a:lnTo>
                  <a:pt x="31816" y="550800"/>
                </a:lnTo>
                <a:lnTo>
                  <a:pt x="49077" y="512650"/>
                </a:lnTo>
                <a:lnTo>
                  <a:pt x="69755" y="475876"/>
                </a:lnTo>
                <a:lnTo>
                  <a:pt x="93699" y="440599"/>
                </a:lnTo>
                <a:lnTo>
                  <a:pt x="120754" y="406941"/>
                </a:lnTo>
                <a:lnTo>
                  <a:pt x="150770" y="375021"/>
                </a:lnTo>
                <a:lnTo>
                  <a:pt x="183593" y="344961"/>
                </a:lnTo>
                <a:lnTo>
                  <a:pt x="219071" y="316882"/>
                </a:lnTo>
                <a:lnTo>
                  <a:pt x="257051" y="290903"/>
                </a:lnTo>
                <a:lnTo>
                  <a:pt x="297380" y="267147"/>
                </a:lnTo>
                <a:lnTo>
                  <a:pt x="339907" y="245733"/>
                </a:lnTo>
                <a:lnTo>
                  <a:pt x="384478" y="226782"/>
                </a:lnTo>
                <a:lnTo>
                  <a:pt x="430940" y="210416"/>
                </a:lnTo>
                <a:lnTo>
                  <a:pt x="479142" y="196754"/>
                </a:lnTo>
                <a:lnTo>
                  <a:pt x="528931" y="185918"/>
                </a:lnTo>
                <a:lnTo>
                  <a:pt x="580154" y="178029"/>
                </a:lnTo>
                <a:lnTo>
                  <a:pt x="632658" y="173207"/>
                </a:lnTo>
                <a:lnTo>
                  <a:pt x="686291" y="171573"/>
                </a:lnTo>
                <a:lnTo>
                  <a:pt x="686291" y="0"/>
                </a:lnTo>
                <a:close/>
              </a:path>
            </a:pathLst>
          </a:custGeom>
          <a:solidFill>
            <a:srgbClr val="85858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550692" y="4274667"/>
            <a:ext cx="686435" cy="1326515"/>
          </a:xfrm>
          <a:custGeom>
            <a:avLst/>
            <a:gdLst/>
            <a:ahLst/>
            <a:cxnLst/>
            <a:rect l="l" t="t" r="r" b="b"/>
            <a:pathLst>
              <a:path w="686434" h="1326514">
                <a:moveTo>
                  <a:pt x="0" y="714753"/>
                </a:moveTo>
                <a:lnTo>
                  <a:pt x="2064" y="672304"/>
                </a:lnTo>
                <a:lnTo>
                  <a:pt x="8157" y="630748"/>
                </a:lnTo>
                <a:lnTo>
                  <a:pt x="18125" y="590207"/>
                </a:lnTo>
                <a:lnTo>
                  <a:pt x="31816" y="550800"/>
                </a:lnTo>
                <a:lnTo>
                  <a:pt x="49077" y="512650"/>
                </a:lnTo>
                <a:lnTo>
                  <a:pt x="69755" y="475876"/>
                </a:lnTo>
                <a:lnTo>
                  <a:pt x="93698" y="440599"/>
                </a:lnTo>
                <a:lnTo>
                  <a:pt x="120754" y="406941"/>
                </a:lnTo>
                <a:lnTo>
                  <a:pt x="150770" y="375021"/>
                </a:lnTo>
                <a:lnTo>
                  <a:pt x="183593" y="344961"/>
                </a:lnTo>
                <a:lnTo>
                  <a:pt x="219071" y="316881"/>
                </a:lnTo>
                <a:lnTo>
                  <a:pt x="257051" y="290903"/>
                </a:lnTo>
                <a:lnTo>
                  <a:pt x="297380" y="267146"/>
                </a:lnTo>
                <a:lnTo>
                  <a:pt x="339907" y="245732"/>
                </a:lnTo>
                <a:lnTo>
                  <a:pt x="384478" y="226782"/>
                </a:lnTo>
                <a:lnTo>
                  <a:pt x="430940" y="210415"/>
                </a:lnTo>
                <a:lnTo>
                  <a:pt x="479142" y="196754"/>
                </a:lnTo>
                <a:lnTo>
                  <a:pt x="528931" y="185918"/>
                </a:lnTo>
                <a:lnTo>
                  <a:pt x="580154" y="178029"/>
                </a:lnTo>
                <a:lnTo>
                  <a:pt x="632658" y="173206"/>
                </a:lnTo>
                <a:lnTo>
                  <a:pt x="686292" y="171572"/>
                </a:lnTo>
                <a:lnTo>
                  <a:pt x="686292" y="0"/>
                </a:lnTo>
                <a:lnTo>
                  <a:pt x="632658" y="1634"/>
                </a:lnTo>
                <a:lnTo>
                  <a:pt x="580154" y="6456"/>
                </a:lnTo>
                <a:lnTo>
                  <a:pt x="528931" y="14345"/>
                </a:lnTo>
                <a:lnTo>
                  <a:pt x="479142" y="25181"/>
                </a:lnTo>
                <a:lnTo>
                  <a:pt x="430940" y="38843"/>
                </a:lnTo>
                <a:lnTo>
                  <a:pt x="384478" y="55209"/>
                </a:lnTo>
                <a:lnTo>
                  <a:pt x="339907" y="74160"/>
                </a:lnTo>
                <a:lnTo>
                  <a:pt x="297380" y="95574"/>
                </a:lnTo>
                <a:lnTo>
                  <a:pt x="257051" y="119330"/>
                </a:lnTo>
                <a:lnTo>
                  <a:pt x="219071" y="145309"/>
                </a:lnTo>
                <a:lnTo>
                  <a:pt x="183593" y="173388"/>
                </a:lnTo>
                <a:lnTo>
                  <a:pt x="150770" y="203448"/>
                </a:lnTo>
                <a:lnTo>
                  <a:pt x="120754" y="235368"/>
                </a:lnTo>
                <a:lnTo>
                  <a:pt x="93698" y="269027"/>
                </a:lnTo>
                <a:lnTo>
                  <a:pt x="69755" y="304303"/>
                </a:lnTo>
                <a:lnTo>
                  <a:pt x="49077" y="341077"/>
                </a:lnTo>
                <a:lnTo>
                  <a:pt x="31816" y="379228"/>
                </a:lnTo>
                <a:lnTo>
                  <a:pt x="18125" y="418634"/>
                </a:lnTo>
                <a:lnTo>
                  <a:pt x="8157" y="459175"/>
                </a:lnTo>
                <a:lnTo>
                  <a:pt x="2064" y="500731"/>
                </a:lnTo>
                <a:lnTo>
                  <a:pt x="0" y="543180"/>
                </a:lnTo>
                <a:lnTo>
                  <a:pt x="0" y="714753"/>
                </a:lnTo>
                <a:lnTo>
                  <a:pt x="2173" y="758112"/>
                </a:lnTo>
                <a:lnTo>
                  <a:pt x="8594" y="800670"/>
                </a:lnTo>
                <a:lnTo>
                  <a:pt x="19117" y="842276"/>
                </a:lnTo>
                <a:lnTo>
                  <a:pt x="33594" y="882780"/>
                </a:lnTo>
                <a:lnTo>
                  <a:pt x="51878" y="922032"/>
                </a:lnTo>
                <a:lnTo>
                  <a:pt x="73822" y="959881"/>
                </a:lnTo>
                <a:lnTo>
                  <a:pt x="99279" y="996177"/>
                </a:lnTo>
                <a:lnTo>
                  <a:pt x="128102" y="1030771"/>
                </a:lnTo>
                <a:lnTo>
                  <a:pt x="160144" y="1063511"/>
                </a:lnTo>
                <a:lnTo>
                  <a:pt x="195258" y="1094248"/>
                </a:lnTo>
                <a:lnTo>
                  <a:pt x="233297" y="1122831"/>
                </a:lnTo>
                <a:lnTo>
                  <a:pt x="274114" y="1149110"/>
                </a:lnTo>
                <a:lnTo>
                  <a:pt x="317561" y="1172934"/>
                </a:lnTo>
                <a:lnTo>
                  <a:pt x="363493" y="1194155"/>
                </a:lnTo>
                <a:lnTo>
                  <a:pt x="411761" y="1212620"/>
                </a:lnTo>
                <a:lnTo>
                  <a:pt x="462218" y="1228180"/>
                </a:lnTo>
                <a:lnTo>
                  <a:pt x="514718" y="1240686"/>
                </a:lnTo>
                <a:lnTo>
                  <a:pt x="514719" y="1326472"/>
                </a:lnTo>
                <a:lnTo>
                  <a:pt x="686292" y="1172147"/>
                </a:lnTo>
                <a:lnTo>
                  <a:pt x="514719" y="983327"/>
                </a:lnTo>
                <a:lnTo>
                  <a:pt x="514719" y="1069113"/>
                </a:lnTo>
                <a:lnTo>
                  <a:pt x="462764" y="1056750"/>
                </a:lnTo>
                <a:lnTo>
                  <a:pt x="412717" y="1041359"/>
                </a:lnTo>
                <a:lnTo>
                  <a:pt x="364739" y="1023077"/>
                </a:lnTo>
                <a:lnTo>
                  <a:pt x="318990" y="1002045"/>
                </a:lnTo>
                <a:lnTo>
                  <a:pt x="275629" y="978401"/>
                </a:lnTo>
                <a:lnTo>
                  <a:pt x="234816" y="952285"/>
                </a:lnTo>
                <a:lnTo>
                  <a:pt x="196713" y="923836"/>
                </a:lnTo>
                <a:lnTo>
                  <a:pt x="161478" y="893193"/>
                </a:lnTo>
                <a:lnTo>
                  <a:pt x="129272" y="860496"/>
                </a:lnTo>
                <a:lnTo>
                  <a:pt x="100256" y="825884"/>
                </a:lnTo>
                <a:lnTo>
                  <a:pt x="74588" y="789495"/>
                </a:lnTo>
                <a:lnTo>
                  <a:pt x="52430" y="751470"/>
                </a:lnTo>
                <a:lnTo>
                  <a:pt x="33942" y="711947"/>
                </a:lnTo>
                <a:lnTo>
                  <a:pt x="19282" y="671066"/>
                </a:lnTo>
                <a:lnTo>
                  <a:pt x="8613" y="628966"/>
                </a:lnTo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873598" y="4958588"/>
            <a:ext cx="140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SSL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Decryption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251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7839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Why</a:t>
            </a:r>
            <a:r>
              <a:rPr spc="-80" dirty="0"/>
              <a:t> </a:t>
            </a:r>
            <a:r>
              <a:rPr spc="-70" dirty="0"/>
              <a:t>encryption?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614703"/>
            <a:ext cx="9842500" cy="262445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4300" spc="-15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4300" spc="-30" dirty="0">
                <a:solidFill>
                  <a:srgbClr val="444949"/>
                </a:solidFill>
                <a:latin typeface="Gill Sans MT"/>
                <a:cs typeface="Gill Sans MT"/>
              </a:rPr>
              <a:t>side </a:t>
            </a:r>
            <a:r>
              <a:rPr sz="4300" spc="-1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4300" spc="-35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43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300" spc="-100" dirty="0">
                <a:solidFill>
                  <a:srgbClr val="444949"/>
                </a:solidFill>
                <a:latin typeface="Gill Sans MT"/>
                <a:cs typeface="Gill Sans MT"/>
              </a:rPr>
              <a:t>rest</a:t>
            </a:r>
            <a:endParaRPr sz="4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after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being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received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the</a:t>
            </a:r>
            <a:r>
              <a:rPr sz="28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server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decrypted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before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being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sent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stored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form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thanks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(usually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5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key)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encryption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decryption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somewhere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39" y="3126739"/>
            <a:ext cx="45986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to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29382" y="3776078"/>
            <a:ext cx="6142990" cy="2412365"/>
          </a:xfrm>
          <a:custGeom>
            <a:avLst/>
            <a:gdLst/>
            <a:ahLst/>
            <a:cxnLst/>
            <a:rect l="l" t="t" r="r" b="b"/>
            <a:pathLst>
              <a:path w="6142990" h="2412365">
                <a:moveTo>
                  <a:pt x="0" y="0"/>
                </a:moveTo>
                <a:lnTo>
                  <a:pt x="6142545" y="0"/>
                </a:lnTo>
                <a:lnTo>
                  <a:pt x="6142545" y="2411764"/>
                </a:lnTo>
                <a:lnTo>
                  <a:pt x="0" y="241176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29382" y="3776078"/>
            <a:ext cx="6142990" cy="2412365"/>
          </a:xfrm>
          <a:custGeom>
            <a:avLst/>
            <a:gdLst/>
            <a:ahLst/>
            <a:cxnLst/>
            <a:rect l="l" t="t" r="r" b="b"/>
            <a:pathLst>
              <a:path w="6142990" h="2412365">
                <a:moveTo>
                  <a:pt x="0" y="0"/>
                </a:moveTo>
                <a:lnTo>
                  <a:pt x="6142545" y="0"/>
                </a:lnTo>
                <a:lnTo>
                  <a:pt x="6142545" y="2411764"/>
                </a:lnTo>
                <a:lnTo>
                  <a:pt x="0" y="241176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18643" y="3794252"/>
            <a:ext cx="2074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Service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(ex: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07535" y="3773423"/>
            <a:ext cx="801624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7432" y="5163311"/>
            <a:ext cx="1344167" cy="795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152324" y="4544059"/>
            <a:ext cx="253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02639" y="3111500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01824" y="4609705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60" h="509270">
                <a:moveTo>
                  <a:pt x="745717" y="0"/>
                </a:moveTo>
                <a:lnTo>
                  <a:pt x="745717" y="127255"/>
                </a:lnTo>
                <a:lnTo>
                  <a:pt x="0" y="127255"/>
                </a:lnTo>
                <a:lnTo>
                  <a:pt x="0" y="381765"/>
                </a:lnTo>
                <a:lnTo>
                  <a:pt x="745717" y="381765"/>
                </a:lnTo>
                <a:lnTo>
                  <a:pt x="745717" y="509021"/>
                </a:lnTo>
                <a:lnTo>
                  <a:pt x="1000227" y="254510"/>
                </a:lnTo>
                <a:lnTo>
                  <a:pt x="745717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01824" y="4609705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60" h="509270">
                <a:moveTo>
                  <a:pt x="0" y="127255"/>
                </a:moveTo>
                <a:lnTo>
                  <a:pt x="745717" y="127255"/>
                </a:lnTo>
                <a:lnTo>
                  <a:pt x="745717" y="0"/>
                </a:lnTo>
                <a:lnTo>
                  <a:pt x="1000228" y="254510"/>
                </a:lnTo>
                <a:lnTo>
                  <a:pt x="745717" y="509021"/>
                </a:lnTo>
                <a:lnTo>
                  <a:pt x="745717" y="381766"/>
                </a:lnTo>
                <a:lnTo>
                  <a:pt x="0" y="381766"/>
                </a:lnTo>
                <a:lnTo>
                  <a:pt x="0" y="127255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92203" y="4751323"/>
            <a:ext cx="693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80126" y="4541051"/>
            <a:ext cx="1195705" cy="568960"/>
          </a:xfrm>
          <a:custGeom>
            <a:avLst/>
            <a:gdLst/>
            <a:ahLst/>
            <a:cxnLst/>
            <a:rect l="l" t="t" r="r" b="b"/>
            <a:pathLst>
              <a:path w="1195704" h="568960">
                <a:moveTo>
                  <a:pt x="910902" y="0"/>
                </a:moveTo>
                <a:lnTo>
                  <a:pt x="910902" y="142118"/>
                </a:lnTo>
                <a:lnTo>
                  <a:pt x="0" y="142118"/>
                </a:lnTo>
                <a:lnTo>
                  <a:pt x="0" y="426354"/>
                </a:lnTo>
                <a:lnTo>
                  <a:pt x="910902" y="426354"/>
                </a:lnTo>
                <a:lnTo>
                  <a:pt x="910902" y="568473"/>
                </a:lnTo>
                <a:lnTo>
                  <a:pt x="1195138" y="284237"/>
                </a:lnTo>
                <a:lnTo>
                  <a:pt x="910902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80126" y="4541051"/>
            <a:ext cx="1195705" cy="568960"/>
          </a:xfrm>
          <a:custGeom>
            <a:avLst/>
            <a:gdLst/>
            <a:ahLst/>
            <a:cxnLst/>
            <a:rect l="l" t="t" r="r" b="b"/>
            <a:pathLst>
              <a:path w="1195704" h="568960">
                <a:moveTo>
                  <a:pt x="0" y="142118"/>
                </a:moveTo>
                <a:lnTo>
                  <a:pt x="910902" y="142118"/>
                </a:lnTo>
                <a:lnTo>
                  <a:pt x="910902" y="0"/>
                </a:lnTo>
                <a:lnTo>
                  <a:pt x="1195139" y="284237"/>
                </a:lnTo>
                <a:lnTo>
                  <a:pt x="910902" y="568474"/>
                </a:lnTo>
                <a:lnTo>
                  <a:pt x="910902" y="426355"/>
                </a:lnTo>
                <a:lnTo>
                  <a:pt x="0" y="426355"/>
                </a:lnTo>
                <a:lnTo>
                  <a:pt x="0" y="142118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44018" y="4126483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105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30224" y="4392167"/>
            <a:ext cx="801624" cy="865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61008" y="3946652"/>
            <a:ext cx="63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61888" y="4370832"/>
            <a:ext cx="801623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38671" y="4501896"/>
            <a:ext cx="448055" cy="5882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56115" y="4609705"/>
            <a:ext cx="1333500" cy="509270"/>
          </a:xfrm>
          <a:custGeom>
            <a:avLst/>
            <a:gdLst/>
            <a:ahLst/>
            <a:cxnLst/>
            <a:rect l="l" t="t" r="r" b="b"/>
            <a:pathLst>
              <a:path w="1333500" h="509270">
                <a:moveTo>
                  <a:pt x="1078631" y="0"/>
                </a:moveTo>
                <a:lnTo>
                  <a:pt x="1078631" y="127255"/>
                </a:lnTo>
                <a:lnTo>
                  <a:pt x="0" y="127255"/>
                </a:lnTo>
                <a:lnTo>
                  <a:pt x="0" y="381765"/>
                </a:lnTo>
                <a:lnTo>
                  <a:pt x="1078631" y="381765"/>
                </a:lnTo>
                <a:lnTo>
                  <a:pt x="1078631" y="509021"/>
                </a:lnTo>
                <a:lnTo>
                  <a:pt x="1333140" y="254510"/>
                </a:lnTo>
                <a:lnTo>
                  <a:pt x="1078631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056115" y="4609705"/>
            <a:ext cx="1333500" cy="509270"/>
          </a:xfrm>
          <a:custGeom>
            <a:avLst/>
            <a:gdLst/>
            <a:ahLst/>
            <a:cxnLst/>
            <a:rect l="l" t="t" r="r" b="b"/>
            <a:pathLst>
              <a:path w="1333500" h="509270">
                <a:moveTo>
                  <a:pt x="0" y="127255"/>
                </a:moveTo>
                <a:lnTo>
                  <a:pt x="1078631" y="127255"/>
                </a:lnTo>
                <a:lnTo>
                  <a:pt x="1078631" y="0"/>
                </a:lnTo>
                <a:lnTo>
                  <a:pt x="1333141" y="254510"/>
                </a:lnTo>
                <a:lnTo>
                  <a:pt x="1078631" y="509021"/>
                </a:lnTo>
                <a:lnTo>
                  <a:pt x="1078631" y="381765"/>
                </a:lnTo>
                <a:lnTo>
                  <a:pt x="0" y="381765"/>
                </a:lnTo>
                <a:lnTo>
                  <a:pt x="0" y="127255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12950" y="4751323"/>
            <a:ext cx="6927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ecr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281671" y="5157215"/>
            <a:ext cx="676655" cy="3992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19159" y="4370832"/>
            <a:ext cx="801624" cy="865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45999" y="4556761"/>
            <a:ext cx="1336040" cy="568960"/>
          </a:xfrm>
          <a:custGeom>
            <a:avLst/>
            <a:gdLst/>
            <a:ahLst/>
            <a:cxnLst/>
            <a:rect l="l" t="t" r="r" b="b"/>
            <a:pathLst>
              <a:path w="1336040" h="568960">
                <a:moveTo>
                  <a:pt x="1051570" y="0"/>
                </a:moveTo>
                <a:lnTo>
                  <a:pt x="1051570" y="142118"/>
                </a:lnTo>
                <a:lnTo>
                  <a:pt x="0" y="142118"/>
                </a:lnTo>
                <a:lnTo>
                  <a:pt x="0" y="426355"/>
                </a:lnTo>
                <a:lnTo>
                  <a:pt x="1051570" y="426355"/>
                </a:lnTo>
                <a:lnTo>
                  <a:pt x="1051570" y="568473"/>
                </a:lnTo>
                <a:lnTo>
                  <a:pt x="1335805" y="284237"/>
                </a:lnTo>
                <a:lnTo>
                  <a:pt x="105157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445999" y="4556761"/>
            <a:ext cx="1336040" cy="568960"/>
          </a:xfrm>
          <a:custGeom>
            <a:avLst/>
            <a:gdLst/>
            <a:ahLst/>
            <a:cxnLst/>
            <a:rect l="l" t="t" r="r" b="b"/>
            <a:pathLst>
              <a:path w="1336040" h="568960">
                <a:moveTo>
                  <a:pt x="0" y="142118"/>
                </a:moveTo>
                <a:lnTo>
                  <a:pt x="1051570" y="142118"/>
                </a:lnTo>
                <a:lnTo>
                  <a:pt x="1051570" y="0"/>
                </a:lnTo>
                <a:lnTo>
                  <a:pt x="1335806" y="284237"/>
                </a:lnTo>
                <a:lnTo>
                  <a:pt x="1051570" y="568474"/>
                </a:lnTo>
                <a:lnTo>
                  <a:pt x="1051570" y="426355"/>
                </a:lnTo>
                <a:lnTo>
                  <a:pt x="0" y="426355"/>
                </a:lnTo>
                <a:lnTo>
                  <a:pt x="0" y="142118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559401" y="4187444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105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951464" y="4419600"/>
            <a:ext cx="804672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47750" y="5766308"/>
            <a:ext cx="846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80348" y="5525516"/>
            <a:ext cx="846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50009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3484879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</a:t>
            </a:r>
            <a:r>
              <a:rPr sz="1800" b="1" spc="2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58827" y="3728437"/>
            <a:ext cx="304800" cy="614680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a a</a:t>
            </a:r>
            <a:r>
              <a:rPr sz="1800" b="1" spc="18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A5A5A5"/>
                </a:solidFill>
                <a:latin typeface="Calibri"/>
                <a:cs typeface="Calibri"/>
              </a:rPr>
              <a:t>ek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71527" y="3541181"/>
            <a:ext cx="279400" cy="2406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710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r  </a:t>
            </a:r>
            <a:r>
              <a:rPr sz="1800" b="1" spc="5" dirty="0">
                <a:solidFill>
                  <a:srgbClr val="0563C1"/>
                </a:solidFill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60"/>
              </a:spcBef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58827" y="4480130"/>
            <a:ext cx="304800" cy="215455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ww </a:t>
            </a:r>
            <a:r>
              <a:rPr sz="1800" b="1" spc="-5" dirty="0">
                <a:solidFill>
                  <a:srgbClr val="0563C1"/>
                </a:solidFill>
                <a:latin typeface="Calibri"/>
                <a:cs typeface="Calibri"/>
              </a:rPr>
              <a:t>da acumu</a:t>
            </a:r>
            <a:r>
              <a:rPr sz="1800" b="1" spc="-22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563C1"/>
                </a:solidFill>
                <a:latin typeface="Calibri"/>
                <a:cs typeface="Calibri"/>
              </a:rPr>
              <a:t>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00914" y="6031722"/>
            <a:ext cx="0" cy="588645"/>
          </a:xfrm>
          <a:custGeom>
            <a:avLst/>
            <a:gdLst/>
            <a:ahLst/>
            <a:cxnLst/>
            <a:rect l="l" t="t" r="r" b="b"/>
            <a:pathLst>
              <a:path h="588645">
                <a:moveTo>
                  <a:pt x="0" y="0"/>
                </a:moveTo>
                <a:lnTo>
                  <a:pt x="0" y="588533"/>
                </a:lnTo>
              </a:path>
            </a:pathLst>
          </a:custGeom>
          <a:ln w="15239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7839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Why</a:t>
            </a:r>
            <a:r>
              <a:rPr spc="-80" dirty="0"/>
              <a:t> </a:t>
            </a:r>
            <a:r>
              <a:rPr spc="-70" dirty="0"/>
              <a:t>encryption?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6939" y="625329"/>
            <a:ext cx="8186420" cy="228346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4300" spc="-65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4300" spc="-30" dirty="0">
                <a:solidFill>
                  <a:srgbClr val="444949"/>
                </a:solidFill>
                <a:latin typeface="Gill Sans MT"/>
                <a:cs typeface="Gill Sans MT"/>
              </a:rPr>
              <a:t>side</a:t>
            </a:r>
            <a:r>
              <a:rPr sz="43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300" spc="-10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4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decrypted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the</a:t>
            </a:r>
            <a:r>
              <a:rPr sz="24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server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decrypted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receiving</a:t>
            </a:r>
            <a:r>
              <a:rPr sz="24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client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should not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able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decrypt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Could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leverage Envelope</a:t>
            </a:r>
            <a:r>
              <a:rPr sz="24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834" y="3018970"/>
            <a:ext cx="3955415" cy="3013075"/>
          </a:xfrm>
          <a:custGeom>
            <a:avLst/>
            <a:gdLst/>
            <a:ahLst/>
            <a:cxnLst/>
            <a:rect l="l" t="t" r="r" b="b"/>
            <a:pathLst>
              <a:path w="3955415" h="3013075">
                <a:moveTo>
                  <a:pt x="0" y="0"/>
                </a:moveTo>
                <a:lnTo>
                  <a:pt x="3955171" y="0"/>
                </a:lnTo>
                <a:lnTo>
                  <a:pt x="3955171" y="3012752"/>
                </a:lnTo>
                <a:lnTo>
                  <a:pt x="0" y="30127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65892" y="3035300"/>
            <a:ext cx="1630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Client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Encryption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30073" y="3013796"/>
            <a:ext cx="1882139" cy="3018155"/>
          </a:xfrm>
          <a:custGeom>
            <a:avLst/>
            <a:gdLst/>
            <a:ahLst/>
            <a:cxnLst/>
            <a:rect l="l" t="t" r="r" b="b"/>
            <a:pathLst>
              <a:path w="1882140" h="3018154">
                <a:moveTo>
                  <a:pt x="0" y="0"/>
                </a:moveTo>
                <a:lnTo>
                  <a:pt x="1881928" y="0"/>
                </a:lnTo>
                <a:lnTo>
                  <a:pt x="1881928" y="3017926"/>
                </a:lnTo>
                <a:lnTo>
                  <a:pt x="0" y="30179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13676" y="3032252"/>
            <a:ext cx="1419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Any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store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(FTP,</a:t>
            </a:r>
            <a:endParaRPr sz="1800">
              <a:latin typeface="Calibri"/>
              <a:cs typeface="Calibri"/>
            </a:endParaRPr>
          </a:p>
          <a:p>
            <a:pPr marL="594995">
              <a:lnSpc>
                <a:spcPct val="100000"/>
              </a:lnSpc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S3,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etc..)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63357" y="421270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60" h="509270">
                <a:moveTo>
                  <a:pt x="745717" y="0"/>
                </a:moveTo>
                <a:lnTo>
                  <a:pt x="745717" y="127255"/>
                </a:lnTo>
                <a:lnTo>
                  <a:pt x="0" y="127255"/>
                </a:lnTo>
                <a:lnTo>
                  <a:pt x="0" y="381765"/>
                </a:lnTo>
                <a:lnTo>
                  <a:pt x="745717" y="381765"/>
                </a:lnTo>
                <a:lnTo>
                  <a:pt x="745717" y="509019"/>
                </a:lnTo>
                <a:lnTo>
                  <a:pt x="1000227" y="254509"/>
                </a:lnTo>
                <a:lnTo>
                  <a:pt x="745717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3357" y="421270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60" h="509270">
                <a:moveTo>
                  <a:pt x="0" y="127255"/>
                </a:moveTo>
                <a:lnTo>
                  <a:pt x="745717" y="127255"/>
                </a:lnTo>
                <a:lnTo>
                  <a:pt x="745717" y="0"/>
                </a:lnTo>
                <a:lnTo>
                  <a:pt x="1000228" y="254510"/>
                </a:lnTo>
                <a:lnTo>
                  <a:pt x="745717" y="509021"/>
                </a:lnTo>
                <a:lnTo>
                  <a:pt x="745717" y="381766"/>
                </a:lnTo>
                <a:lnTo>
                  <a:pt x="0" y="381766"/>
                </a:lnTo>
                <a:lnTo>
                  <a:pt x="0" y="127255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66436" y="4355083"/>
            <a:ext cx="680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37823" y="4153246"/>
            <a:ext cx="1130935" cy="568960"/>
          </a:xfrm>
          <a:custGeom>
            <a:avLst/>
            <a:gdLst/>
            <a:ahLst/>
            <a:cxnLst/>
            <a:rect l="l" t="t" r="r" b="b"/>
            <a:pathLst>
              <a:path w="1130935" h="568960">
                <a:moveTo>
                  <a:pt x="846608" y="0"/>
                </a:moveTo>
                <a:lnTo>
                  <a:pt x="846608" y="142119"/>
                </a:lnTo>
                <a:lnTo>
                  <a:pt x="0" y="142119"/>
                </a:lnTo>
                <a:lnTo>
                  <a:pt x="0" y="426355"/>
                </a:lnTo>
                <a:lnTo>
                  <a:pt x="846608" y="426355"/>
                </a:lnTo>
                <a:lnTo>
                  <a:pt x="846608" y="568474"/>
                </a:lnTo>
                <a:lnTo>
                  <a:pt x="1130844" y="284237"/>
                </a:lnTo>
                <a:lnTo>
                  <a:pt x="84660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7823" y="4153246"/>
            <a:ext cx="1130935" cy="568960"/>
          </a:xfrm>
          <a:custGeom>
            <a:avLst/>
            <a:gdLst/>
            <a:ahLst/>
            <a:cxnLst/>
            <a:rect l="l" t="t" r="r" b="b"/>
            <a:pathLst>
              <a:path w="1130935" h="568960">
                <a:moveTo>
                  <a:pt x="0" y="142118"/>
                </a:moveTo>
                <a:lnTo>
                  <a:pt x="846608" y="142118"/>
                </a:lnTo>
                <a:lnTo>
                  <a:pt x="846608" y="0"/>
                </a:lnTo>
                <a:lnTo>
                  <a:pt x="1130845" y="284237"/>
                </a:lnTo>
                <a:lnTo>
                  <a:pt x="846608" y="568474"/>
                </a:lnTo>
                <a:lnTo>
                  <a:pt x="846608" y="426355"/>
                </a:lnTo>
                <a:lnTo>
                  <a:pt x="0" y="426355"/>
                </a:lnTo>
                <a:lnTo>
                  <a:pt x="0" y="142118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2896" y="3386328"/>
            <a:ext cx="801623" cy="865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64423" y="3065779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8303" y="5546852"/>
            <a:ext cx="180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Client side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6340" y="4184395"/>
            <a:ext cx="240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31464" y="4041647"/>
            <a:ext cx="801624" cy="865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08247" y="4139184"/>
            <a:ext cx="448055" cy="5882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03960" y="4791455"/>
            <a:ext cx="591312" cy="758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09488" y="3965447"/>
            <a:ext cx="801623" cy="865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86271" y="4111752"/>
            <a:ext cx="448055" cy="5882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23862" y="4149743"/>
            <a:ext cx="1130935" cy="568960"/>
          </a:xfrm>
          <a:custGeom>
            <a:avLst/>
            <a:gdLst/>
            <a:ahLst/>
            <a:cxnLst/>
            <a:rect l="l" t="t" r="r" b="b"/>
            <a:pathLst>
              <a:path w="1130934" h="568960">
                <a:moveTo>
                  <a:pt x="846608" y="0"/>
                </a:moveTo>
                <a:lnTo>
                  <a:pt x="846608" y="142119"/>
                </a:lnTo>
                <a:lnTo>
                  <a:pt x="0" y="142119"/>
                </a:lnTo>
                <a:lnTo>
                  <a:pt x="0" y="426355"/>
                </a:lnTo>
                <a:lnTo>
                  <a:pt x="846608" y="426355"/>
                </a:lnTo>
                <a:lnTo>
                  <a:pt x="846608" y="568473"/>
                </a:lnTo>
                <a:lnTo>
                  <a:pt x="1130844" y="284237"/>
                </a:lnTo>
                <a:lnTo>
                  <a:pt x="846608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23862" y="4149743"/>
            <a:ext cx="1130935" cy="568960"/>
          </a:xfrm>
          <a:custGeom>
            <a:avLst/>
            <a:gdLst/>
            <a:ahLst/>
            <a:cxnLst/>
            <a:rect l="l" t="t" r="r" b="b"/>
            <a:pathLst>
              <a:path w="1130934" h="568960">
                <a:moveTo>
                  <a:pt x="0" y="142118"/>
                </a:moveTo>
                <a:lnTo>
                  <a:pt x="846608" y="142118"/>
                </a:lnTo>
                <a:lnTo>
                  <a:pt x="846608" y="0"/>
                </a:lnTo>
                <a:lnTo>
                  <a:pt x="1130845" y="284237"/>
                </a:lnTo>
                <a:lnTo>
                  <a:pt x="846608" y="568474"/>
                </a:lnTo>
                <a:lnTo>
                  <a:pt x="846608" y="426355"/>
                </a:lnTo>
                <a:lnTo>
                  <a:pt x="0" y="426355"/>
                </a:lnTo>
                <a:lnTo>
                  <a:pt x="0" y="142118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67067" y="3018970"/>
            <a:ext cx="3955415" cy="3013075"/>
          </a:xfrm>
          <a:custGeom>
            <a:avLst/>
            <a:gdLst/>
            <a:ahLst/>
            <a:cxnLst/>
            <a:rect l="l" t="t" r="r" b="b"/>
            <a:pathLst>
              <a:path w="3955415" h="3013075">
                <a:moveTo>
                  <a:pt x="0" y="0"/>
                </a:moveTo>
                <a:lnTo>
                  <a:pt x="3955171" y="0"/>
                </a:lnTo>
                <a:lnTo>
                  <a:pt x="3955171" y="3012752"/>
                </a:lnTo>
                <a:lnTo>
                  <a:pt x="0" y="30127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67067" y="3018970"/>
            <a:ext cx="3955415" cy="3013075"/>
          </a:xfrm>
          <a:custGeom>
            <a:avLst/>
            <a:gdLst/>
            <a:ahLst/>
            <a:cxnLst/>
            <a:rect l="l" t="t" r="r" b="b"/>
            <a:pathLst>
              <a:path w="3955415" h="3013075">
                <a:moveTo>
                  <a:pt x="0" y="0"/>
                </a:moveTo>
                <a:lnTo>
                  <a:pt x="3955171" y="0"/>
                </a:lnTo>
                <a:lnTo>
                  <a:pt x="3955171" y="3012752"/>
                </a:lnTo>
                <a:lnTo>
                  <a:pt x="0" y="30127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187727" y="3035300"/>
            <a:ext cx="1655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Client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Decryption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710591" y="421270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59" h="509270">
                <a:moveTo>
                  <a:pt x="745718" y="0"/>
                </a:moveTo>
                <a:lnTo>
                  <a:pt x="745718" y="127255"/>
                </a:lnTo>
                <a:lnTo>
                  <a:pt x="0" y="127255"/>
                </a:lnTo>
                <a:lnTo>
                  <a:pt x="0" y="381765"/>
                </a:lnTo>
                <a:lnTo>
                  <a:pt x="745718" y="381765"/>
                </a:lnTo>
                <a:lnTo>
                  <a:pt x="745718" y="509019"/>
                </a:lnTo>
                <a:lnTo>
                  <a:pt x="1000227" y="254509"/>
                </a:lnTo>
                <a:lnTo>
                  <a:pt x="745718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710591" y="4212700"/>
            <a:ext cx="1000760" cy="509270"/>
          </a:xfrm>
          <a:custGeom>
            <a:avLst/>
            <a:gdLst/>
            <a:ahLst/>
            <a:cxnLst/>
            <a:rect l="l" t="t" r="r" b="b"/>
            <a:pathLst>
              <a:path w="1000759" h="509270">
                <a:moveTo>
                  <a:pt x="0" y="127255"/>
                </a:moveTo>
                <a:lnTo>
                  <a:pt x="745717" y="127255"/>
                </a:lnTo>
                <a:lnTo>
                  <a:pt x="745717" y="0"/>
                </a:lnTo>
                <a:lnTo>
                  <a:pt x="1000228" y="254510"/>
                </a:lnTo>
                <a:lnTo>
                  <a:pt x="745717" y="509021"/>
                </a:lnTo>
                <a:lnTo>
                  <a:pt x="745717" y="381766"/>
                </a:lnTo>
                <a:lnTo>
                  <a:pt x="0" y="381766"/>
                </a:lnTo>
                <a:lnTo>
                  <a:pt x="0" y="127255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813670" y="4355083"/>
            <a:ext cx="6800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ecr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711657" y="3065779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25537" y="5546852"/>
            <a:ext cx="1805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Client side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13576" y="4184395"/>
            <a:ext cx="240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878311" y="4041647"/>
            <a:ext cx="801624" cy="865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50807" y="4791455"/>
            <a:ext cx="591311" cy="758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31935" y="3410711"/>
            <a:ext cx="801624" cy="865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08719" y="3553967"/>
            <a:ext cx="448055" cy="5882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7883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4315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170" dirty="0"/>
              <a:t>KMS </a:t>
            </a:r>
            <a:r>
              <a:rPr spc="-155" dirty="0"/>
              <a:t>(Key </a:t>
            </a:r>
            <a:r>
              <a:rPr spc="-25" dirty="0"/>
              <a:t>Management</a:t>
            </a:r>
            <a:r>
              <a:rPr spc="365" dirty="0"/>
              <a:t> </a:t>
            </a:r>
            <a:r>
              <a:rPr spc="-25" dirty="0"/>
              <a:t>Service)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9483090" cy="42379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Anytime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hear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“encryption”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service,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likely</a:t>
            </a:r>
            <a:r>
              <a:rPr sz="2600" spc="-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Gill Sans MT"/>
                <a:cs typeface="Gill Sans MT"/>
              </a:rPr>
              <a:t>KMS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Easy way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data,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manages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6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us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6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authorization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Seamlessly integrated</a:t>
            </a:r>
            <a:r>
              <a:rPr sz="26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into: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EBS: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encrypt</a:t>
            </a:r>
            <a:r>
              <a:rPr sz="2200" spc="-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volumes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Amazon S3: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side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of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objects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Redshift: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of</a:t>
            </a:r>
            <a:r>
              <a:rPr sz="22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RDS: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of</a:t>
            </a:r>
            <a:r>
              <a:rPr sz="2200" spc="-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SSM: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Parameter</a:t>
            </a:r>
            <a:r>
              <a:rPr sz="2200" spc="-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store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the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600" spc="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Gill Sans MT"/>
                <a:cs typeface="Gill Sans MT"/>
              </a:rPr>
              <a:t>SDK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27792" y="274320"/>
            <a:ext cx="1237488" cy="1484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8667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540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70" dirty="0"/>
              <a:t>KMS</a:t>
            </a:r>
            <a:r>
              <a:rPr spc="10" dirty="0"/>
              <a:t> </a:t>
            </a:r>
            <a:r>
              <a:rPr spc="-5" dirty="0"/>
              <a:t>101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68044"/>
            <a:ext cx="10033000" cy="4331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7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Anytime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share sensitive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information…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4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KMS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1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passwords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Credentials to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external</a:t>
            </a:r>
            <a:r>
              <a:rPr sz="20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000" spc="-10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certificates</a:t>
            </a:r>
            <a:endParaRPr sz="20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value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25" dirty="0">
                <a:solidFill>
                  <a:srgbClr val="444949"/>
                </a:solidFill>
                <a:latin typeface="Gill Sans MT"/>
                <a:cs typeface="Gill Sans MT"/>
              </a:rPr>
              <a:t>CMK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encrypt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retrieved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 the 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user,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25" dirty="0">
                <a:solidFill>
                  <a:srgbClr val="444949"/>
                </a:solidFill>
                <a:latin typeface="Gill Sans MT"/>
                <a:cs typeface="Gill Sans MT"/>
              </a:rPr>
              <a:t>CMK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rotated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extra</a:t>
            </a:r>
            <a:r>
              <a:rPr sz="24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ever </a:t>
            </a:r>
            <a:r>
              <a:rPr sz="3525" spc="-75" baseline="1182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3525" spc="-82" baseline="1182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3525" spc="-67" baseline="1182" dirty="0">
                <a:solidFill>
                  <a:srgbClr val="444949"/>
                </a:solidFill>
                <a:latin typeface="Gill Sans MT"/>
                <a:cs typeface="Gill Sans MT"/>
              </a:rPr>
              <a:t>secrets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in plaintext,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especially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3525" spc="-82" baseline="1182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3525" spc="352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67" baseline="1182" dirty="0">
                <a:solidFill>
                  <a:srgbClr val="444949"/>
                </a:solidFill>
                <a:latin typeface="Gill Sans MT"/>
                <a:cs typeface="Gill Sans MT"/>
              </a:rPr>
              <a:t>code!</a:t>
            </a:r>
            <a:endParaRPr sz="3525" baseline="1182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secrets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stored 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environment</a:t>
            </a:r>
            <a:r>
              <a:rPr sz="24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variables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7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89" baseline="1182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3525" spc="-7" baseline="1182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3525" baseline="1182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encrypting </a:t>
            </a:r>
            <a:r>
              <a:rPr sz="3525" spc="30" baseline="1182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525" spc="-150" baseline="1182" dirty="0">
                <a:solidFill>
                  <a:srgbClr val="444949"/>
                </a:solidFill>
                <a:latin typeface="Gill Sans MT"/>
                <a:cs typeface="Gill Sans MT"/>
              </a:rPr>
              <a:t>4KB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3525" baseline="1182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3525" spc="532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60" baseline="1182" dirty="0">
                <a:solidFill>
                  <a:srgbClr val="444949"/>
                </a:solidFill>
                <a:latin typeface="Gill Sans MT"/>
                <a:cs typeface="Gill Sans MT"/>
              </a:rPr>
              <a:t>call</a:t>
            </a:r>
            <a:endParaRPr sz="3525" baseline="1182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&gt;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400" spc="-140" dirty="0">
                <a:solidFill>
                  <a:srgbClr val="444949"/>
                </a:solidFill>
                <a:latin typeface="Gill Sans MT"/>
                <a:cs typeface="Gill Sans MT"/>
              </a:rPr>
              <a:t>KB,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envelope</a:t>
            </a:r>
            <a:r>
              <a:rPr sz="24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277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2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give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someone: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1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10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Policy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0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IAM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Policy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0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calls</a:t>
            </a:r>
            <a:endParaRPr sz="20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227323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4315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170" dirty="0"/>
              <a:t>KMS </a:t>
            </a:r>
            <a:r>
              <a:rPr spc="-155" dirty="0"/>
              <a:t>(Key </a:t>
            </a:r>
            <a:r>
              <a:rPr spc="-25" dirty="0"/>
              <a:t>Management</a:t>
            </a:r>
            <a:r>
              <a:rPr spc="365" dirty="0"/>
              <a:t> </a:t>
            </a:r>
            <a:r>
              <a:rPr spc="-25" dirty="0"/>
              <a:t>Service)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8592185" cy="4352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policies: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Rotation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policies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Disable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Enable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audit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(using</a:t>
            </a:r>
            <a:r>
              <a:rPr sz="28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CloudTrail)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Three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types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Customer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Master </a:t>
            </a: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Keys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(CMK):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CMK:</a:t>
            </a:r>
            <a:r>
              <a:rPr sz="24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free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400" spc="-110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created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KMS: </a:t>
            </a:r>
            <a:r>
              <a:rPr sz="3525" spc="-7" baseline="1182" dirty="0">
                <a:solidFill>
                  <a:srgbClr val="444949"/>
                </a:solidFill>
                <a:latin typeface="Gill Sans MT"/>
                <a:cs typeface="Gill Sans MT"/>
              </a:rPr>
              <a:t>$1 </a:t>
            </a:r>
            <a:r>
              <a:rPr sz="3525" spc="15" baseline="1182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3525" spc="262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month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400" spc="-110" dirty="0">
                <a:solidFill>
                  <a:srgbClr val="444949"/>
                </a:solidFill>
                <a:latin typeface="Gill Sans MT"/>
                <a:cs typeface="Gill Sans MT"/>
              </a:rPr>
              <a:t>Keys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imported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(must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256-bit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symmetric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key): </a:t>
            </a:r>
            <a:r>
              <a:rPr sz="3525" spc="-7" baseline="1182" dirty="0">
                <a:solidFill>
                  <a:srgbClr val="444949"/>
                </a:solidFill>
                <a:latin typeface="Gill Sans MT"/>
                <a:cs typeface="Gill Sans MT"/>
              </a:rPr>
              <a:t>$1 </a:t>
            </a:r>
            <a:r>
              <a:rPr sz="3525" spc="15" baseline="1182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3525" spc="270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month</a:t>
            </a:r>
            <a:endParaRPr sz="3525" baseline="1182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339090" algn="l"/>
              </a:tabLst>
            </a:pPr>
            <a:r>
              <a:rPr sz="2800" dirty="0">
                <a:solidFill>
                  <a:srgbClr val="444949"/>
                </a:solidFill>
                <a:latin typeface="Arial"/>
                <a:cs typeface="Arial"/>
              </a:rPr>
              <a:t>•	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KMS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($0.03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10000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calls)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92147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020435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75" dirty="0"/>
              <a:t>How </a:t>
            </a:r>
            <a:r>
              <a:rPr spc="-50" dirty="0"/>
              <a:t>does </a:t>
            </a:r>
            <a:r>
              <a:rPr spc="-170" dirty="0"/>
              <a:t>KMS</a:t>
            </a:r>
            <a:r>
              <a:rPr spc="120" dirty="0"/>
              <a:t> </a:t>
            </a:r>
            <a:r>
              <a:rPr spc="-150" dirty="0"/>
              <a:t>work?</a:t>
            </a:r>
          </a:p>
          <a:p>
            <a:pPr marL="12700">
              <a:lnSpc>
                <a:spcPts val="5015"/>
              </a:lnSpc>
            </a:pPr>
            <a:r>
              <a:rPr spc="-70" dirty="0"/>
              <a:t>API </a:t>
            </a:r>
            <a:r>
              <a:rPr spc="-5" dirty="0"/>
              <a:t>– </a:t>
            </a:r>
            <a:r>
              <a:rPr sz="4300" spc="-5" dirty="0"/>
              <a:t>Encrypt </a:t>
            </a:r>
            <a:r>
              <a:rPr sz="4400" spc="-15" dirty="0"/>
              <a:t>and</a:t>
            </a:r>
            <a:r>
              <a:rPr sz="4400" spc="45" dirty="0"/>
              <a:t> </a:t>
            </a:r>
            <a:r>
              <a:rPr sz="4300" spc="5" dirty="0"/>
              <a:t>Decrypt</a:t>
            </a:r>
            <a:endParaRPr sz="4300"/>
          </a:p>
        </p:txBody>
      </p:sp>
      <p:sp>
        <p:nvSpPr>
          <p:cNvPr id="4" name="object 4"/>
          <p:cNvSpPr txBox="1"/>
          <p:nvPr/>
        </p:nvSpPr>
        <p:spPr>
          <a:xfrm>
            <a:off x="1033670" y="2719848"/>
            <a:ext cx="2067560" cy="58356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Secret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(ex: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password)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&lt; 4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KB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67271" y="1737360"/>
            <a:ext cx="627887" cy="74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5126" y="1668345"/>
            <a:ext cx="2087245" cy="836930"/>
          </a:xfrm>
          <a:custGeom>
            <a:avLst/>
            <a:gdLst/>
            <a:ahLst/>
            <a:cxnLst/>
            <a:rect l="l" t="t" r="r" b="b"/>
            <a:pathLst>
              <a:path w="2087245" h="836930">
                <a:moveTo>
                  <a:pt x="1668823" y="0"/>
                </a:moveTo>
                <a:lnTo>
                  <a:pt x="1668823" y="209198"/>
                </a:lnTo>
                <a:lnTo>
                  <a:pt x="0" y="209198"/>
                </a:lnTo>
                <a:lnTo>
                  <a:pt x="0" y="627594"/>
                </a:lnTo>
                <a:lnTo>
                  <a:pt x="1668823" y="627594"/>
                </a:lnTo>
                <a:lnTo>
                  <a:pt x="1668823" y="836794"/>
                </a:lnTo>
                <a:lnTo>
                  <a:pt x="2087218" y="418397"/>
                </a:lnTo>
                <a:lnTo>
                  <a:pt x="1668823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5126" y="1668345"/>
            <a:ext cx="2087245" cy="836930"/>
          </a:xfrm>
          <a:custGeom>
            <a:avLst/>
            <a:gdLst/>
            <a:ahLst/>
            <a:cxnLst/>
            <a:rect l="l" t="t" r="r" b="b"/>
            <a:pathLst>
              <a:path w="2087245" h="836930">
                <a:moveTo>
                  <a:pt x="0" y="209199"/>
                </a:moveTo>
                <a:lnTo>
                  <a:pt x="1668823" y="209199"/>
                </a:lnTo>
                <a:lnTo>
                  <a:pt x="1668823" y="0"/>
                </a:lnTo>
                <a:lnTo>
                  <a:pt x="2087218" y="418398"/>
                </a:lnTo>
                <a:lnTo>
                  <a:pt x="1668823" y="836795"/>
                </a:lnTo>
                <a:lnTo>
                  <a:pt x="1668823" y="627595"/>
                </a:lnTo>
                <a:lnTo>
                  <a:pt x="0" y="627595"/>
                </a:lnTo>
                <a:lnTo>
                  <a:pt x="0" y="209199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33670" y="1589787"/>
            <a:ext cx="3792854" cy="99441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  <a:spcBef>
                <a:spcPts val="5"/>
              </a:spcBef>
              <a:tabLst>
                <a:tab pos="2701290" algn="l"/>
              </a:tabLst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Client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(CLI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SDK)	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Encrypt</a:t>
            </a:r>
            <a:r>
              <a:rPr sz="18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3670" y="3429782"/>
            <a:ext cx="2067560" cy="583565"/>
          </a:xfrm>
          <a:custGeom>
            <a:avLst/>
            <a:gdLst/>
            <a:ahLst/>
            <a:cxnLst/>
            <a:rect l="l" t="t" r="r" b="b"/>
            <a:pathLst>
              <a:path w="2067560" h="583564">
                <a:moveTo>
                  <a:pt x="0" y="0"/>
                </a:moveTo>
                <a:lnTo>
                  <a:pt x="2067339" y="0"/>
                </a:lnTo>
                <a:lnTo>
                  <a:pt x="2067339" y="583095"/>
                </a:lnTo>
                <a:lnTo>
                  <a:pt x="0" y="5830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4265" y="3571748"/>
            <a:ext cx="142684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Encrypted</a:t>
            </a:r>
            <a:r>
              <a:rPr sz="16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Secret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200" y="3425952"/>
            <a:ext cx="445007" cy="588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1008" y="3683230"/>
            <a:ext cx="2541270" cy="76200"/>
          </a:xfrm>
          <a:custGeom>
            <a:avLst/>
            <a:gdLst/>
            <a:ahLst/>
            <a:cxnLst/>
            <a:rect l="l" t="t" r="r" b="b"/>
            <a:pathLst>
              <a:path w="25412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2541270" h="76200">
                <a:moveTo>
                  <a:pt x="1267377" y="38100"/>
                </a:moveTo>
                <a:lnTo>
                  <a:pt x="1267377" y="41276"/>
                </a:lnTo>
                <a:lnTo>
                  <a:pt x="2541104" y="41276"/>
                </a:lnTo>
                <a:lnTo>
                  <a:pt x="1270552" y="41275"/>
                </a:lnTo>
                <a:lnTo>
                  <a:pt x="1267377" y="38100"/>
                </a:lnTo>
                <a:close/>
              </a:path>
              <a:path w="2541270" h="76200">
                <a:moveTo>
                  <a:pt x="76200" y="34925"/>
                </a:moveTo>
                <a:lnTo>
                  <a:pt x="63501" y="34925"/>
                </a:lnTo>
                <a:lnTo>
                  <a:pt x="63501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2541270" h="76200">
                <a:moveTo>
                  <a:pt x="1273727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267377" y="41275"/>
                </a:lnTo>
                <a:lnTo>
                  <a:pt x="1267377" y="38100"/>
                </a:lnTo>
                <a:lnTo>
                  <a:pt x="1273726" y="38100"/>
                </a:lnTo>
                <a:lnTo>
                  <a:pt x="1270552" y="34926"/>
                </a:lnTo>
                <a:lnTo>
                  <a:pt x="1273727" y="34926"/>
                </a:lnTo>
                <a:close/>
              </a:path>
              <a:path w="2541270" h="76200">
                <a:moveTo>
                  <a:pt x="1273726" y="38100"/>
                </a:moveTo>
                <a:lnTo>
                  <a:pt x="1267377" y="38100"/>
                </a:lnTo>
                <a:lnTo>
                  <a:pt x="1270552" y="41275"/>
                </a:lnTo>
                <a:lnTo>
                  <a:pt x="2541104" y="41275"/>
                </a:lnTo>
                <a:lnTo>
                  <a:pt x="2541104" y="38101"/>
                </a:lnTo>
                <a:lnTo>
                  <a:pt x="1273726" y="38100"/>
                </a:lnTo>
                <a:close/>
              </a:path>
              <a:path w="2541270" h="76200">
                <a:moveTo>
                  <a:pt x="1273727" y="34926"/>
                </a:moveTo>
                <a:lnTo>
                  <a:pt x="1270552" y="34926"/>
                </a:lnTo>
                <a:lnTo>
                  <a:pt x="1273727" y="38101"/>
                </a:lnTo>
                <a:lnTo>
                  <a:pt x="1273727" y="34926"/>
                </a:lnTo>
                <a:close/>
              </a:path>
              <a:path w="2541270" h="76200">
                <a:moveTo>
                  <a:pt x="2541104" y="34926"/>
                </a:moveTo>
                <a:lnTo>
                  <a:pt x="1273727" y="34926"/>
                </a:lnTo>
                <a:lnTo>
                  <a:pt x="1273727" y="38101"/>
                </a:lnTo>
                <a:lnTo>
                  <a:pt x="2541104" y="38101"/>
                </a:lnTo>
                <a:lnTo>
                  <a:pt x="2541104" y="3492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46520" y="2670048"/>
            <a:ext cx="548640" cy="323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3670" y="4137675"/>
            <a:ext cx="2067560" cy="99441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2350">
              <a:latin typeface="Times New Roman"/>
              <a:cs typeface="Times New Roman"/>
            </a:endParaRPr>
          </a:p>
          <a:p>
            <a:pPr marL="25146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Client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(CLI /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SDK)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17020" y="4216233"/>
            <a:ext cx="2087245" cy="836930"/>
          </a:xfrm>
          <a:custGeom>
            <a:avLst/>
            <a:gdLst/>
            <a:ahLst/>
            <a:cxnLst/>
            <a:rect l="l" t="t" r="r" b="b"/>
            <a:pathLst>
              <a:path w="2087245" h="836929">
                <a:moveTo>
                  <a:pt x="1668821" y="0"/>
                </a:moveTo>
                <a:lnTo>
                  <a:pt x="1668821" y="209198"/>
                </a:lnTo>
                <a:lnTo>
                  <a:pt x="0" y="209198"/>
                </a:lnTo>
                <a:lnTo>
                  <a:pt x="0" y="627594"/>
                </a:lnTo>
                <a:lnTo>
                  <a:pt x="1668821" y="627594"/>
                </a:lnTo>
                <a:lnTo>
                  <a:pt x="1668821" y="836794"/>
                </a:lnTo>
                <a:lnTo>
                  <a:pt x="2087217" y="418397"/>
                </a:lnTo>
                <a:lnTo>
                  <a:pt x="1668821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17020" y="4216233"/>
            <a:ext cx="2087245" cy="836930"/>
          </a:xfrm>
          <a:custGeom>
            <a:avLst/>
            <a:gdLst/>
            <a:ahLst/>
            <a:cxnLst/>
            <a:rect l="l" t="t" r="r" b="b"/>
            <a:pathLst>
              <a:path w="2087245" h="836929">
                <a:moveTo>
                  <a:pt x="0" y="209199"/>
                </a:moveTo>
                <a:lnTo>
                  <a:pt x="1668823" y="209199"/>
                </a:lnTo>
                <a:lnTo>
                  <a:pt x="1668823" y="0"/>
                </a:lnTo>
                <a:lnTo>
                  <a:pt x="2087218" y="418398"/>
                </a:lnTo>
                <a:lnTo>
                  <a:pt x="1668823" y="836795"/>
                </a:lnTo>
                <a:lnTo>
                  <a:pt x="1668823" y="627595"/>
                </a:lnTo>
                <a:lnTo>
                  <a:pt x="0" y="627595"/>
                </a:lnTo>
                <a:lnTo>
                  <a:pt x="0" y="209199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91609" y="4470907"/>
            <a:ext cx="1129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Decrypt</a:t>
            </a:r>
            <a:r>
              <a:rPr sz="18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506456" y="1588008"/>
            <a:ext cx="338327" cy="640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551917" y="2337307"/>
            <a:ext cx="2470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40237" y="1863088"/>
            <a:ext cx="2414905" cy="497205"/>
          </a:xfrm>
          <a:custGeom>
            <a:avLst/>
            <a:gdLst/>
            <a:ahLst/>
            <a:cxnLst/>
            <a:rect l="l" t="t" r="r" b="b"/>
            <a:pathLst>
              <a:path w="2414904" h="497205">
                <a:moveTo>
                  <a:pt x="248478" y="0"/>
                </a:moveTo>
                <a:lnTo>
                  <a:pt x="0" y="248479"/>
                </a:lnTo>
                <a:lnTo>
                  <a:pt x="248478" y="496957"/>
                </a:lnTo>
                <a:lnTo>
                  <a:pt x="248478" y="372719"/>
                </a:lnTo>
                <a:lnTo>
                  <a:pt x="2290432" y="372719"/>
                </a:lnTo>
                <a:lnTo>
                  <a:pt x="2414672" y="248479"/>
                </a:lnTo>
                <a:lnTo>
                  <a:pt x="2290434" y="124240"/>
                </a:lnTo>
                <a:lnTo>
                  <a:pt x="248478" y="124240"/>
                </a:lnTo>
                <a:lnTo>
                  <a:pt x="248478" y="0"/>
                </a:lnTo>
                <a:close/>
              </a:path>
              <a:path w="2414904" h="497205">
                <a:moveTo>
                  <a:pt x="2290432" y="372719"/>
                </a:moveTo>
                <a:lnTo>
                  <a:pt x="2166194" y="372719"/>
                </a:lnTo>
                <a:lnTo>
                  <a:pt x="2166194" y="496957"/>
                </a:lnTo>
                <a:lnTo>
                  <a:pt x="2290432" y="372719"/>
                </a:lnTo>
                <a:close/>
              </a:path>
              <a:path w="2414904" h="497205">
                <a:moveTo>
                  <a:pt x="2166194" y="0"/>
                </a:moveTo>
                <a:lnTo>
                  <a:pt x="2166194" y="124240"/>
                </a:lnTo>
                <a:lnTo>
                  <a:pt x="2290434" y="124240"/>
                </a:lnTo>
                <a:lnTo>
                  <a:pt x="2166194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40237" y="1863088"/>
            <a:ext cx="2414905" cy="497205"/>
          </a:xfrm>
          <a:custGeom>
            <a:avLst/>
            <a:gdLst/>
            <a:ahLst/>
            <a:cxnLst/>
            <a:rect l="l" t="t" r="r" b="b"/>
            <a:pathLst>
              <a:path w="2414904" h="497205">
                <a:moveTo>
                  <a:pt x="0" y="248478"/>
                </a:moveTo>
                <a:lnTo>
                  <a:pt x="248478" y="0"/>
                </a:lnTo>
                <a:lnTo>
                  <a:pt x="248478" y="124240"/>
                </a:lnTo>
                <a:lnTo>
                  <a:pt x="2166194" y="124240"/>
                </a:lnTo>
                <a:lnTo>
                  <a:pt x="2166194" y="0"/>
                </a:lnTo>
                <a:lnTo>
                  <a:pt x="2414672" y="248478"/>
                </a:lnTo>
                <a:lnTo>
                  <a:pt x="2166194" y="496957"/>
                </a:lnTo>
                <a:lnTo>
                  <a:pt x="2166194" y="372719"/>
                </a:lnTo>
                <a:lnTo>
                  <a:pt x="248478" y="372719"/>
                </a:lnTo>
                <a:lnTo>
                  <a:pt x="248478" y="496957"/>
                </a:lnTo>
                <a:lnTo>
                  <a:pt x="0" y="248478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178403" y="1962404"/>
            <a:ext cx="19380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Check IAM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62612" y="3343147"/>
            <a:ext cx="2101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encrypted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secret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576559" y="4059935"/>
            <a:ext cx="338327" cy="6370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0623726" y="4809235"/>
            <a:ext cx="2470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012046" y="4333923"/>
            <a:ext cx="2414905" cy="497205"/>
          </a:xfrm>
          <a:custGeom>
            <a:avLst/>
            <a:gdLst/>
            <a:ahLst/>
            <a:cxnLst/>
            <a:rect l="l" t="t" r="r" b="b"/>
            <a:pathLst>
              <a:path w="2414904" h="497204">
                <a:moveTo>
                  <a:pt x="248478" y="0"/>
                </a:moveTo>
                <a:lnTo>
                  <a:pt x="0" y="248478"/>
                </a:lnTo>
                <a:lnTo>
                  <a:pt x="248478" y="496957"/>
                </a:lnTo>
                <a:lnTo>
                  <a:pt x="248478" y="372718"/>
                </a:lnTo>
                <a:lnTo>
                  <a:pt x="2290431" y="372718"/>
                </a:lnTo>
                <a:lnTo>
                  <a:pt x="2414671" y="248478"/>
                </a:lnTo>
                <a:lnTo>
                  <a:pt x="2290433" y="124240"/>
                </a:lnTo>
                <a:lnTo>
                  <a:pt x="248478" y="124240"/>
                </a:lnTo>
                <a:lnTo>
                  <a:pt x="248478" y="0"/>
                </a:lnTo>
                <a:close/>
              </a:path>
              <a:path w="2414904" h="497204">
                <a:moveTo>
                  <a:pt x="2290431" y="372718"/>
                </a:moveTo>
                <a:lnTo>
                  <a:pt x="2166193" y="372718"/>
                </a:lnTo>
                <a:lnTo>
                  <a:pt x="2166193" y="496957"/>
                </a:lnTo>
                <a:lnTo>
                  <a:pt x="2290431" y="372718"/>
                </a:lnTo>
                <a:close/>
              </a:path>
              <a:path w="2414904" h="497204">
                <a:moveTo>
                  <a:pt x="2166193" y="0"/>
                </a:moveTo>
                <a:lnTo>
                  <a:pt x="2166193" y="124240"/>
                </a:lnTo>
                <a:lnTo>
                  <a:pt x="2290433" y="124240"/>
                </a:lnTo>
                <a:lnTo>
                  <a:pt x="2166193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012046" y="4333923"/>
            <a:ext cx="2414905" cy="497205"/>
          </a:xfrm>
          <a:custGeom>
            <a:avLst/>
            <a:gdLst/>
            <a:ahLst/>
            <a:cxnLst/>
            <a:rect l="l" t="t" r="r" b="b"/>
            <a:pathLst>
              <a:path w="2414904" h="497204">
                <a:moveTo>
                  <a:pt x="0" y="248478"/>
                </a:moveTo>
                <a:lnTo>
                  <a:pt x="248478" y="0"/>
                </a:lnTo>
                <a:lnTo>
                  <a:pt x="248478" y="124240"/>
                </a:lnTo>
                <a:lnTo>
                  <a:pt x="2166194" y="124240"/>
                </a:lnTo>
                <a:lnTo>
                  <a:pt x="2166194" y="0"/>
                </a:lnTo>
                <a:lnTo>
                  <a:pt x="2414672" y="248478"/>
                </a:lnTo>
                <a:lnTo>
                  <a:pt x="2166194" y="496957"/>
                </a:lnTo>
                <a:lnTo>
                  <a:pt x="2166194" y="372719"/>
                </a:lnTo>
                <a:lnTo>
                  <a:pt x="248478" y="372719"/>
                </a:lnTo>
                <a:lnTo>
                  <a:pt x="248478" y="496957"/>
                </a:lnTo>
                <a:lnTo>
                  <a:pt x="0" y="248478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50213" y="4431284"/>
            <a:ext cx="193802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Check IAM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permissions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55664" y="4331208"/>
            <a:ext cx="548639" cy="3261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642113" y="1540564"/>
            <a:ext cx="2150745" cy="4264025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R="83820" algn="r">
              <a:lnSpc>
                <a:spcPct val="100000"/>
              </a:lnSpc>
              <a:spcBef>
                <a:spcPts val="229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KMS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R="180975" algn="r">
              <a:lnSpc>
                <a:spcPct val="100000"/>
              </a:lnSpc>
              <a:spcBef>
                <a:spcPts val="142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MK</a:t>
            </a:r>
            <a:endParaRPr sz="1800">
              <a:latin typeface="Calibri"/>
              <a:cs typeface="Calibri"/>
            </a:endParaRPr>
          </a:p>
          <a:p>
            <a:pPr marR="165735" algn="r">
              <a:lnSpc>
                <a:spcPct val="100000"/>
              </a:lnSpc>
              <a:spcBef>
                <a:spcPts val="48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Perform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encryption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imes New Roman"/>
              <a:cs typeface="Times New Roman"/>
            </a:endParaRPr>
          </a:p>
          <a:p>
            <a:pPr marR="188595" algn="r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MK</a:t>
            </a:r>
            <a:endParaRPr sz="1800">
              <a:latin typeface="Calibri"/>
              <a:cs typeface="Calibri"/>
            </a:endParaRPr>
          </a:p>
          <a:p>
            <a:pPr marR="167640" algn="r">
              <a:lnSpc>
                <a:spcPct val="100000"/>
              </a:lnSpc>
              <a:spcBef>
                <a:spcPts val="2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Perform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decryption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101008" y="5603434"/>
            <a:ext cx="2541270" cy="76200"/>
          </a:xfrm>
          <a:custGeom>
            <a:avLst/>
            <a:gdLst/>
            <a:ahLst/>
            <a:cxnLst/>
            <a:rect l="l" t="t" r="r" b="b"/>
            <a:pathLst>
              <a:path w="254127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501" y="41274"/>
                </a:lnTo>
                <a:lnTo>
                  <a:pt x="63501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541270" h="76200">
                <a:moveTo>
                  <a:pt x="1267377" y="38099"/>
                </a:moveTo>
                <a:lnTo>
                  <a:pt x="1267377" y="41276"/>
                </a:lnTo>
                <a:lnTo>
                  <a:pt x="2541104" y="41276"/>
                </a:lnTo>
                <a:lnTo>
                  <a:pt x="1270552" y="41274"/>
                </a:lnTo>
                <a:lnTo>
                  <a:pt x="1267377" y="38099"/>
                </a:lnTo>
                <a:close/>
              </a:path>
              <a:path w="2541270" h="76200">
                <a:moveTo>
                  <a:pt x="76200" y="34924"/>
                </a:moveTo>
                <a:lnTo>
                  <a:pt x="63501" y="34924"/>
                </a:lnTo>
                <a:lnTo>
                  <a:pt x="63501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541270" h="76200">
                <a:moveTo>
                  <a:pt x="1273727" y="34924"/>
                </a:moveTo>
                <a:lnTo>
                  <a:pt x="76200" y="34924"/>
                </a:lnTo>
                <a:lnTo>
                  <a:pt x="76200" y="41274"/>
                </a:lnTo>
                <a:lnTo>
                  <a:pt x="1267377" y="41274"/>
                </a:lnTo>
                <a:lnTo>
                  <a:pt x="1267377" y="38099"/>
                </a:lnTo>
                <a:lnTo>
                  <a:pt x="1273726" y="38099"/>
                </a:lnTo>
                <a:lnTo>
                  <a:pt x="1270552" y="34926"/>
                </a:lnTo>
                <a:lnTo>
                  <a:pt x="1273727" y="34926"/>
                </a:lnTo>
                <a:close/>
              </a:path>
              <a:path w="2541270" h="76200">
                <a:moveTo>
                  <a:pt x="1273726" y="38099"/>
                </a:moveTo>
                <a:lnTo>
                  <a:pt x="1267377" y="38099"/>
                </a:lnTo>
                <a:lnTo>
                  <a:pt x="1270552" y="41274"/>
                </a:lnTo>
                <a:lnTo>
                  <a:pt x="2541104" y="41274"/>
                </a:lnTo>
                <a:lnTo>
                  <a:pt x="2541104" y="38101"/>
                </a:lnTo>
                <a:lnTo>
                  <a:pt x="1273726" y="38099"/>
                </a:lnTo>
                <a:close/>
              </a:path>
              <a:path w="2541270" h="76200">
                <a:moveTo>
                  <a:pt x="1273727" y="34926"/>
                </a:moveTo>
                <a:lnTo>
                  <a:pt x="1270552" y="34926"/>
                </a:lnTo>
                <a:lnTo>
                  <a:pt x="1273727" y="38101"/>
                </a:lnTo>
                <a:lnTo>
                  <a:pt x="1273727" y="34926"/>
                </a:lnTo>
                <a:close/>
              </a:path>
              <a:path w="2541270" h="76200">
                <a:moveTo>
                  <a:pt x="2541104" y="34926"/>
                </a:moveTo>
                <a:lnTo>
                  <a:pt x="1273727" y="34926"/>
                </a:lnTo>
                <a:lnTo>
                  <a:pt x="1273727" y="38101"/>
                </a:lnTo>
                <a:lnTo>
                  <a:pt x="2541104" y="38101"/>
                </a:lnTo>
                <a:lnTo>
                  <a:pt x="2541104" y="3492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262612" y="5263388"/>
            <a:ext cx="2101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decrypted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secret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3670" y="5263441"/>
            <a:ext cx="2067560" cy="58356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56845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1235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Secret in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plaintext</a:t>
            </a:r>
            <a:endParaRPr sz="1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8937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1950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Encryption </a:t>
            </a:r>
            <a:r>
              <a:rPr spc="-100" dirty="0"/>
              <a:t>in </a:t>
            </a:r>
            <a:r>
              <a:rPr spc="-75" dirty="0"/>
              <a:t>AWS</a:t>
            </a:r>
            <a:r>
              <a:rPr spc="-135" dirty="0"/>
              <a:t> </a:t>
            </a:r>
            <a:r>
              <a:rPr spc="-45" dirty="0"/>
              <a:t>Services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7041515" cy="335787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Requires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migration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(through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Snapshot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Backup):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EBS</a:t>
            </a:r>
            <a:r>
              <a:rPr sz="2400" spc="-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Volumes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databases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ElastiCache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EFS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file</a:t>
            </a:r>
            <a:r>
              <a:rPr sz="24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system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In-place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encryption: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255705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764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80" dirty="0"/>
              <a:t>Parameter</a:t>
            </a:r>
            <a:r>
              <a:rPr spc="-5" dirty="0"/>
              <a:t> </a:t>
            </a:r>
            <a:r>
              <a:rPr spc="-85" dirty="0"/>
              <a:t>Store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41118"/>
            <a:ext cx="6568440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Secure storage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configuration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secrets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Optional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Seamless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KMS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scalable,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durable,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easy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SDK,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free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Version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tracking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configurations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secrets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Configuration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management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path &amp;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Notifications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CloudWatch</a:t>
            </a:r>
            <a:r>
              <a:rPr sz="28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Events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Integration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CloudFormation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06711" y="3160776"/>
            <a:ext cx="804672" cy="1094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453500" y="3507740"/>
            <a:ext cx="13220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SSM</a:t>
            </a:r>
            <a:r>
              <a:rPr sz="1600" b="1" spc="-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444949"/>
                </a:solidFill>
                <a:latin typeface="Calibri"/>
                <a:cs typeface="Calibri"/>
              </a:rPr>
              <a:t>Parameter  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Store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93935" y="1289303"/>
            <a:ext cx="917448" cy="917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25792" y="1572260"/>
            <a:ext cx="10693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pp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lic</a:t>
            </a:r>
            <a:r>
              <a:rPr sz="1600" b="1" spc="-2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68608" y="2206716"/>
            <a:ext cx="76200" cy="955675"/>
          </a:xfrm>
          <a:custGeom>
            <a:avLst/>
            <a:gdLst/>
            <a:ahLst/>
            <a:cxnLst/>
            <a:rect l="l" t="t" r="r" b="b"/>
            <a:pathLst>
              <a:path w="76200" h="955675">
                <a:moveTo>
                  <a:pt x="34926" y="879465"/>
                </a:moveTo>
                <a:lnTo>
                  <a:pt x="1" y="879466"/>
                </a:lnTo>
                <a:lnTo>
                  <a:pt x="38101" y="955664"/>
                </a:lnTo>
                <a:lnTo>
                  <a:pt x="69850" y="892166"/>
                </a:lnTo>
                <a:lnTo>
                  <a:pt x="34926" y="892166"/>
                </a:lnTo>
                <a:lnTo>
                  <a:pt x="34926" y="879465"/>
                </a:lnTo>
                <a:close/>
              </a:path>
              <a:path w="76200" h="955675">
                <a:moveTo>
                  <a:pt x="41276" y="879465"/>
                </a:moveTo>
                <a:lnTo>
                  <a:pt x="34926" y="879465"/>
                </a:lnTo>
                <a:lnTo>
                  <a:pt x="34926" y="892166"/>
                </a:lnTo>
                <a:lnTo>
                  <a:pt x="41276" y="892166"/>
                </a:lnTo>
                <a:lnTo>
                  <a:pt x="41276" y="879465"/>
                </a:lnTo>
                <a:close/>
              </a:path>
              <a:path w="76200" h="955675">
                <a:moveTo>
                  <a:pt x="76201" y="879464"/>
                </a:moveTo>
                <a:lnTo>
                  <a:pt x="41276" y="879465"/>
                </a:lnTo>
                <a:lnTo>
                  <a:pt x="41276" y="892166"/>
                </a:lnTo>
                <a:lnTo>
                  <a:pt x="69850" y="892166"/>
                </a:lnTo>
                <a:lnTo>
                  <a:pt x="76201" y="879464"/>
                </a:lnTo>
                <a:close/>
              </a:path>
              <a:path w="76200" h="955675">
                <a:moveTo>
                  <a:pt x="41275" y="63498"/>
                </a:moveTo>
                <a:lnTo>
                  <a:pt x="34925" y="63500"/>
                </a:lnTo>
                <a:lnTo>
                  <a:pt x="34926" y="879465"/>
                </a:lnTo>
                <a:lnTo>
                  <a:pt x="41276" y="879465"/>
                </a:lnTo>
                <a:lnTo>
                  <a:pt x="41275" y="63498"/>
                </a:lnTo>
                <a:close/>
              </a:path>
              <a:path w="76200" h="955675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49" y="63498"/>
                </a:lnTo>
                <a:lnTo>
                  <a:pt x="38100" y="0"/>
                </a:lnTo>
                <a:close/>
              </a:path>
              <a:path w="76200" h="955675">
                <a:moveTo>
                  <a:pt x="69849" y="63498"/>
                </a:moveTo>
                <a:lnTo>
                  <a:pt x="41275" y="63498"/>
                </a:lnTo>
                <a:lnTo>
                  <a:pt x="41275" y="76200"/>
                </a:lnTo>
                <a:lnTo>
                  <a:pt x="76200" y="76200"/>
                </a:lnTo>
                <a:lnTo>
                  <a:pt x="69849" y="6349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50953" y="2337308"/>
            <a:ext cx="1263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Plaintext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07446" y="2206716"/>
            <a:ext cx="76200" cy="955675"/>
          </a:xfrm>
          <a:custGeom>
            <a:avLst/>
            <a:gdLst/>
            <a:ahLst/>
            <a:cxnLst/>
            <a:rect l="l" t="t" r="r" b="b"/>
            <a:pathLst>
              <a:path w="76200" h="955675">
                <a:moveTo>
                  <a:pt x="34925" y="879465"/>
                </a:moveTo>
                <a:lnTo>
                  <a:pt x="0" y="879466"/>
                </a:lnTo>
                <a:lnTo>
                  <a:pt x="38100" y="955664"/>
                </a:lnTo>
                <a:lnTo>
                  <a:pt x="69849" y="892166"/>
                </a:lnTo>
                <a:lnTo>
                  <a:pt x="34925" y="892166"/>
                </a:lnTo>
                <a:lnTo>
                  <a:pt x="34925" y="879465"/>
                </a:lnTo>
                <a:close/>
              </a:path>
              <a:path w="76200" h="955675">
                <a:moveTo>
                  <a:pt x="41275" y="879465"/>
                </a:moveTo>
                <a:lnTo>
                  <a:pt x="34925" y="879465"/>
                </a:lnTo>
                <a:lnTo>
                  <a:pt x="34925" y="892166"/>
                </a:lnTo>
                <a:lnTo>
                  <a:pt x="41275" y="892166"/>
                </a:lnTo>
                <a:lnTo>
                  <a:pt x="41275" y="879465"/>
                </a:lnTo>
                <a:close/>
              </a:path>
              <a:path w="76200" h="955675">
                <a:moveTo>
                  <a:pt x="76200" y="879464"/>
                </a:moveTo>
                <a:lnTo>
                  <a:pt x="41275" y="879465"/>
                </a:lnTo>
                <a:lnTo>
                  <a:pt x="41275" y="892166"/>
                </a:lnTo>
                <a:lnTo>
                  <a:pt x="69849" y="892166"/>
                </a:lnTo>
                <a:lnTo>
                  <a:pt x="76200" y="879464"/>
                </a:lnTo>
                <a:close/>
              </a:path>
              <a:path w="76200" h="955675">
                <a:moveTo>
                  <a:pt x="41275" y="63498"/>
                </a:moveTo>
                <a:lnTo>
                  <a:pt x="34925" y="63500"/>
                </a:lnTo>
                <a:lnTo>
                  <a:pt x="34925" y="879465"/>
                </a:lnTo>
                <a:lnTo>
                  <a:pt x="41275" y="879465"/>
                </a:lnTo>
                <a:lnTo>
                  <a:pt x="41275" y="63498"/>
                </a:lnTo>
                <a:close/>
              </a:path>
              <a:path w="76200" h="955675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49" y="63498"/>
                </a:lnTo>
                <a:lnTo>
                  <a:pt x="38100" y="0"/>
                </a:lnTo>
                <a:close/>
              </a:path>
              <a:path w="76200" h="955675">
                <a:moveTo>
                  <a:pt x="69849" y="63498"/>
                </a:moveTo>
                <a:lnTo>
                  <a:pt x="41275" y="63498"/>
                </a:lnTo>
                <a:lnTo>
                  <a:pt x="41275" y="76200"/>
                </a:lnTo>
                <a:lnTo>
                  <a:pt x="76200" y="76200"/>
                </a:lnTo>
                <a:lnTo>
                  <a:pt x="69849" y="6349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184663" y="2352547"/>
            <a:ext cx="12636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Encrypted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007446" y="4253209"/>
            <a:ext cx="76200" cy="955675"/>
          </a:xfrm>
          <a:custGeom>
            <a:avLst/>
            <a:gdLst/>
            <a:ahLst/>
            <a:cxnLst/>
            <a:rect l="l" t="t" r="r" b="b"/>
            <a:pathLst>
              <a:path w="76200" h="955675">
                <a:moveTo>
                  <a:pt x="34925" y="879466"/>
                </a:moveTo>
                <a:lnTo>
                  <a:pt x="0" y="879466"/>
                </a:lnTo>
                <a:lnTo>
                  <a:pt x="38100" y="955666"/>
                </a:lnTo>
                <a:lnTo>
                  <a:pt x="69850" y="892166"/>
                </a:lnTo>
                <a:lnTo>
                  <a:pt x="34925" y="892166"/>
                </a:lnTo>
                <a:lnTo>
                  <a:pt x="34925" y="879466"/>
                </a:lnTo>
                <a:close/>
              </a:path>
              <a:path w="76200" h="955675">
                <a:moveTo>
                  <a:pt x="41275" y="63499"/>
                </a:moveTo>
                <a:lnTo>
                  <a:pt x="34925" y="63499"/>
                </a:lnTo>
                <a:lnTo>
                  <a:pt x="34925" y="892166"/>
                </a:lnTo>
                <a:lnTo>
                  <a:pt x="41275" y="892166"/>
                </a:lnTo>
                <a:lnTo>
                  <a:pt x="41275" y="63499"/>
                </a:lnTo>
                <a:close/>
              </a:path>
              <a:path w="76200" h="955675">
                <a:moveTo>
                  <a:pt x="76200" y="879466"/>
                </a:moveTo>
                <a:lnTo>
                  <a:pt x="41275" y="879466"/>
                </a:lnTo>
                <a:lnTo>
                  <a:pt x="41275" y="892166"/>
                </a:lnTo>
                <a:lnTo>
                  <a:pt x="69850" y="892166"/>
                </a:lnTo>
                <a:lnTo>
                  <a:pt x="76200" y="879466"/>
                </a:lnTo>
                <a:close/>
              </a:path>
              <a:path w="76200" h="955675">
                <a:moveTo>
                  <a:pt x="38100" y="0"/>
                </a:moveTo>
                <a:lnTo>
                  <a:pt x="0" y="76199"/>
                </a:lnTo>
                <a:lnTo>
                  <a:pt x="34925" y="76199"/>
                </a:lnTo>
                <a:lnTo>
                  <a:pt x="34925" y="63499"/>
                </a:lnTo>
                <a:lnTo>
                  <a:pt x="69850" y="63499"/>
                </a:lnTo>
                <a:lnTo>
                  <a:pt x="38100" y="0"/>
                </a:lnTo>
                <a:close/>
              </a:path>
              <a:path w="76200" h="955675">
                <a:moveTo>
                  <a:pt x="69850" y="63499"/>
                </a:moveTo>
                <a:lnTo>
                  <a:pt x="41275" y="63499"/>
                </a:lnTo>
                <a:lnTo>
                  <a:pt x="41275" y="76199"/>
                </a:lnTo>
                <a:lnTo>
                  <a:pt x="76200" y="76199"/>
                </a:lnTo>
                <a:lnTo>
                  <a:pt x="69850" y="6349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19871" y="3389376"/>
            <a:ext cx="338327" cy="637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5962" y="3669695"/>
            <a:ext cx="1052830" cy="76200"/>
          </a:xfrm>
          <a:custGeom>
            <a:avLst/>
            <a:gdLst/>
            <a:ahLst/>
            <a:cxnLst/>
            <a:rect l="l" t="t" r="r" b="b"/>
            <a:pathLst>
              <a:path w="1052829" h="76200">
                <a:moveTo>
                  <a:pt x="76200" y="1"/>
                </a:moveTo>
                <a:lnTo>
                  <a:pt x="0" y="38101"/>
                </a:lnTo>
                <a:lnTo>
                  <a:pt x="76200" y="76201"/>
                </a:lnTo>
                <a:lnTo>
                  <a:pt x="76200" y="41276"/>
                </a:lnTo>
                <a:lnTo>
                  <a:pt x="63498" y="41276"/>
                </a:lnTo>
                <a:lnTo>
                  <a:pt x="63498" y="34926"/>
                </a:lnTo>
                <a:lnTo>
                  <a:pt x="76200" y="34926"/>
                </a:lnTo>
                <a:lnTo>
                  <a:pt x="76200" y="1"/>
                </a:lnTo>
                <a:close/>
              </a:path>
              <a:path w="1052829" h="76200">
                <a:moveTo>
                  <a:pt x="1045959" y="34925"/>
                </a:moveTo>
                <a:lnTo>
                  <a:pt x="988808" y="34925"/>
                </a:lnTo>
                <a:lnTo>
                  <a:pt x="988808" y="41275"/>
                </a:lnTo>
                <a:lnTo>
                  <a:pt x="976109" y="41275"/>
                </a:lnTo>
                <a:lnTo>
                  <a:pt x="976109" y="76200"/>
                </a:lnTo>
                <a:lnTo>
                  <a:pt x="1052309" y="38100"/>
                </a:lnTo>
                <a:lnTo>
                  <a:pt x="1045959" y="34925"/>
                </a:lnTo>
                <a:close/>
              </a:path>
              <a:path w="1052829" h="76200">
                <a:moveTo>
                  <a:pt x="76200" y="34926"/>
                </a:moveTo>
                <a:lnTo>
                  <a:pt x="63498" y="34926"/>
                </a:lnTo>
                <a:lnTo>
                  <a:pt x="63498" y="41276"/>
                </a:lnTo>
                <a:lnTo>
                  <a:pt x="76200" y="41276"/>
                </a:lnTo>
                <a:lnTo>
                  <a:pt x="76200" y="34926"/>
                </a:lnTo>
                <a:close/>
              </a:path>
              <a:path w="1052829" h="76200">
                <a:moveTo>
                  <a:pt x="76200" y="41276"/>
                </a:moveTo>
                <a:lnTo>
                  <a:pt x="63498" y="41276"/>
                </a:lnTo>
                <a:lnTo>
                  <a:pt x="76200" y="41276"/>
                </a:lnTo>
                <a:close/>
              </a:path>
              <a:path w="1052829" h="76200">
                <a:moveTo>
                  <a:pt x="976109" y="34925"/>
                </a:moveTo>
                <a:lnTo>
                  <a:pt x="76200" y="34926"/>
                </a:lnTo>
                <a:lnTo>
                  <a:pt x="76200" y="41276"/>
                </a:lnTo>
                <a:lnTo>
                  <a:pt x="976109" y="41275"/>
                </a:lnTo>
                <a:lnTo>
                  <a:pt x="976109" y="34925"/>
                </a:lnTo>
                <a:close/>
              </a:path>
              <a:path w="1052829" h="76200">
                <a:moveTo>
                  <a:pt x="988808" y="34925"/>
                </a:moveTo>
                <a:lnTo>
                  <a:pt x="976109" y="34925"/>
                </a:lnTo>
                <a:lnTo>
                  <a:pt x="976109" y="41275"/>
                </a:lnTo>
                <a:lnTo>
                  <a:pt x="988808" y="41275"/>
                </a:lnTo>
                <a:lnTo>
                  <a:pt x="988808" y="34925"/>
                </a:lnTo>
                <a:close/>
              </a:path>
              <a:path w="1052829" h="76200">
                <a:moveTo>
                  <a:pt x="976109" y="0"/>
                </a:moveTo>
                <a:lnTo>
                  <a:pt x="976109" y="34925"/>
                </a:lnTo>
                <a:lnTo>
                  <a:pt x="1045959" y="34925"/>
                </a:lnTo>
                <a:lnTo>
                  <a:pt x="97610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594221" y="3775964"/>
            <a:ext cx="785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Check 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IAM  </a:t>
            </a:r>
            <a:r>
              <a:rPr sz="1200" b="1" spc="5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erm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ss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io</a:t>
            </a:r>
            <a:r>
              <a:rPr sz="1200" b="1" spc="5" dirty="0">
                <a:solidFill>
                  <a:srgbClr val="444949"/>
                </a:solidFill>
                <a:latin typeface="Calibri"/>
                <a:cs typeface="Calibri"/>
              </a:rPr>
              <a:t>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07427" y="5519420"/>
            <a:ext cx="81534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6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600" b="1" spc="-1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35" dirty="0">
                <a:solidFill>
                  <a:srgbClr val="444949"/>
                </a:solidFill>
                <a:latin typeface="Calibri"/>
                <a:cs typeface="Calibri"/>
              </a:rPr>
              <a:t>KMS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771888" y="5343144"/>
            <a:ext cx="54864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91089" y="4492244"/>
            <a:ext cx="10502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ec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ypti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  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3566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1358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0" dirty="0"/>
              <a:t>SQS </a:t>
            </a:r>
            <a:r>
              <a:rPr spc="-5" dirty="0"/>
              <a:t>– </a:t>
            </a:r>
            <a:r>
              <a:rPr spc="-110" dirty="0"/>
              <a:t>Visibility</a:t>
            </a:r>
            <a:r>
              <a:rPr spc="-705" dirty="0"/>
              <a:t> </a:t>
            </a:r>
            <a:r>
              <a:rPr spc="-75" dirty="0"/>
              <a:t>timeout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95476"/>
            <a:ext cx="10230485" cy="29337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5080" indent="-228600">
              <a:lnSpc>
                <a:spcPts val="23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consumer polls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queue,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“invisible”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other 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consumers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defined period…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3525" spc="-67" baseline="1182" dirty="0">
                <a:solidFill>
                  <a:srgbClr val="444949"/>
                </a:solidFill>
                <a:latin typeface="Gill Sans MT"/>
                <a:cs typeface="Gill Sans MT"/>
              </a:rPr>
              <a:t>Visibility</a:t>
            </a:r>
            <a:r>
              <a:rPr sz="3525" spc="-217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Timeout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: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Set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0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seconds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12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hours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(default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30</a:t>
            </a:r>
            <a:r>
              <a:rPr sz="20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seconds)</a:t>
            </a:r>
            <a:endParaRPr sz="2000">
              <a:latin typeface="Gill Sans MT"/>
              <a:cs typeface="Gill Sans MT"/>
            </a:endParaRPr>
          </a:p>
          <a:p>
            <a:pPr marL="698500" marR="2799080" lvl="1" indent="-228600">
              <a:lnSpc>
                <a:spcPts val="1920"/>
              </a:lnSpc>
              <a:spcBef>
                <a:spcPts val="49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too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(15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minutes)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consumer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fails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process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message, 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wait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before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processing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message</a:t>
            </a:r>
            <a:r>
              <a:rPr sz="20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again</a:t>
            </a:r>
            <a:endParaRPr sz="2000">
              <a:latin typeface="Gill Sans MT"/>
              <a:cs typeface="Gill Sans MT"/>
            </a:endParaRPr>
          </a:p>
          <a:p>
            <a:pPr marL="698500" marR="40005" lvl="1" indent="-228600">
              <a:lnSpc>
                <a:spcPts val="192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too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(30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seconds)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consumer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needs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process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(2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minutes), another  consumer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receive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processed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than</a:t>
            </a:r>
            <a:r>
              <a:rPr sz="2000" spc="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once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0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ChangeMessageVisibility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change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visibility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while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processing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4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message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7" baseline="1182" dirty="0">
                <a:solidFill>
                  <a:srgbClr val="444949"/>
                </a:solidFill>
                <a:latin typeface="Gill Sans MT"/>
                <a:cs typeface="Gill Sans MT"/>
              </a:rPr>
              <a:t>DeleteMessage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tell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SQS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successfully</a:t>
            </a:r>
            <a:r>
              <a:rPr sz="24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processed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2702132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2631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80" dirty="0"/>
              <a:t>Parameter </a:t>
            </a:r>
            <a:r>
              <a:rPr spc="-85" dirty="0"/>
              <a:t>Store</a:t>
            </a:r>
            <a:r>
              <a:rPr spc="85" dirty="0"/>
              <a:t> </a:t>
            </a:r>
            <a:r>
              <a:rPr spc="-105" dirty="0"/>
              <a:t>Hierarchy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26492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/my-department/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1832992"/>
            <a:ext cx="2967990" cy="3253104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4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my-app/</a:t>
            </a:r>
            <a:endParaRPr sz="2400">
              <a:latin typeface="Gill Sans MT"/>
              <a:cs typeface="Gill Sans MT"/>
            </a:endParaRPr>
          </a:p>
          <a:p>
            <a:pPr marL="11557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dev/</a:t>
            </a:r>
            <a:endParaRPr sz="2000">
              <a:latin typeface="Gill Sans MT"/>
              <a:cs typeface="Gill Sans MT"/>
            </a:endParaRPr>
          </a:p>
          <a:p>
            <a:pPr marL="1612900" lvl="2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db-url</a:t>
            </a:r>
            <a:endParaRPr sz="1800">
              <a:latin typeface="Gill Sans MT"/>
              <a:cs typeface="Gill Sans MT"/>
            </a:endParaRPr>
          </a:p>
          <a:p>
            <a:pPr marL="1612900" lvl="2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db-password</a:t>
            </a:r>
            <a:endParaRPr sz="1800">
              <a:latin typeface="Gill Sans MT"/>
              <a:cs typeface="Gill Sans MT"/>
            </a:endParaRPr>
          </a:p>
          <a:p>
            <a:pPr marL="11557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prod/</a:t>
            </a:r>
            <a:endParaRPr sz="2000">
              <a:latin typeface="Gill Sans MT"/>
              <a:cs typeface="Gill Sans MT"/>
            </a:endParaRPr>
          </a:p>
          <a:p>
            <a:pPr marL="1612900" lvl="2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db-url</a:t>
            </a:r>
            <a:endParaRPr sz="1800">
              <a:latin typeface="Gill Sans MT"/>
              <a:cs typeface="Gill Sans MT"/>
            </a:endParaRPr>
          </a:p>
          <a:p>
            <a:pPr marL="1612900" lvl="2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db-password</a:t>
            </a:r>
            <a:endParaRPr sz="1800">
              <a:latin typeface="Gill Sans MT"/>
              <a:cs typeface="Gill Sans MT"/>
            </a:endParaRPr>
          </a:p>
          <a:p>
            <a:pPr marL="6985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other-app/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h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</a:t>
            </a:r>
            <a:r>
              <a:rPr sz="2800" spc="-395" dirty="0">
                <a:solidFill>
                  <a:srgbClr val="444949"/>
                </a:solidFill>
                <a:latin typeface="Gill Sans MT"/>
                <a:cs typeface="Gill Sans MT"/>
              </a:rPr>
              <a:t>r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-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dep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r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m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n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15513" y="2507995"/>
            <a:ext cx="106870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 marR="5080" indent="-153035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Dev</a:t>
            </a:r>
            <a:r>
              <a:rPr sz="16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Lambda  Function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88807" y="2453639"/>
            <a:ext cx="548640" cy="566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37253" y="2539031"/>
            <a:ext cx="3041015" cy="542290"/>
          </a:xfrm>
          <a:custGeom>
            <a:avLst/>
            <a:gdLst/>
            <a:ahLst/>
            <a:cxnLst/>
            <a:rect l="l" t="t" r="r" b="b"/>
            <a:pathLst>
              <a:path w="3041015" h="542289">
                <a:moveTo>
                  <a:pt x="270915" y="0"/>
                </a:moveTo>
                <a:lnTo>
                  <a:pt x="0" y="270917"/>
                </a:lnTo>
                <a:lnTo>
                  <a:pt x="270915" y="541834"/>
                </a:lnTo>
                <a:lnTo>
                  <a:pt x="270915" y="406377"/>
                </a:lnTo>
                <a:lnTo>
                  <a:pt x="3040654" y="406377"/>
                </a:lnTo>
                <a:lnTo>
                  <a:pt x="3040654" y="135460"/>
                </a:lnTo>
                <a:lnTo>
                  <a:pt x="270915" y="135460"/>
                </a:lnTo>
                <a:lnTo>
                  <a:pt x="27091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37253" y="2539031"/>
            <a:ext cx="3041015" cy="542290"/>
          </a:xfrm>
          <a:custGeom>
            <a:avLst/>
            <a:gdLst/>
            <a:ahLst/>
            <a:cxnLst/>
            <a:rect l="l" t="t" r="r" b="b"/>
            <a:pathLst>
              <a:path w="3041015" h="542289">
                <a:moveTo>
                  <a:pt x="0" y="270917"/>
                </a:moveTo>
                <a:lnTo>
                  <a:pt x="270915" y="0"/>
                </a:lnTo>
                <a:lnTo>
                  <a:pt x="270915" y="135460"/>
                </a:lnTo>
                <a:lnTo>
                  <a:pt x="3040655" y="135460"/>
                </a:lnTo>
                <a:lnTo>
                  <a:pt x="3040655" y="406377"/>
                </a:lnTo>
                <a:lnTo>
                  <a:pt x="270915" y="406377"/>
                </a:lnTo>
                <a:lnTo>
                  <a:pt x="270915" y="541834"/>
                </a:lnTo>
                <a:lnTo>
                  <a:pt x="0" y="270917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0279" y="1907540"/>
            <a:ext cx="2414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GetParameters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or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GetParametersByPath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60502" y="3477260"/>
            <a:ext cx="1140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660" marR="5080" indent="-188595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Prod</a:t>
            </a:r>
            <a:r>
              <a:rPr sz="16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Lambda  Function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88807" y="3438144"/>
            <a:ext cx="548640" cy="566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37253" y="3465353"/>
            <a:ext cx="3041015" cy="542290"/>
          </a:xfrm>
          <a:custGeom>
            <a:avLst/>
            <a:gdLst/>
            <a:ahLst/>
            <a:cxnLst/>
            <a:rect l="l" t="t" r="r" b="b"/>
            <a:pathLst>
              <a:path w="3041015" h="542289">
                <a:moveTo>
                  <a:pt x="270915" y="0"/>
                </a:moveTo>
                <a:lnTo>
                  <a:pt x="0" y="270917"/>
                </a:lnTo>
                <a:lnTo>
                  <a:pt x="270915" y="541834"/>
                </a:lnTo>
                <a:lnTo>
                  <a:pt x="270915" y="406377"/>
                </a:lnTo>
                <a:lnTo>
                  <a:pt x="3040654" y="406377"/>
                </a:lnTo>
                <a:lnTo>
                  <a:pt x="3040654" y="135460"/>
                </a:lnTo>
                <a:lnTo>
                  <a:pt x="270915" y="135460"/>
                </a:lnTo>
                <a:lnTo>
                  <a:pt x="27091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37253" y="3465353"/>
            <a:ext cx="3041015" cy="542290"/>
          </a:xfrm>
          <a:custGeom>
            <a:avLst/>
            <a:gdLst/>
            <a:ahLst/>
            <a:cxnLst/>
            <a:rect l="l" t="t" r="r" b="b"/>
            <a:pathLst>
              <a:path w="3041015" h="542289">
                <a:moveTo>
                  <a:pt x="0" y="270917"/>
                </a:moveTo>
                <a:lnTo>
                  <a:pt x="270915" y="0"/>
                </a:lnTo>
                <a:lnTo>
                  <a:pt x="270915" y="135460"/>
                </a:lnTo>
                <a:lnTo>
                  <a:pt x="3040655" y="135460"/>
                </a:lnTo>
                <a:lnTo>
                  <a:pt x="3040655" y="406377"/>
                </a:lnTo>
                <a:lnTo>
                  <a:pt x="270915" y="406377"/>
                </a:lnTo>
                <a:lnTo>
                  <a:pt x="270915" y="541834"/>
                </a:lnTo>
                <a:lnTo>
                  <a:pt x="0" y="270917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79158" y="2415915"/>
            <a:ext cx="462915" cy="788670"/>
          </a:xfrm>
          <a:custGeom>
            <a:avLst/>
            <a:gdLst/>
            <a:ahLst/>
            <a:cxnLst/>
            <a:rect l="l" t="t" r="r" b="b"/>
            <a:pathLst>
              <a:path w="462914" h="788669">
                <a:moveTo>
                  <a:pt x="0" y="0"/>
                </a:moveTo>
                <a:lnTo>
                  <a:pt x="73125" y="1965"/>
                </a:lnTo>
                <a:lnTo>
                  <a:pt x="136634" y="7439"/>
                </a:lnTo>
                <a:lnTo>
                  <a:pt x="186716" y="15786"/>
                </a:lnTo>
                <a:lnTo>
                  <a:pt x="231354" y="38557"/>
                </a:lnTo>
                <a:lnTo>
                  <a:pt x="231354" y="355473"/>
                </a:lnTo>
                <a:lnTo>
                  <a:pt x="243148" y="367661"/>
                </a:lnTo>
                <a:lnTo>
                  <a:pt x="275991" y="378245"/>
                </a:lnTo>
                <a:lnTo>
                  <a:pt x="326073" y="386592"/>
                </a:lnTo>
                <a:lnTo>
                  <a:pt x="389582" y="392065"/>
                </a:lnTo>
                <a:lnTo>
                  <a:pt x="462708" y="394031"/>
                </a:lnTo>
                <a:lnTo>
                  <a:pt x="389582" y="395997"/>
                </a:lnTo>
                <a:lnTo>
                  <a:pt x="326073" y="401470"/>
                </a:lnTo>
                <a:lnTo>
                  <a:pt x="275991" y="409817"/>
                </a:lnTo>
                <a:lnTo>
                  <a:pt x="243148" y="420402"/>
                </a:lnTo>
                <a:lnTo>
                  <a:pt x="231354" y="432589"/>
                </a:lnTo>
                <a:lnTo>
                  <a:pt x="231354" y="749505"/>
                </a:lnTo>
                <a:lnTo>
                  <a:pt x="219559" y="761692"/>
                </a:lnTo>
                <a:lnTo>
                  <a:pt x="186716" y="772277"/>
                </a:lnTo>
                <a:lnTo>
                  <a:pt x="136634" y="780623"/>
                </a:lnTo>
                <a:lnTo>
                  <a:pt x="73125" y="786097"/>
                </a:lnTo>
                <a:lnTo>
                  <a:pt x="0" y="788063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04027" y="3342239"/>
            <a:ext cx="462915" cy="788670"/>
          </a:xfrm>
          <a:custGeom>
            <a:avLst/>
            <a:gdLst/>
            <a:ahLst/>
            <a:cxnLst/>
            <a:rect l="l" t="t" r="r" b="b"/>
            <a:pathLst>
              <a:path w="462914" h="788670">
                <a:moveTo>
                  <a:pt x="0" y="0"/>
                </a:moveTo>
                <a:lnTo>
                  <a:pt x="73125" y="1965"/>
                </a:lnTo>
                <a:lnTo>
                  <a:pt x="136634" y="7439"/>
                </a:lnTo>
                <a:lnTo>
                  <a:pt x="186716" y="15786"/>
                </a:lnTo>
                <a:lnTo>
                  <a:pt x="231354" y="38557"/>
                </a:lnTo>
                <a:lnTo>
                  <a:pt x="231354" y="355473"/>
                </a:lnTo>
                <a:lnTo>
                  <a:pt x="243148" y="367661"/>
                </a:lnTo>
                <a:lnTo>
                  <a:pt x="275991" y="378245"/>
                </a:lnTo>
                <a:lnTo>
                  <a:pt x="326073" y="386592"/>
                </a:lnTo>
                <a:lnTo>
                  <a:pt x="389582" y="392065"/>
                </a:lnTo>
                <a:lnTo>
                  <a:pt x="462708" y="394031"/>
                </a:lnTo>
                <a:lnTo>
                  <a:pt x="389582" y="395997"/>
                </a:lnTo>
                <a:lnTo>
                  <a:pt x="326073" y="401470"/>
                </a:lnTo>
                <a:lnTo>
                  <a:pt x="275991" y="409817"/>
                </a:lnTo>
                <a:lnTo>
                  <a:pt x="243148" y="420402"/>
                </a:lnTo>
                <a:lnTo>
                  <a:pt x="231354" y="432589"/>
                </a:lnTo>
                <a:lnTo>
                  <a:pt x="231354" y="749505"/>
                </a:lnTo>
                <a:lnTo>
                  <a:pt x="219559" y="761692"/>
                </a:lnTo>
                <a:lnTo>
                  <a:pt x="186716" y="772277"/>
                </a:lnTo>
                <a:lnTo>
                  <a:pt x="136634" y="780623"/>
                </a:lnTo>
                <a:lnTo>
                  <a:pt x="73125" y="786097"/>
                </a:lnTo>
                <a:lnTo>
                  <a:pt x="0" y="788063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59306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6949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5" dirty="0"/>
              <a:t>STS </a:t>
            </a:r>
            <a:r>
              <a:rPr spc="-5" dirty="0"/>
              <a:t>– </a:t>
            </a:r>
            <a:r>
              <a:rPr spc="-80" dirty="0"/>
              <a:t>Security </a:t>
            </a:r>
            <a:r>
              <a:rPr spc="-225" dirty="0"/>
              <a:t>Token</a:t>
            </a:r>
            <a:r>
              <a:rPr spc="-465" dirty="0"/>
              <a:t> </a:t>
            </a:r>
            <a:r>
              <a:rPr spc="-35" dirty="0"/>
              <a:t>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5354"/>
            <a:ext cx="9904730" cy="4290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Allows to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grant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limited </a:t>
            </a:r>
            <a:r>
              <a:rPr sz="3825" spc="22" baseline="1089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temporary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3825" spc="277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75" baseline="1089" dirty="0">
                <a:solidFill>
                  <a:srgbClr val="444949"/>
                </a:solidFill>
                <a:latin typeface="Gill Sans MT"/>
                <a:cs typeface="Gill Sans MT"/>
              </a:rPr>
              <a:t>resources.</a:t>
            </a:r>
            <a:endParaRPr sz="3825" baseline="1089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35" dirty="0">
                <a:solidFill>
                  <a:srgbClr val="444949"/>
                </a:solidFill>
                <a:latin typeface="Gill Sans MT"/>
                <a:cs typeface="Gill Sans MT"/>
              </a:rPr>
              <a:t>Token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valid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hour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(must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600" spc="5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refreshed)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15"/>
              </a:lnSpc>
              <a:spcBef>
                <a:spcPts val="12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97" baseline="1089" dirty="0">
                <a:solidFill>
                  <a:srgbClr val="444949"/>
                </a:solidFill>
                <a:latin typeface="Gill Sans MT"/>
                <a:cs typeface="Gill Sans MT"/>
              </a:rPr>
              <a:t>Cross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r>
              <a:rPr sz="3825" spc="-315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endParaRPr sz="3825" baseline="1089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2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another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915"/>
              </a:lnSpc>
              <a:spcBef>
                <a:spcPts val="10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Federation (Active</a:t>
            </a:r>
            <a:r>
              <a:rPr sz="3825" spc="82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Directory)</a:t>
            </a:r>
            <a:endParaRPr sz="3825" baseline="1089">
              <a:latin typeface="Gill Sans MT"/>
              <a:cs typeface="Gill Sans MT"/>
            </a:endParaRPr>
          </a:p>
          <a:p>
            <a:pPr marL="698500" marR="662305" lvl="1" indent="-228600">
              <a:lnSpc>
                <a:spcPct val="70000"/>
              </a:lnSpc>
              <a:spcBef>
                <a:spcPts val="6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Provides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non-AWS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temporary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linking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users Active 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Directory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credentials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2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SAML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(Security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Assertion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markup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language)</a:t>
            </a:r>
            <a:endParaRPr sz="2200">
              <a:latin typeface="Gill Sans MT"/>
              <a:cs typeface="Gill Sans MT"/>
            </a:endParaRPr>
          </a:p>
          <a:p>
            <a:pPr marL="698500" marR="5080" lvl="1" indent="-228600">
              <a:lnSpc>
                <a:spcPct val="70000"/>
              </a:lnSpc>
              <a:spcBef>
                <a:spcPts val="6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Sign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20" dirty="0">
                <a:solidFill>
                  <a:srgbClr val="444949"/>
                </a:solidFill>
                <a:latin typeface="Gill Sans MT"/>
                <a:cs typeface="Gill Sans MT"/>
              </a:rPr>
              <a:t>(SSO)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enables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users 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to AWS console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without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assigning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22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credentials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930"/>
              </a:lnSpc>
              <a:spcBef>
                <a:spcPts val="11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Federation </a:t>
            </a: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3825" spc="-82" baseline="1089" dirty="0">
                <a:solidFill>
                  <a:srgbClr val="444949"/>
                </a:solidFill>
                <a:latin typeface="Gill Sans MT"/>
                <a:cs typeface="Gill Sans MT"/>
              </a:rPr>
              <a:t>third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party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providers </a:t>
            </a:r>
            <a:r>
              <a:rPr sz="3825" spc="15" baseline="1089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3825" spc="397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Cognito</a:t>
            </a:r>
            <a:endParaRPr sz="3825" baseline="1089">
              <a:latin typeface="Gill Sans MT"/>
              <a:cs typeface="Gill Sans MT"/>
            </a:endParaRPr>
          </a:p>
          <a:p>
            <a:pPr marL="698500" lvl="1" indent="-228600">
              <a:lnSpc>
                <a:spcPts val="23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mainly in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mobile</a:t>
            </a:r>
            <a:r>
              <a:rPr sz="22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Makes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Facebook/Google/Amazon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etc 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federate</a:t>
            </a:r>
            <a:r>
              <a:rPr sz="22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them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89464" y="448055"/>
            <a:ext cx="1164335" cy="670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7838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8977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0" dirty="0"/>
              <a:t>Cross </a:t>
            </a:r>
            <a:r>
              <a:rPr spc="-65" dirty="0"/>
              <a:t>Account</a:t>
            </a:r>
            <a:r>
              <a:rPr spc="-420" dirty="0"/>
              <a:t> </a:t>
            </a:r>
            <a:r>
              <a:rPr spc="-80" dirty="0"/>
              <a:t>Access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25956"/>
            <a:ext cx="4808220" cy="401129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1300" marR="424180" indent="-228600">
              <a:lnSpc>
                <a:spcPts val="2810"/>
              </a:lnSpc>
              <a:spcBef>
                <a:spcPts val="44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Define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Role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another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endParaRPr sz="2600">
              <a:latin typeface="Gill Sans MT"/>
              <a:cs typeface="Gill Sans MT"/>
            </a:endParaRPr>
          </a:p>
          <a:p>
            <a:pPr marL="241300" marR="184785" indent="-228600">
              <a:lnSpc>
                <a:spcPts val="281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Define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accounts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 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26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Role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81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STS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(Security </a:t>
            </a:r>
            <a:r>
              <a:rPr sz="2600" spc="-135" dirty="0">
                <a:solidFill>
                  <a:srgbClr val="444949"/>
                </a:solidFill>
                <a:latin typeface="Gill Sans MT"/>
                <a:cs typeface="Gill Sans MT"/>
              </a:rPr>
              <a:t>Token 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Service)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retrieve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impersonate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Role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access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(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AssumeRole</a:t>
            </a:r>
            <a:r>
              <a:rPr sz="3825" spc="37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)</a:t>
            </a:r>
            <a:endParaRPr sz="2600">
              <a:latin typeface="Gill Sans MT"/>
              <a:cs typeface="Gill Sans MT"/>
            </a:endParaRPr>
          </a:p>
          <a:p>
            <a:pPr marL="241300" marR="33020" indent="-228600">
              <a:lnSpc>
                <a:spcPts val="281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Temporary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valid 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15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minutes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</a:t>
            </a:r>
            <a:r>
              <a:rPr sz="26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hour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69880" y="4511040"/>
            <a:ext cx="603503" cy="11399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379402" y="2620772"/>
            <a:ext cx="75819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6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STS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74223" y="1865376"/>
            <a:ext cx="1167383" cy="670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960213" y="3952748"/>
            <a:ext cx="1036319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permissions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53216" y="3343655"/>
            <a:ext cx="426720" cy="566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51769" y="5449316"/>
            <a:ext cx="12661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1275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Role 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(same 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or  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other</a:t>
            </a:r>
            <a:r>
              <a:rPr sz="16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account)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51942" y="3218180"/>
            <a:ext cx="918844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600" b="1" spc="-3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em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600" b="1" spc="-3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600" b="1" spc="1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y  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security  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credential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29471" y="2493264"/>
            <a:ext cx="804672" cy="725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79335" y="4395215"/>
            <a:ext cx="1127759" cy="9692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612041" y="5757164"/>
            <a:ext cx="382270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600" b="1" spc="5" dirty="0">
                <a:solidFill>
                  <a:srgbClr val="444949"/>
                </a:solidFill>
                <a:latin typeface="Calibri"/>
                <a:cs typeface="Calibri"/>
              </a:rPr>
              <a:t>AM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59168" y="1746504"/>
            <a:ext cx="868679" cy="1155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36241" y="2998724"/>
            <a:ext cx="45148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35" dirty="0">
                <a:solidFill>
                  <a:srgbClr val="444949"/>
                </a:solidFill>
                <a:latin typeface="Arial"/>
                <a:cs typeface="Arial"/>
              </a:rPr>
              <a:t>us</a:t>
            </a:r>
            <a:r>
              <a:rPr sz="1600" b="1" spc="20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444949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01162" y="2012678"/>
            <a:ext cx="2027555" cy="76200"/>
          </a:xfrm>
          <a:custGeom>
            <a:avLst/>
            <a:gdLst/>
            <a:ahLst/>
            <a:cxnLst/>
            <a:rect l="l" t="t" r="r" b="b"/>
            <a:pathLst>
              <a:path w="2027554" h="76200">
                <a:moveTo>
                  <a:pt x="1951057" y="41274"/>
                </a:moveTo>
                <a:lnTo>
                  <a:pt x="1951057" y="76200"/>
                </a:lnTo>
                <a:lnTo>
                  <a:pt x="2020907" y="41275"/>
                </a:lnTo>
                <a:lnTo>
                  <a:pt x="1951057" y="41274"/>
                </a:lnTo>
                <a:close/>
              </a:path>
              <a:path w="2027554" h="76200">
                <a:moveTo>
                  <a:pt x="1951057" y="34924"/>
                </a:moveTo>
                <a:lnTo>
                  <a:pt x="1951057" y="41274"/>
                </a:lnTo>
                <a:lnTo>
                  <a:pt x="1963756" y="41275"/>
                </a:lnTo>
                <a:lnTo>
                  <a:pt x="1963756" y="34925"/>
                </a:lnTo>
                <a:lnTo>
                  <a:pt x="1951057" y="34924"/>
                </a:lnTo>
                <a:close/>
              </a:path>
              <a:path w="2027554" h="76200">
                <a:moveTo>
                  <a:pt x="1951057" y="0"/>
                </a:moveTo>
                <a:lnTo>
                  <a:pt x="1951057" y="34924"/>
                </a:lnTo>
                <a:lnTo>
                  <a:pt x="1963756" y="34925"/>
                </a:lnTo>
                <a:lnTo>
                  <a:pt x="1963756" y="41275"/>
                </a:lnTo>
                <a:lnTo>
                  <a:pt x="2020910" y="41273"/>
                </a:lnTo>
                <a:lnTo>
                  <a:pt x="2027257" y="38100"/>
                </a:lnTo>
                <a:lnTo>
                  <a:pt x="1951057" y="0"/>
                </a:lnTo>
                <a:close/>
              </a:path>
              <a:path w="2027554" h="76200">
                <a:moveTo>
                  <a:pt x="0" y="34923"/>
                </a:moveTo>
                <a:lnTo>
                  <a:pt x="0" y="41273"/>
                </a:lnTo>
                <a:lnTo>
                  <a:pt x="1951057" y="41274"/>
                </a:lnTo>
                <a:lnTo>
                  <a:pt x="1951057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91526" y="1578355"/>
            <a:ext cx="154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AssumeRole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720947" y="2922149"/>
            <a:ext cx="88900" cy="1590040"/>
          </a:xfrm>
          <a:custGeom>
            <a:avLst/>
            <a:gdLst/>
            <a:ahLst/>
            <a:cxnLst/>
            <a:rect l="l" t="t" r="r" b="b"/>
            <a:pathLst>
              <a:path w="88900" h="1590039">
                <a:moveTo>
                  <a:pt x="47074" y="1513567"/>
                </a:moveTo>
                <a:lnTo>
                  <a:pt x="12150" y="1513862"/>
                </a:lnTo>
                <a:lnTo>
                  <a:pt x="50892" y="1589739"/>
                </a:lnTo>
                <a:lnTo>
                  <a:pt x="81958" y="1526270"/>
                </a:lnTo>
                <a:lnTo>
                  <a:pt x="47181" y="1526270"/>
                </a:lnTo>
                <a:lnTo>
                  <a:pt x="47074" y="1513567"/>
                </a:lnTo>
                <a:close/>
              </a:path>
              <a:path w="88900" h="1590039">
                <a:moveTo>
                  <a:pt x="53424" y="1513514"/>
                </a:moveTo>
                <a:lnTo>
                  <a:pt x="47074" y="1513567"/>
                </a:lnTo>
                <a:lnTo>
                  <a:pt x="47181" y="1526270"/>
                </a:lnTo>
                <a:lnTo>
                  <a:pt x="53531" y="1526216"/>
                </a:lnTo>
                <a:lnTo>
                  <a:pt x="53424" y="1513514"/>
                </a:lnTo>
                <a:close/>
              </a:path>
              <a:path w="88900" h="1590039">
                <a:moveTo>
                  <a:pt x="88347" y="1513218"/>
                </a:moveTo>
                <a:lnTo>
                  <a:pt x="53424" y="1513514"/>
                </a:lnTo>
                <a:lnTo>
                  <a:pt x="53531" y="1526216"/>
                </a:lnTo>
                <a:lnTo>
                  <a:pt x="47181" y="1526270"/>
                </a:lnTo>
                <a:lnTo>
                  <a:pt x="81958" y="1526270"/>
                </a:lnTo>
                <a:lnTo>
                  <a:pt x="88347" y="1513218"/>
                </a:lnTo>
                <a:close/>
              </a:path>
              <a:path w="88900" h="1590039">
                <a:moveTo>
                  <a:pt x="41274" y="76169"/>
                </a:moveTo>
                <a:lnTo>
                  <a:pt x="34924" y="76223"/>
                </a:lnTo>
                <a:lnTo>
                  <a:pt x="47074" y="1513567"/>
                </a:lnTo>
                <a:lnTo>
                  <a:pt x="53424" y="1513514"/>
                </a:lnTo>
                <a:lnTo>
                  <a:pt x="41274" y="76169"/>
                </a:lnTo>
                <a:close/>
              </a:path>
              <a:path w="88900" h="1590039">
                <a:moveTo>
                  <a:pt x="37454" y="0"/>
                </a:moveTo>
                <a:lnTo>
                  <a:pt x="0" y="76518"/>
                </a:lnTo>
                <a:lnTo>
                  <a:pt x="34924" y="76223"/>
                </a:lnTo>
                <a:lnTo>
                  <a:pt x="34817" y="63524"/>
                </a:lnTo>
                <a:lnTo>
                  <a:pt x="69863" y="63470"/>
                </a:lnTo>
                <a:lnTo>
                  <a:pt x="37454" y="0"/>
                </a:lnTo>
                <a:close/>
              </a:path>
              <a:path w="88900" h="1590039">
                <a:moveTo>
                  <a:pt x="41167" y="63470"/>
                </a:moveTo>
                <a:lnTo>
                  <a:pt x="34817" y="63524"/>
                </a:lnTo>
                <a:lnTo>
                  <a:pt x="34924" y="76223"/>
                </a:lnTo>
                <a:lnTo>
                  <a:pt x="41274" y="76169"/>
                </a:lnTo>
                <a:lnTo>
                  <a:pt x="41167" y="63470"/>
                </a:lnTo>
                <a:close/>
              </a:path>
              <a:path w="88900" h="1590039">
                <a:moveTo>
                  <a:pt x="69863" y="63470"/>
                </a:moveTo>
                <a:lnTo>
                  <a:pt x="41167" y="63470"/>
                </a:lnTo>
                <a:lnTo>
                  <a:pt x="41274" y="76169"/>
                </a:lnTo>
                <a:lnTo>
                  <a:pt x="76197" y="75874"/>
                </a:lnTo>
                <a:lnTo>
                  <a:pt x="69863" y="6347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56537" y="3363983"/>
            <a:ext cx="76200" cy="911860"/>
          </a:xfrm>
          <a:custGeom>
            <a:avLst/>
            <a:gdLst/>
            <a:ahLst/>
            <a:cxnLst/>
            <a:rect l="l" t="t" r="r" b="b"/>
            <a:pathLst>
              <a:path w="76200" h="911860">
                <a:moveTo>
                  <a:pt x="34924" y="835419"/>
                </a:moveTo>
                <a:lnTo>
                  <a:pt x="0" y="835419"/>
                </a:lnTo>
                <a:lnTo>
                  <a:pt x="38100" y="911619"/>
                </a:lnTo>
                <a:lnTo>
                  <a:pt x="69850" y="848119"/>
                </a:lnTo>
                <a:lnTo>
                  <a:pt x="34925" y="848119"/>
                </a:lnTo>
                <a:lnTo>
                  <a:pt x="34924" y="835419"/>
                </a:lnTo>
                <a:close/>
              </a:path>
              <a:path w="76200" h="911860">
                <a:moveTo>
                  <a:pt x="41273" y="0"/>
                </a:moveTo>
                <a:lnTo>
                  <a:pt x="34923" y="0"/>
                </a:lnTo>
                <a:lnTo>
                  <a:pt x="34925" y="848119"/>
                </a:lnTo>
                <a:lnTo>
                  <a:pt x="41275" y="848119"/>
                </a:lnTo>
                <a:lnTo>
                  <a:pt x="41273" y="0"/>
                </a:lnTo>
                <a:close/>
              </a:path>
              <a:path w="76200" h="911860">
                <a:moveTo>
                  <a:pt x="76200" y="835419"/>
                </a:moveTo>
                <a:lnTo>
                  <a:pt x="41274" y="835419"/>
                </a:lnTo>
                <a:lnTo>
                  <a:pt x="41275" y="848119"/>
                </a:lnTo>
                <a:lnTo>
                  <a:pt x="69850" y="848119"/>
                </a:lnTo>
                <a:lnTo>
                  <a:pt x="76200" y="83541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01162" y="2293156"/>
            <a:ext cx="2027555" cy="76200"/>
          </a:xfrm>
          <a:custGeom>
            <a:avLst/>
            <a:gdLst/>
            <a:ahLst/>
            <a:cxnLst/>
            <a:rect l="l" t="t" r="r" b="b"/>
            <a:pathLst>
              <a:path w="2027554" h="76200">
                <a:moveTo>
                  <a:pt x="76561" y="0"/>
                </a:moveTo>
                <a:lnTo>
                  <a:pt x="0" y="37369"/>
                </a:lnTo>
                <a:lnTo>
                  <a:pt x="75832" y="76196"/>
                </a:lnTo>
                <a:lnTo>
                  <a:pt x="76167" y="41273"/>
                </a:lnTo>
                <a:lnTo>
                  <a:pt x="63468" y="41151"/>
                </a:lnTo>
                <a:lnTo>
                  <a:pt x="63527" y="34801"/>
                </a:lnTo>
                <a:lnTo>
                  <a:pt x="76228" y="34801"/>
                </a:lnTo>
                <a:lnTo>
                  <a:pt x="76561" y="0"/>
                </a:lnTo>
                <a:close/>
              </a:path>
              <a:path w="2027554" h="76200">
                <a:moveTo>
                  <a:pt x="76227" y="34923"/>
                </a:moveTo>
                <a:lnTo>
                  <a:pt x="76167" y="41273"/>
                </a:lnTo>
                <a:lnTo>
                  <a:pt x="2027227" y="59938"/>
                </a:lnTo>
                <a:lnTo>
                  <a:pt x="2027288" y="53588"/>
                </a:lnTo>
                <a:lnTo>
                  <a:pt x="76227" y="34923"/>
                </a:lnTo>
                <a:close/>
              </a:path>
              <a:path w="2027554" h="76200">
                <a:moveTo>
                  <a:pt x="63527" y="34801"/>
                </a:moveTo>
                <a:lnTo>
                  <a:pt x="63468" y="41151"/>
                </a:lnTo>
                <a:lnTo>
                  <a:pt x="76167" y="41273"/>
                </a:lnTo>
                <a:lnTo>
                  <a:pt x="76227" y="34923"/>
                </a:lnTo>
                <a:lnTo>
                  <a:pt x="63527" y="34801"/>
                </a:lnTo>
                <a:close/>
              </a:path>
              <a:path w="2027554" h="76200">
                <a:moveTo>
                  <a:pt x="76228" y="34801"/>
                </a:moveTo>
                <a:lnTo>
                  <a:pt x="63527" y="34801"/>
                </a:lnTo>
                <a:lnTo>
                  <a:pt x="76227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9273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9988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What’s </a:t>
            </a:r>
            <a:r>
              <a:rPr spc="-95" dirty="0"/>
              <a:t>Identity</a:t>
            </a:r>
            <a:r>
              <a:rPr spc="85" dirty="0"/>
              <a:t> </a:t>
            </a:r>
            <a:r>
              <a:rPr spc="-85" dirty="0"/>
              <a:t>Federation?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6710045" cy="32759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191770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Federation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lets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outside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assume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temporary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role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accessing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6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resources.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assume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provided access</a:t>
            </a:r>
            <a:r>
              <a:rPr sz="26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role.</a:t>
            </a:r>
            <a:endParaRPr sz="2600">
              <a:latin typeface="Gill Sans MT"/>
              <a:cs typeface="Gill Sans MT"/>
            </a:endParaRPr>
          </a:p>
          <a:p>
            <a:pPr marL="241300" marR="1294765" indent="-228600">
              <a:lnSpc>
                <a:spcPct val="70300"/>
              </a:lnSpc>
              <a:spcBef>
                <a:spcPts val="103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Federation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assumes </a:t>
            </a:r>
            <a:r>
              <a:rPr sz="3825" spc="22" baseline="1089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form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3rd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party </a:t>
            </a:r>
            <a:r>
              <a:rPr sz="255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spc="-25" dirty="0">
                <a:solidFill>
                  <a:srgbClr val="444949"/>
                </a:solidFill>
                <a:latin typeface="Gill Sans MT"/>
                <a:cs typeface="Gill Sans MT"/>
              </a:rPr>
              <a:t>authentication</a:t>
            </a:r>
            <a:endParaRPr sz="2550">
              <a:latin typeface="Gill Sans MT"/>
              <a:cs typeface="Gill Sans MT"/>
            </a:endParaRPr>
          </a:p>
          <a:p>
            <a:pPr marL="698500" lvl="1" indent="-228600">
              <a:lnSpc>
                <a:spcPts val="22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LDAP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Microsoft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Active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Directory </a:t>
            </a:r>
            <a:r>
              <a:rPr sz="2200" spc="120" dirty="0">
                <a:solidFill>
                  <a:srgbClr val="444949"/>
                </a:solidFill>
                <a:latin typeface="Gill Sans MT"/>
                <a:cs typeface="Gill Sans MT"/>
              </a:rPr>
              <a:t>(~=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SAML)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Sign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Open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ID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Cognito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623666"/>
            <a:ext cx="7159625" cy="68643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41300" marR="5080" indent="-228600">
              <a:lnSpc>
                <a:spcPct val="70300"/>
              </a:lnSpc>
              <a:spcBef>
                <a:spcPts val="100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federation, you don’t </a:t>
            </a:r>
            <a:r>
              <a:rPr sz="3825" spc="22" baseline="1089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55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spc="-35" dirty="0">
                <a:solidFill>
                  <a:srgbClr val="444949"/>
                </a:solidFill>
                <a:latin typeface="Gill Sans MT"/>
                <a:cs typeface="Gill Sans MT"/>
              </a:rPr>
              <a:t>(user </a:t>
            </a:r>
            <a:r>
              <a:rPr sz="2550" spc="10" dirty="0">
                <a:solidFill>
                  <a:srgbClr val="444949"/>
                </a:solidFill>
                <a:latin typeface="Gill Sans MT"/>
                <a:cs typeface="Gill Sans MT"/>
              </a:rPr>
              <a:t>management </a:t>
            </a:r>
            <a:r>
              <a:rPr sz="2550" spc="-7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550" spc="-25" dirty="0">
                <a:solidFill>
                  <a:srgbClr val="444949"/>
                </a:solidFill>
                <a:latin typeface="Gill Sans MT"/>
                <a:cs typeface="Gill Sans MT"/>
              </a:rPr>
              <a:t>outside </a:t>
            </a:r>
            <a:r>
              <a:rPr sz="2550" spc="-1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55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spc="5" dirty="0">
                <a:solidFill>
                  <a:srgbClr val="444949"/>
                </a:solidFill>
                <a:latin typeface="Gill Sans MT"/>
                <a:cs typeface="Gill Sans MT"/>
              </a:rPr>
              <a:t>AWS)</a:t>
            </a:r>
            <a:endParaRPr sz="255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18576" y="1283208"/>
            <a:ext cx="868679" cy="1155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628529" y="798068"/>
            <a:ext cx="451484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35" dirty="0">
                <a:solidFill>
                  <a:srgbClr val="444949"/>
                </a:solidFill>
                <a:latin typeface="Arial"/>
                <a:cs typeface="Arial"/>
              </a:rPr>
              <a:t>us</a:t>
            </a:r>
            <a:r>
              <a:rPr sz="1600" b="1" spc="20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444949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77143" y="1207008"/>
            <a:ext cx="947927" cy="13106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739225" y="828548"/>
            <a:ext cx="824865" cy="270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solidFill>
                  <a:srgbClr val="444949"/>
                </a:solidFill>
                <a:latin typeface="Arial"/>
                <a:cs typeface="Arial"/>
              </a:rPr>
              <a:t>3</a:t>
            </a:r>
            <a:r>
              <a:rPr sz="1575" b="1" spc="-15" baseline="26455" dirty="0">
                <a:solidFill>
                  <a:srgbClr val="444949"/>
                </a:solidFill>
                <a:latin typeface="Arial"/>
                <a:cs typeface="Arial"/>
              </a:rPr>
              <a:t>rd</a:t>
            </a:r>
            <a:r>
              <a:rPr sz="1575" b="1" spc="142" baseline="2645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444949"/>
                </a:solidFill>
                <a:latin typeface="Arial"/>
                <a:cs typeface="Arial"/>
              </a:rPr>
              <a:t>party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448800" y="1680973"/>
            <a:ext cx="1000125" cy="76200"/>
          </a:xfrm>
          <a:custGeom>
            <a:avLst/>
            <a:gdLst/>
            <a:ahLst/>
            <a:cxnLst/>
            <a:rect l="l" t="t" r="r" b="b"/>
            <a:pathLst>
              <a:path w="1000125" h="76200">
                <a:moveTo>
                  <a:pt x="923544" y="41274"/>
                </a:moveTo>
                <a:lnTo>
                  <a:pt x="923544" y="76200"/>
                </a:lnTo>
                <a:lnTo>
                  <a:pt x="993394" y="41275"/>
                </a:lnTo>
                <a:lnTo>
                  <a:pt x="923544" y="41274"/>
                </a:lnTo>
                <a:close/>
              </a:path>
              <a:path w="1000125" h="76200">
                <a:moveTo>
                  <a:pt x="923544" y="34924"/>
                </a:moveTo>
                <a:lnTo>
                  <a:pt x="923544" y="41274"/>
                </a:lnTo>
                <a:lnTo>
                  <a:pt x="936245" y="41275"/>
                </a:lnTo>
                <a:lnTo>
                  <a:pt x="936245" y="34925"/>
                </a:lnTo>
                <a:lnTo>
                  <a:pt x="923544" y="34924"/>
                </a:lnTo>
                <a:close/>
              </a:path>
              <a:path w="1000125" h="76200">
                <a:moveTo>
                  <a:pt x="923544" y="0"/>
                </a:moveTo>
                <a:lnTo>
                  <a:pt x="923544" y="34924"/>
                </a:lnTo>
                <a:lnTo>
                  <a:pt x="936245" y="34925"/>
                </a:lnTo>
                <a:lnTo>
                  <a:pt x="936245" y="41275"/>
                </a:lnTo>
                <a:lnTo>
                  <a:pt x="993396" y="41273"/>
                </a:lnTo>
                <a:lnTo>
                  <a:pt x="999744" y="38100"/>
                </a:lnTo>
                <a:lnTo>
                  <a:pt x="923544" y="0"/>
                </a:lnTo>
                <a:close/>
              </a:path>
              <a:path w="1000125" h="76200">
                <a:moveTo>
                  <a:pt x="0" y="34923"/>
                </a:moveTo>
                <a:lnTo>
                  <a:pt x="0" y="41273"/>
                </a:lnTo>
                <a:lnTo>
                  <a:pt x="923544" y="41274"/>
                </a:lnTo>
                <a:lnTo>
                  <a:pt x="923544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676776" y="1279652"/>
            <a:ext cx="4895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login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448800" y="2058925"/>
            <a:ext cx="1000125" cy="76200"/>
          </a:xfrm>
          <a:custGeom>
            <a:avLst/>
            <a:gdLst/>
            <a:ahLst/>
            <a:cxnLst/>
            <a:rect l="l" t="t" r="r" b="b"/>
            <a:pathLst>
              <a:path w="10001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8" y="41275"/>
                </a:lnTo>
                <a:lnTo>
                  <a:pt x="63498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000125" h="76200">
                <a:moveTo>
                  <a:pt x="76200" y="34924"/>
                </a:moveTo>
                <a:lnTo>
                  <a:pt x="63498" y="34925"/>
                </a:lnTo>
                <a:lnTo>
                  <a:pt x="63498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000125" h="76200">
                <a:moveTo>
                  <a:pt x="76200" y="41274"/>
                </a:moveTo>
                <a:lnTo>
                  <a:pt x="63498" y="41275"/>
                </a:lnTo>
                <a:lnTo>
                  <a:pt x="76200" y="41275"/>
                </a:lnTo>
                <a:close/>
              </a:path>
              <a:path w="1000125" h="76200">
                <a:moveTo>
                  <a:pt x="999744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999744" y="41273"/>
                </a:lnTo>
                <a:lnTo>
                  <a:pt x="999744" y="3492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541095" y="2169667"/>
            <a:ext cx="1064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Gives 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82422" y="4062031"/>
            <a:ext cx="731520" cy="7315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18733" y="2905555"/>
            <a:ext cx="963930" cy="971550"/>
          </a:xfrm>
          <a:custGeom>
            <a:avLst/>
            <a:gdLst/>
            <a:ahLst/>
            <a:cxnLst/>
            <a:rect l="l" t="t" r="r" b="b"/>
            <a:pathLst>
              <a:path w="963929" h="971550">
                <a:moveTo>
                  <a:pt x="907773" y="919637"/>
                </a:moveTo>
                <a:lnTo>
                  <a:pt x="882977" y="944232"/>
                </a:lnTo>
                <a:lnTo>
                  <a:pt x="963689" y="971500"/>
                </a:lnTo>
                <a:lnTo>
                  <a:pt x="949600" y="928654"/>
                </a:lnTo>
                <a:lnTo>
                  <a:pt x="916717" y="928654"/>
                </a:lnTo>
                <a:lnTo>
                  <a:pt x="907773" y="919637"/>
                </a:lnTo>
                <a:close/>
              </a:path>
              <a:path w="963929" h="971550">
                <a:moveTo>
                  <a:pt x="912280" y="915165"/>
                </a:moveTo>
                <a:lnTo>
                  <a:pt x="907773" y="919637"/>
                </a:lnTo>
                <a:lnTo>
                  <a:pt x="916717" y="928654"/>
                </a:lnTo>
                <a:lnTo>
                  <a:pt x="921224" y="924182"/>
                </a:lnTo>
                <a:lnTo>
                  <a:pt x="912280" y="915165"/>
                </a:lnTo>
                <a:close/>
              </a:path>
              <a:path w="963929" h="971550">
                <a:moveTo>
                  <a:pt x="937077" y="890569"/>
                </a:moveTo>
                <a:lnTo>
                  <a:pt x="912280" y="915165"/>
                </a:lnTo>
                <a:lnTo>
                  <a:pt x="921224" y="924182"/>
                </a:lnTo>
                <a:lnTo>
                  <a:pt x="916717" y="928654"/>
                </a:lnTo>
                <a:lnTo>
                  <a:pt x="949600" y="928654"/>
                </a:lnTo>
                <a:lnTo>
                  <a:pt x="937077" y="890569"/>
                </a:lnTo>
                <a:close/>
              </a:path>
              <a:path w="963929" h="971550">
                <a:moveTo>
                  <a:pt x="4508" y="0"/>
                </a:moveTo>
                <a:lnTo>
                  <a:pt x="0" y="4472"/>
                </a:lnTo>
                <a:lnTo>
                  <a:pt x="907773" y="919637"/>
                </a:lnTo>
                <a:lnTo>
                  <a:pt x="912280" y="915165"/>
                </a:lnTo>
                <a:lnTo>
                  <a:pt x="4508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952224" y="3282188"/>
            <a:ext cx="1146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Access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542413" y="2914883"/>
            <a:ext cx="608965" cy="982344"/>
          </a:xfrm>
          <a:custGeom>
            <a:avLst/>
            <a:gdLst/>
            <a:ahLst/>
            <a:cxnLst/>
            <a:rect l="l" t="t" r="r" b="b"/>
            <a:pathLst>
              <a:path w="608965" h="982345">
                <a:moveTo>
                  <a:pt x="565608" y="63160"/>
                </a:moveTo>
                <a:lnTo>
                  <a:pt x="0" y="978789"/>
                </a:lnTo>
                <a:lnTo>
                  <a:pt x="5401" y="982126"/>
                </a:lnTo>
                <a:lnTo>
                  <a:pt x="571010" y="66497"/>
                </a:lnTo>
                <a:lnTo>
                  <a:pt x="565608" y="63160"/>
                </a:lnTo>
                <a:close/>
              </a:path>
              <a:path w="608965" h="982345">
                <a:moveTo>
                  <a:pt x="603646" y="52355"/>
                </a:moveTo>
                <a:lnTo>
                  <a:pt x="572282" y="52355"/>
                </a:lnTo>
                <a:lnTo>
                  <a:pt x="577684" y="55693"/>
                </a:lnTo>
                <a:lnTo>
                  <a:pt x="571010" y="66497"/>
                </a:lnTo>
                <a:lnTo>
                  <a:pt x="600723" y="84852"/>
                </a:lnTo>
                <a:lnTo>
                  <a:pt x="603646" y="52355"/>
                </a:lnTo>
                <a:close/>
              </a:path>
              <a:path w="608965" h="982345">
                <a:moveTo>
                  <a:pt x="572282" y="52355"/>
                </a:moveTo>
                <a:lnTo>
                  <a:pt x="565608" y="63160"/>
                </a:lnTo>
                <a:lnTo>
                  <a:pt x="571010" y="66497"/>
                </a:lnTo>
                <a:lnTo>
                  <a:pt x="577684" y="55693"/>
                </a:lnTo>
                <a:lnTo>
                  <a:pt x="572282" y="52355"/>
                </a:lnTo>
                <a:close/>
              </a:path>
              <a:path w="608965" h="982345">
                <a:moveTo>
                  <a:pt x="608355" y="0"/>
                </a:moveTo>
                <a:lnTo>
                  <a:pt x="535895" y="44805"/>
                </a:lnTo>
                <a:lnTo>
                  <a:pt x="565608" y="63160"/>
                </a:lnTo>
                <a:lnTo>
                  <a:pt x="572282" y="52355"/>
                </a:lnTo>
                <a:lnTo>
                  <a:pt x="603646" y="52355"/>
                </a:lnTo>
                <a:lnTo>
                  <a:pt x="608355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054142" y="3370579"/>
            <a:ext cx="497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ru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7346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86587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SAML</a:t>
            </a:r>
            <a:r>
              <a:rPr spc="-50" dirty="0"/>
              <a:t> </a:t>
            </a:r>
            <a:r>
              <a:rPr spc="-75" dirty="0"/>
              <a:t>Federation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553942"/>
            <a:ext cx="9749155" cy="234061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4300" spc="-11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43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300" spc="-45" dirty="0">
                <a:solidFill>
                  <a:srgbClr val="444949"/>
                </a:solidFill>
                <a:latin typeface="Gill Sans MT"/>
                <a:cs typeface="Gill Sans MT"/>
              </a:rPr>
              <a:t>Enterprises</a:t>
            </a:r>
            <a:endParaRPr sz="4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Active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Directory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ADFS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SAML</a:t>
            </a:r>
            <a:r>
              <a:rPr sz="2800" spc="-48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2.0)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Provides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Console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(through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temporary</a:t>
            </a:r>
            <a:r>
              <a:rPr sz="28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creds)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create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employees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1040" y="2901695"/>
            <a:ext cx="5099304" cy="3054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39" y="5833364"/>
            <a:ext cx="457708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https://docs.aws.amazon.com/IAM/latest/UserGuide/id_roles_providers_saml.html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27647" y="2974848"/>
            <a:ext cx="5026152" cy="29047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39855" y="5848603"/>
            <a:ext cx="54425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https://docs.aws.amazon.com/IAM/latest/UserGuide/id_roles_providers_enable-console-saml.html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26726" y="2977371"/>
            <a:ext cx="0" cy="3271520"/>
          </a:xfrm>
          <a:custGeom>
            <a:avLst/>
            <a:gdLst/>
            <a:ahLst/>
            <a:cxnLst/>
            <a:rect l="l" t="t" r="r" b="b"/>
            <a:pathLst>
              <a:path h="3271520">
                <a:moveTo>
                  <a:pt x="0" y="0"/>
                </a:moveTo>
                <a:lnTo>
                  <a:pt x="1" y="3271028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2737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00914" y="4383023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232"/>
                </a:lnTo>
              </a:path>
            </a:pathLst>
          </a:custGeom>
          <a:ln w="15239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77736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Custom </a:t>
            </a:r>
            <a:r>
              <a:rPr spc="-100" dirty="0"/>
              <a:t>Identity </a:t>
            </a:r>
            <a:r>
              <a:rPr spc="-170" dirty="0"/>
              <a:t>Broker</a:t>
            </a:r>
            <a:r>
              <a:rPr spc="-90" dirty="0"/>
              <a:t> </a:t>
            </a:r>
            <a:r>
              <a:rPr spc="-65" dirty="0"/>
              <a:t>Application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553942"/>
            <a:ext cx="9147810" cy="182880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4300" spc="-11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43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300" spc="-45" dirty="0">
                <a:solidFill>
                  <a:srgbClr val="444949"/>
                </a:solidFill>
                <a:latin typeface="Gill Sans MT"/>
                <a:cs typeface="Gill Sans MT"/>
              </a:rPr>
              <a:t>Enterprises</a:t>
            </a:r>
            <a:endParaRPr sz="4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if identity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provider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compatible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SAML</a:t>
            </a:r>
            <a:r>
              <a:rPr sz="2800" spc="48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2.0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broker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determine the appropriate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4125" spc="33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policy</a:t>
            </a:r>
            <a:endParaRPr sz="4125" baseline="101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88335" y="2520695"/>
            <a:ext cx="6449568" cy="345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87440" y="6088974"/>
            <a:ext cx="5882640" cy="0"/>
          </a:xfrm>
          <a:custGeom>
            <a:avLst/>
            <a:gdLst/>
            <a:ahLst/>
            <a:cxnLst/>
            <a:rect l="l" t="t" r="r" b="b"/>
            <a:pathLst>
              <a:path w="5882640">
                <a:moveTo>
                  <a:pt x="0" y="0"/>
                </a:moveTo>
                <a:lnTo>
                  <a:pt x="5882640" y="0"/>
                </a:lnTo>
              </a:path>
            </a:pathLst>
          </a:custGeom>
          <a:ln w="15239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74740" y="5815076"/>
            <a:ext cx="5908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563C1"/>
                </a:solidFill>
                <a:latin typeface="Calibri"/>
                <a:cs typeface="Calibri"/>
              </a:rPr>
              <a:t>https://docs.aws.amazon.com/IAM/latest/UserGuide/id_roles_  </a:t>
            </a:r>
            <a:r>
              <a:rPr sz="1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common-scenarios_federated-users.html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08703" y="3952627"/>
            <a:ext cx="1212850" cy="1212850"/>
          </a:xfrm>
          <a:custGeom>
            <a:avLst/>
            <a:gdLst/>
            <a:ahLst/>
            <a:cxnLst/>
            <a:rect l="l" t="t" r="r" b="b"/>
            <a:pathLst>
              <a:path w="1212850" h="1212850">
                <a:moveTo>
                  <a:pt x="606215" y="0"/>
                </a:moveTo>
                <a:lnTo>
                  <a:pt x="558840" y="1823"/>
                </a:lnTo>
                <a:lnTo>
                  <a:pt x="512461" y="7205"/>
                </a:lnTo>
                <a:lnTo>
                  <a:pt x="467215" y="16010"/>
                </a:lnTo>
                <a:lnTo>
                  <a:pt x="423236" y="28103"/>
                </a:lnTo>
                <a:lnTo>
                  <a:pt x="380658" y="43350"/>
                </a:lnTo>
                <a:lnTo>
                  <a:pt x="339617" y="61616"/>
                </a:lnTo>
                <a:lnTo>
                  <a:pt x="300246" y="82766"/>
                </a:lnTo>
                <a:lnTo>
                  <a:pt x="262682" y="106665"/>
                </a:lnTo>
                <a:lnTo>
                  <a:pt x="227058" y="133179"/>
                </a:lnTo>
                <a:lnTo>
                  <a:pt x="193510" y="162172"/>
                </a:lnTo>
                <a:lnTo>
                  <a:pt x="162171" y="193510"/>
                </a:lnTo>
                <a:lnTo>
                  <a:pt x="133178" y="227059"/>
                </a:lnTo>
                <a:lnTo>
                  <a:pt x="106665" y="262683"/>
                </a:lnTo>
                <a:lnTo>
                  <a:pt x="82766" y="300247"/>
                </a:lnTo>
                <a:lnTo>
                  <a:pt x="61616" y="339618"/>
                </a:lnTo>
                <a:lnTo>
                  <a:pt x="43350" y="380659"/>
                </a:lnTo>
                <a:lnTo>
                  <a:pt x="28103" y="423237"/>
                </a:lnTo>
                <a:lnTo>
                  <a:pt x="16010" y="467216"/>
                </a:lnTo>
                <a:lnTo>
                  <a:pt x="7205" y="512463"/>
                </a:lnTo>
                <a:lnTo>
                  <a:pt x="1823" y="558841"/>
                </a:lnTo>
                <a:lnTo>
                  <a:pt x="0" y="606216"/>
                </a:lnTo>
                <a:lnTo>
                  <a:pt x="1823" y="653592"/>
                </a:lnTo>
                <a:lnTo>
                  <a:pt x="7205" y="699970"/>
                </a:lnTo>
                <a:lnTo>
                  <a:pt x="16010" y="745216"/>
                </a:lnTo>
                <a:lnTo>
                  <a:pt x="28103" y="789195"/>
                </a:lnTo>
                <a:lnTo>
                  <a:pt x="43350" y="831773"/>
                </a:lnTo>
                <a:lnTo>
                  <a:pt x="61616" y="872815"/>
                </a:lnTo>
                <a:lnTo>
                  <a:pt x="82766" y="912185"/>
                </a:lnTo>
                <a:lnTo>
                  <a:pt x="106665" y="949749"/>
                </a:lnTo>
                <a:lnTo>
                  <a:pt x="133178" y="985373"/>
                </a:lnTo>
                <a:lnTo>
                  <a:pt x="162171" y="1018922"/>
                </a:lnTo>
                <a:lnTo>
                  <a:pt x="193510" y="1050260"/>
                </a:lnTo>
                <a:lnTo>
                  <a:pt x="227058" y="1079253"/>
                </a:lnTo>
                <a:lnTo>
                  <a:pt x="262682" y="1105767"/>
                </a:lnTo>
                <a:lnTo>
                  <a:pt x="300246" y="1129666"/>
                </a:lnTo>
                <a:lnTo>
                  <a:pt x="339617" y="1150815"/>
                </a:lnTo>
                <a:lnTo>
                  <a:pt x="380658" y="1169081"/>
                </a:lnTo>
                <a:lnTo>
                  <a:pt x="423236" y="1184328"/>
                </a:lnTo>
                <a:lnTo>
                  <a:pt x="467215" y="1196421"/>
                </a:lnTo>
                <a:lnTo>
                  <a:pt x="512461" y="1205226"/>
                </a:lnTo>
                <a:lnTo>
                  <a:pt x="558840" y="1210608"/>
                </a:lnTo>
                <a:lnTo>
                  <a:pt x="606215" y="1212432"/>
                </a:lnTo>
                <a:lnTo>
                  <a:pt x="653591" y="1210608"/>
                </a:lnTo>
                <a:lnTo>
                  <a:pt x="699969" y="1205226"/>
                </a:lnTo>
                <a:lnTo>
                  <a:pt x="745215" y="1196421"/>
                </a:lnTo>
                <a:lnTo>
                  <a:pt x="789195" y="1184328"/>
                </a:lnTo>
                <a:lnTo>
                  <a:pt x="831772" y="1169081"/>
                </a:lnTo>
                <a:lnTo>
                  <a:pt x="872814" y="1150815"/>
                </a:lnTo>
                <a:lnTo>
                  <a:pt x="899647" y="1136401"/>
                </a:lnTo>
                <a:lnTo>
                  <a:pt x="606215" y="1136401"/>
                </a:lnTo>
                <a:lnTo>
                  <a:pt x="557957" y="1134234"/>
                </a:lnTo>
                <a:lnTo>
                  <a:pt x="510914" y="1127859"/>
                </a:lnTo>
                <a:lnTo>
                  <a:pt x="465271" y="1117462"/>
                </a:lnTo>
                <a:lnTo>
                  <a:pt x="421217" y="1103231"/>
                </a:lnTo>
                <a:lnTo>
                  <a:pt x="378937" y="1085353"/>
                </a:lnTo>
                <a:lnTo>
                  <a:pt x="338621" y="1064015"/>
                </a:lnTo>
                <a:lnTo>
                  <a:pt x="300454" y="1039404"/>
                </a:lnTo>
                <a:lnTo>
                  <a:pt x="264624" y="1011708"/>
                </a:lnTo>
                <a:lnTo>
                  <a:pt x="231318" y="981113"/>
                </a:lnTo>
                <a:lnTo>
                  <a:pt x="200723" y="947807"/>
                </a:lnTo>
                <a:lnTo>
                  <a:pt x="173027" y="911977"/>
                </a:lnTo>
                <a:lnTo>
                  <a:pt x="148416" y="873810"/>
                </a:lnTo>
                <a:lnTo>
                  <a:pt x="127078" y="833494"/>
                </a:lnTo>
                <a:lnTo>
                  <a:pt x="109200" y="791215"/>
                </a:lnTo>
                <a:lnTo>
                  <a:pt x="94969" y="747160"/>
                </a:lnTo>
                <a:lnTo>
                  <a:pt x="84573" y="701517"/>
                </a:lnTo>
                <a:lnTo>
                  <a:pt x="78197" y="654474"/>
                </a:lnTo>
                <a:lnTo>
                  <a:pt x="76031" y="606216"/>
                </a:lnTo>
                <a:lnTo>
                  <a:pt x="78197" y="557959"/>
                </a:lnTo>
                <a:lnTo>
                  <a:pt x="84573" y="510915"/>
                </a:lnTo>
                <a:lnTo>
                  <a:pt x="94969" y="465272"/>
                </a:lnTo>
                <a:lnTo>
                  <a:pt x="109200" y="421218"/>
                </a:lnTo>
                <a:lnTo>
                  <a:pt x="127078" y="378939"/>
                </a:lnTo>
                <a:lnTo>
                  <a:pt x="148416" y="338622"/>
                </a:lnTo>
                <a:lnTo>
                  <a:pt x="173027" y="300455"/>
                </a:lnTo>
                <a:lnTo>
                  <a:pt x="200723" y="264625"/>
                </a:lnTo>
                <a:lnTo>
                  <a:pt x="231318" y="231319"/>
                </a:lnTo>
                <a:lnTo>
                  <a:pt x="264624" y="200725"/>
                </a:lnTo>
                <a:lnTo>
                  <a:pt x="300454" y="173028"/>
                </a:lnTo>
                <a:lnTo>
                  <a:pt x="338621" y="148418"/>
                </a:lnTo>
                <a:lnTo>
                  <a:pt x="378937" y="127080"/>
                </a:lnTo>
                <a:lnTo>
                  <a:pt x="421217" y="109202"/>
                </a:lnTo>
                <a:lnTo>
                  <a:pt x="465271" y="94971"/>
                </a:lnTo>
                <a:lnTo>
                  <a:pt x="510914" y="84574"/>
                </a:lnTo>
                <a:lnTo>
                  <a:pt x="557957" y="78199"/>
                </a:lnTo>
                <a:lnTo>
                  <a:pt x="606215" y="76032"/>
                </a:lnTo>
                <a:lnTo>
                  <a:pt x="899649" y="76032"/>
                </a:lnTo>
                <a:lnTo>
                  <a:pt x="872814" y="61616"/>
                </a:lnTo>
                <a:lnTo>
                  <a:pt x="831772" y="43350"/>
                </a:lnTo>
                <a:lnTo>
                  <a:pt x="789195" y="28103"/>
                </a:lnTo>
                <a:lnTo>
                  <a:pt x="745215" y="16010"/>
                </a:lnTo>
                <a:lnTo>
                  <a:pt x="699969" y="7205"/>
                </a:lnTo>
                <a:lnTo>
                  <a:pt x="653591" y="1823"/>
                </a:lnTo>
                <a:lnTo>
                  <a:pt x="606215" y="0"/>
                </a:lnTo>
                <a:close/>
              </a:path>
              <a:path w="1212850" h="1212850">
                <a:moveTo>
                  <a:pt x="899649" y="76032"/>
                </a:moveTo>
                <a:lnTo>
                  <a:pt x="606215" y="76032"/>
                </a:lnTo>
                <a:lnTo>
                  <a:pt x="654473" y="78199"/>
                </a:lnTo>
                <a:lnTo>
                  <a:pt x="701517" y="84574"/>
                </a:lnTo>
                <a:lnTo>
                  <a:pt x="747159" y="94971"/>
                </a:lnTo>
                <a:lnTo>
                  <a:pt x="791214" y="109202"/>
                </a:lnTo>
                <a:lnTo>
                  <a:pt x="833493" y="127080"/>
                </a:lnTo>
                <a:lnTo>
                  <a:pt x="873810" y="148418"/>
                </a:lnTo>
                <a:lnTo>
                  <a:pt x="911976" y="173028"/>
                </a:lnTo>
                <a:lnTo>
                  <a:pt x="947806" y="200725"/>
                </a:lnTo>
                <a:lnTo>
                  <a:pt x="981112" y="231319"/>
                </a:lnTo>
                <a:lnTo>
                  <a:pt x="1011707" y="264625"/>
                </a:lnTo>
                <a:lnTo>
                  <a:pt x="1039403" y="300455"/>
                </a:lnTo>
                <a:lnTo>
                  <a:pt x="1064014" y="338622"/>
                </a:lnTo>
                <a:lnTo>
                  <a:pt x="1085352" y="378939"/>
                </a:lnTo>
                <a:lnTo>
                  <a:pt x="1103230" y="421218"/>
                </a:lnTo>
                <a:lnTo>
                  <a:pt x="1117461" y="465272"/>
                </a:lnTo>
                <a:lnTo>
                  <a:pt x="1127857" y="510915"/>
                </a:lnTo>
                <a:lnTo>
                  <a:pt x="1134233" y="557959"/>
                </a:lnTo>
                <a:lnTo>
                  <a:pt x="1136399" y="606216"/>
                </a:lnTo>
                <a:lnTo>
                  <a:pt x="1134233" y="654474"/>
                </a:lnTo>
                <a:lnTo>
                  <a:pt x="1127857" y="701517"/>
                </a:lnTo>
                <a:lnTo>
                  <a:pt x="1117461" y="747160"/>
                </a:lnTo>
                <a:lnTo>
                  <a:pt x="1103230" y="791215"/>
                </a:lnTo>
                <a:lnTo>
                  <a:pt x="1085352" y="833494"/>
                </a:lnTo>
                <a:lnTo>
                  <a:pt x="1064014" y="873810"/>
                </a:lnTo>
                <a:lnTo>
                  <a:pt x="1039403" y="911977"/>
                </a:lnTo>
                <a:lnTo>
                  <a:pt x="1011707" y="947807"/>
                </a:lnTo>
                <a:lnTo>
                  <a:pt x="981112" y="981113"/>
                </a:lnTo>
                <a:lnTo>
                  <a:pt x="947806" y="1011708"/>
                </a:lnTo>
                <a:lnTo>
                  <a:pt x="911976" y="1039404"/>
                </a:lnTo>
                <a:lnTo>
                  <a:pt x="873810" y="1064015"/>
                </a:lnTo>
                <a:lnTo>
                  <a:pt x="833493" y="1085353"/>
                </a:lnTo>
                <a:lnTo>
                  <a:pt x="791214" y="1103231"/>
                </a:lnTo>
                <a:lnTo>
                  <a:pt x="747159" y="1117462"/>
                </a:lnTo>
                <a:lnTo>
                  <a:pt x="701517" y="1127859"/>
                </a:lnTo>
                <a:lnTo>
                  <a:pt x="654473" y="1134234"/>
                </a:lnTo>
                <a:lnTo>
                  <a:pt x="606215" y="1136401"/>
                </a:lnTo>
                <a:lnTo>
                  <a:pt x="899647" y="1136401"/>
                </a:lnTo>
                <a:lnTo>
                  <a:pt x="949749" y="1105767"/>
                </a:lnTo>
                <a:lnTo>
                  <a:pt x="985373" y="1079253"/>
                </a:lnTo>
                <a:lnTo>
                  <a:pt x="1018921" y="1050260"/>
                </a:lnTo>
                <a:lnTo>
                  <a:pt x="1050260" y="1018922"/>
                </a:lnTo>
                <a:lnTo>
                  <a:pt x="1079253" y="985373"/>
                </a:lnTo>
                <a:lnTo>
                  <a:pt x="1105766" y="949749"/>
                </a:lnTo>
                <a:lnTo>
                  <a:pt x="1129665" y="912185"/>
                </a:lnTo>
                <a:lnTo>
                  <a:pt x="1150815" y="872815"/>
                </a:lnTo>
                <a:lnTo>
                  <a:pt x="1169081" y="831773"/>
                </a:lnTo>
                <a:lnTo>
                  <a:pt x="1184328" y="789195"/>
                </a:lnTo>
                <a:lnTo>
                  <a:pt x="1196421" y="745216"/>
                </a:lnTo>
                <a:lnTo>
                  <a:pt x="1205226" y="699970"/>
                </a:lnTo>
                <a:lnTo>
                  <a:pt x="1210608" y="653592"/>
                </a:lnTo>
                <a:lnTo>
                  <a:pt x="1212432" y="606216"/>
                </a:lnTo>
                <a:lnTo>
                  <a:pt x="1210608" y="558841"/>
                </a:lnTo>
                <a:lnTo>
                  <a:pt x="1205226" y="512463"/>
                </a:lnTo>
                <a:lnTo>
                  <a:pt x="1196421" y="467216"/>
                </a:lnTo>
                <a:lnTo>
                  <a:pt x="1184328" y="423237"/>
                </a:lnTo>
                <a:lnTo>
                  <a:pt x="1169081" y="380659"/>
                </a:lnTo>
                <a:lnTo>
                  <a:pt x="1150815" y="339618"/>
                </a:lnTo>
                <a:lnTo>
                  <a:pt x="1129665" y="300247"/>
                </a:lnTo>
                <a:lnTo>
                  <a:pt x="1105766" y="262683"/>
                </a:lnTo>
                <a:lnTo>
                  <a:pt x="1079253" y="227059"/>
                </a:lnTo>
                <a:lnTo>
                  <a:pt x="1050260" y="193510"/>
                </a:lnTo>
                <a:lnTo>
                  <a:pt x="1018921" y="162172"/>
                </a:lnTo>
                <a:lnTo>
                  <a:pt x="985373" y="133179"/>
                </a:lnTo>
                <a:lnTo>
                  <a:pt x="949749" y="106665"/>
                </a:lnTo>
                <a:lnTo>
                  <a:pt x="912184" y="82766"/>
                </a:lnTo>
                <a:lnTo>
                  <a:pt x="899649" y="76032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08703" y="3952627"/>
            <a:ext cx="1212850" cy="1212850"/>
          </a:xfrm>
          <a:custGeom>
            <a:avLst/>
            <a:gdLst/>
            <a:ahLst/>
            <a:cxnLst/>
            <a:rect l="l" t="t" r="r" b="b"/>
            <a:pathLst>
              <a:path w="1212850" h="1212850">
                <a:moveTo>
                  <a:pt x="0" y="606216"/>
                </a:moveTo>
                <a:lnTo>
                  <a:pt x="1823" y="558840"/>
                </a:lnTo>
                <a:lnTo>
                  <a:pt x="7205" y="512462"/>
                </a:lnTo>
                <a:lnTo>
                  <a:pt x="16010" y="467216"/>
                </a:lnTo>
                <a:lnTo>
                  <a:pt x="28103" y="423236"/>
                </a:lnTo>
                <a:lnTo>
                  <a:pt x="43350" y="380659"/>
                </a:lnTo>
                <a:lnTo>
                  <a:pt x="61616" y="339617"/>
                </a:lnTo>
                <a:lnTo>
                  <a:pt x="82766" y="300247"/>
                </a:lnTo>
                <a:lnTo>
                  <a:pt x="106665" y="262682"/>
                </a:lnTo>
                <a:lnTo>
                  <a:pt x="133178" y="227058"/>
                </a:lnTo>
                <a:lnTo>
                  <a:pt x="162172" y="193510"/>
                </a:lnTo>
                <a:lnTo>
                  <a:pt x="193510" y="162172"/>
                </a:lnTo>
                <a:lnTo>
                  <a:pt x="227058" y="133178"/>
                </a:lnTo>
                <a:lnTo>
                  <a:pt x="262682" y="106665"/>
                </a:lnTo>
                <a:lnTo>
                  <a:pt x="300247" y="82766"/>
                </a:lnTo>
                <a:lnTo>
                  <a:pt x="339617" y="61616"/>
                </a:lnTo>
                <a:lnTo>
                  <a:pt x="380659" y="43350"/>
                </a:lnTo>
                <a:lnTo>
                  <a:pt x="423236" y="28103"/>
                </a:lnTo>
                <a:lnTo>
                  <a:pt x="467216" y="16010"/>
                </a:lnTo>
                <a:lnTo>
                  <a:pt x="512462" y="7205"/>
                </a:lnTo>
                <a:lnTo>
                  <a:pt x="558840" y="1823"/>
                </a:lnTo>
                <a:lnTo>
                  <a:pt x="606216" y="0"/>
                </a:lnTo>
                <a:lnTo>
                  <a:pt x="653591" y="1823"/>
                </a:lnTo>
                <a:lnTo>
                  <a:pt x="699969" y="7205"/>
                </a:lnTo>
                <a:lnTo>
                  <a:pt x="745215" y="16010"/>
                </a:lnTo>
                <a:lnTo>
                  <a:pt x="789195" y="28103"/>
                </a:lnTo>
                <a:lnTo>
                  <a:pt x="831772" y="43350"/>
                </a:lnTo>
                <a:lnTo>
                  <a:pt x="872814" y="61616"/>
                </a:lnTo>
                <a:lnTo>
                  <a:pt x="912184" y="82766"/>
                </a:lnTo>
                <a:lnTo>
                  <a:pt x="949749" y="106665"/>
                </a:lnTo>
                <a:lnTo>
                  <a:pt x="985373" y="133178"/>
                </a:lnTo>
                <a:lnTo>
                  <a:pt x="1018921" y="162172"/>
                </a:lnTo>
                <a:lnTo>
                  <a:pt x="1050259" y="193510"/>
                </a:lnTo>
                <a:lnTo>
                  <a:pt x="1079253" y="227058"/>
                </a:lnTo>
                <a:lnTo>
                  <a:pt x="1105766" y="262682"/>
                </a:lnTo>
                <a:lnTo>
                  <a:pt x="1129665" y="300247"/>
                </a:lnTo>
                <a:lnTo>
                  <a:pt x="1150815" y="339617"/>
                </a:lnTo>
                <a:lnTo>
                  <a:pt x="1169081" y="380659"/>
                </a:lnTo>
                <a:lnTo>
                  <a:pt x="1184328" y="423236"/>
                </a:lnTo>
                <a:lnTo>
                  <a:pt x="1196421" y="467216"/>
                </a:lnTo>
                <a:lnTo>
                  <a:pt x="1205226" y="512462"/>
                </a:lnTo>
                <a:lnTo>
                  <a:pt x="1210608" y="558840"/>
                </a:lnTo>
                <a:lnTo>
                  <a:pt x="1212432" y="606216"/>
                </a:lnTo>
                <a:lnTo>
                  <a:pt x="1210608" y="653591"/>
                </a:lnTo>
                <a:lnTo>
                  <a:pt x="1205226" y="699969"/>
                </a:lnTo>
                <a:lnTo>
                  <a:pt x="1196421" y="745215"/>
                </a:lnTo>
                <a:lnTo>
                  <a:pt x="1184328" y="789195"/>
                </a:lnTo>
                <a:lnTo>
                  <a:pt x="1169081" y="831772"/>
                </a:lnTo>
                <a:lnTo>
                  <a:pt x="1150815" y="872814"/>
                </a:lnTo>
                <a:lnTo>
                  <a:pt x="1129665" y="912184"/>
                </a:lnTo>
                <a:lnTo>
                  <a:pt x="1105766" y="949749"/>
                </a:lnTo>
                <a:lnTo>
                  <a:pt x="1079253" y="985373"/>
                </a:lnTo>
                <a:lnTo>
                  <a:pt x="1050259" y="1018921"/>
                </a:lnTo>
                <a:lnTo>
                  <a:pt x="1018921" y="1050259"/>
                </a:lnTo>
                <a:lnTo>
                  <a:pt x="985373" y="1079253"/>
                </a:lnTo>
                <a:lnTo>
                  <a:pt x="949749" y="1105766"/>
                </a:lnTo>
                <a:lnTo>
                  <a:pt x="912184" y="1129665"/>
                </a:lnTo>
                <a:lnTo>
                  <a:pt x="872814" y="1150815"/>
                </a:lnTo>
                <a:lnTo>
                  <a:pt x="831772" y="1169081"/>
                </a:lnTo>
                <a:lnTo>
                  <a:pt x="789195" y="1184328"/>
                </a:lnTo>
                <a:lnTo>
                  <a:pt x="745215" y="1196421"/>
                </a:lnTo>
                <a:lnTo>
                  <a:pt x="699969" y="1205226"/>
                </a:lnTo>
                <a:lnTo>
                  <a:pt x="653591" y="1210608"/>
                </a:lnTo>
                <a:lnTo>
                  <a:pt x="606216" y="1212432"/>
                </a:lnTo>
                <a:lnTo>
                  <a:pt x="558840" y="1210608"/>
                </a:lnTo>
                <a:lnTo>
                  <a:pt x="512462" y="1205226"/>
                </a:lnTo>
                <a:lnTo>
                  <a:pt x="467216" y="1196421"/>
                </a:lnTo>
                <a:lnTo>
                  <a:pt x="423236" y="1184328"/>
                </a:lnTo>
                <a:lnTo>
                  <a:pt x="380659" y="1169081"/>
                </a:lnTo>
                <a:lnTo>
                  <a:pt x="339617" y="1150815"/>
                </a:lnTo>
                <a:lnTo>
                  <a:pt x="300247" y="1129665"/>
                </a:lnTo>
                <a:lnTo>
                  <a:pt x="262682" y="1105766"/>
                </a:lnTo>
                <a:lnTo>
                  <a:pt x="227058" y="1079253"/>
                </a:lnTo>
                <a:lnTo>
                  <a:pt x="193510" y="1050259"/>
                </a:lnTo>
                <a:lnTo>
                  <a:pt x="162172" y="1018921"/>
                </a:lnTo>
                <a:lnTo>
                  <a:pt x="133178" y="985373"/>
                </a:lnTo>
                <a:lnTo>
                  <a:pt x="106665" y="949749"/>
                </a:lnTo>
                <a:lnTo>
                  <a:pt x="82766" y="912184"/>
                </a:lnTo>
                <a:lnTo>
                  <a:pt x="61616" y="872814"/>
                </a:lnTo>
                <a:lnTo>
                  <a:pt x="43350" y="831772"/>
                </a:lnTo>
                <a:lnTo>
                  <a:pt x="28103" y="789195"/>
                </a:lnTo>
                <a:lnTo>
                  <a:pt x="16010" y="745215"/>
                </a:lnTo>
                <a:lnTo>
                  <a:pt x="7205" y="699969"/>
                </a:lnTo>
                <a:lnTo>
                  <a:pt x="1823" y="653591"/>
                </a:lnTo>
                <a:lnTo>
                  <a:pt x="0" y="606216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84735" y="4028658"/>
            <a:ext cx="1060450" cy="1060450"/>
          </a:xfrm>
          <a:custGeom>
            <a:avLst/>
            <a:gdLst/>
            <a:ahLst/>
            <a:cxnLst/>
            <a:rect l="l" t="t" r="r" b="b"/>
            <a:pathLst>
              <a:path w="1060450" h="1060450">
                <a:moveTo>
                  <a:pt x="0" y="530184"/>
                </a:moveTo>
                <a:lnTo>
                  <a:pt x="2166" y="578442"/>
                </a:lnTo>
                <a:lnTo>
                  <a:pt x="8541" y="625485"/>
                </a:lnTo>
                <a:lnTo>
                  <a:pt x="18938" y="671128"/>
                </a:lnTo>
                <a:lnTo>
                  <a:pt x="33169" y="715182"/>
                </a:lnTo>
                <a:lnTo>
                  <a:pt x="51047" y="757462"/>
                </a:lnTo>
                <a:lnTo>
                  <a:pt x="72385" y="797778"/>
                </a:lnTo>
                <a:lnTo>
                  <a:pt x="96996" y="835945"/>
                </a:lnTo>
                <a:lnTo>
                  <a:pt x="124692" y="871775"/>
                </a:lnTo>
                <a:lnTo>
                  <a:pt x="155287" y="905081"/>
                </a:lnTo>
                <a:lnTo>
                  <a:pt x="188593" y="935675"/>
                </a:lnTo>
                <a:lnTo>
                  <a:pt x="224423" y="963372"/>
                </a:lnTo>
                <a:lnTo>
                  <a:pt x="262590" y="987982"/>
                </a:lnTo>
                <a:lnTo>
                  <a:pt x="302906" y="1009320"/>
                </a:lnTo>
                <a:lnTo>
                  <a:pt x="345185" y="1027198"/>
                </a:lnTo>
                <a:lnTo>
                  <a:pt x="389240" y="1041429"/>
                </a:lnTo>
                <a:lnTo>
                  <a:pt x="434883" y="1051826"/>
                </a:lnTo>
                <a:lnTo>
                  <a:pt x="481926" y="1058201"/>
                </a:lnTo>
                <a:lnTo>
                  <a:pt x="530184" y="1060368"/>
                </a:lnTo>
                <a:lnTo>
                  <a:pt x="578442" y="1058201"/>
                </a:lnTo>
                <a:lnTo>
                  <a:pt x="625485" y="1051826"/>
                </a:lnTo>
                <a:lnTo>
                  <a:pt x="671128" y="1041429"/>
                </a:lnTo>
                <a:lnTo>
                  <a:pt x="715182" y="1027198"/>
                </a:lnTo>
                <a:lnTo>
                  <a:pt x="757462" y="1009320"/>
                </a:lnTo>
                <a:lnTo>
                  <a:pt x="797778" y="987982"/>
                </a:lnTo>
                <a:lnTo>
                  <a:pt x="835945" y="963372"/>
                </a:lnTo>
                <a:lnTo>
                  <a:pt x="871775" y="935675"/>
                </a:lnTo>
                <a:lnTo>
                  <a:pt x="905081" y="905081"/>
                </a:lnTo>
                <a:lnTo>
                  <a:pt x="935675" y="871775"/>
                </a:lnTo>
                <a:lnTo>
                  <a:pt x="963372" y="835945"/>
                </a:lnTo>
                <a:lnTo>
                  <a:pt x="987982" y="797778"/>
                </a:lnTo>
                <a:lnTo>
                  <a:pt x="1009320" y="757462"/>
                </a:lnTo>
                <a:lnTo>
                  <a:pt x="1027198" y="715182"/>
                </a:lnTo>
                <a:lnTo>
                  <a:pt x="1041429" y="671128"/>
                </a:lnTo>
                <a:lnTo>
                  <a:pt x="1051826" y="625485"/>
                </a:lnTo>
                <a:lnTo>
                  <a:pt x="1058201" y="578442"/>
                </a:lnTo>
                <a:lnTo>
                  <a:pt x="1060368" y="530184"/>
                </a:lnTo>
                <a:lnTo>
                  <a:pt x="1058201" y="481926"/>
                </a:lnTo>
                <a:lnTo>
                  <a:pt x="1051826" y="434883"/>
                </a:lnTo>
                <a:lnTo>
                  <a:pt x="1041429" y="389240"/>
                </a:lnTo>
                <a:lnTo>
                  <a:pt x="1027198" y="345185"/>
                </a:lnTo>
                <a:lnTo>
                  <a:pt x="1009320" y="302906"/>
                </a:lnTo>
                <a:lnTo>
                  <a:pt x="987982" y="262590"/>
                </a:lnTo>
                <a:lnTo>
                  <a:pt x="963372" y="224423"/>
                </a:lnTo>
                <a:lnTo>
                  <a:pt x="935675" y="188593"/>
                </a:lnTo>
                <a:lnTo>
                  <a:pt x="905081" y="155287"/>
                </a:lnTo>
                <a:lnTo>
                  <a:pt x="871775" y="124692"/>
                </a:lnTo>
                <a:lnTo>
                  <a:pt x="835945" y="96996"/>
                </a:lnTo>
                <a:lnTo>
                  <a:pt x="797778" y="72385"/>
                </a:lnTo>
                <a:lnTo>
                  <a:pt x="757462" y="51047"/>
                </a:lnTo>
                <a:lnTo>
                  <a:pt x="715182" y="33169"/>
                </a:lnTo>
                <a:lnTo>
                  <a:pt x="671128" y="18938"/>
                </a:lnTo>
                <a:lnTo>
                  <a:pt x="625485" y="8541"/>
                </a:lnTo>
                <a:lnTo>
                  <a:pt x="578442" y="2166"/>
                </a:lnTo>
                <a:lnTo>
                  <a:pt x="530184" y="0"/>
                </a:lnTo>
                <a:lnTo>
                  <a:pt x="481926" y="2166"/>
                </a:lnTo>
                <a:lnTo>
                  <a:pt x="434883" y="8541"/>
                </a:lnTo>
                <a:lnTo>
                  <a:pt x="389240" y="18938"/>
                </a:lnTo>
                <a:lnTo>
                  <a:pt x="345185" y="33169"/>
                </a:lnTo>
                <a:lnTo>
                  <a:pt x="302906" y="51047"/>
                </a:lnTo>
                <a:lnTo>
                  <a:pt x="262590" y="72385"/>
                </a:lnTo>
                <a:lnTo>
                  <a:pt x="224423" y="96996"/>
                </a:lnTo>
                <a:lnTo>
                  <a:pt x="188593" y="124692"/>
                </a:lnTo>
                <a:lnTo>
                  <a:pt x="155287" y="155287"/>
                </a:lnTo>
                <a:lnTo>
                  <a:pt x="124692" y="188593"/>
                </a:lnTo>
                <a:lnTo>
                  <a:pt x="96996" y="224423"/>
                </a:lnTo>
                <a:lnTo>
                  <a:pt x="72385" y="262590"/>
                </a:lnTo>
                <a:lnTo>
                  <a:pt x="51047" y="302906"/>
                </a:lnTo>
                <a:lnTo>
                  <a:pt x="33169" y="345185"/>
                </a:lnTo>
                <a:lnTo>
                  <a:pt x="18938" y="389240"/>
                </a:lnTo>
                <a:lnTo>
                  <a:pt x="8541" y="434883"/>
                </a:lnTo>
                <a:lnTo>
                  <a:pt x="2166" y="481926"/>
                </a:lnTo>
                <a:lnTo>
                  <a:pt x="0" y="530184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46718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89376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Cognito </a:t>
            </a:r>
            <a:r>
              <a:rPr spc="-50" dirty="0"/>
              <a:t>- </a:t>
            </a:r>
            <a:r>
              <a:rPr spc="-55" dirty="0"/>
              <a:t>Federated </a:t>
            </a:r>
            <a:r>
              <a:rPr spc="-100" dirty="0"/>
              <a:t>Identity</a:t>
            </a:r>
            <a:r>
              <a:rPr spc="275" dirty="0"/>
              <a:t> </a:t>
            </a:r>
            <a:r>
              <a:rPr spc="-120" dirty="0"/>
              <a:t>Pools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680870"/>
            <a:ext cx="4991100" cy="681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300" spc="-1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300" spc="-3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4300" spc="-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300" spc="-25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43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1374020"/>
            <a:ext cx="5459730" cy="447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15"/>
              </a:lnSpc>
              <a:spcBef>
                <a:spcPts val="10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Goal:</a:t>
            </a:r>
            <a:endParaRPr sz="3525" baseline="1182">
              <a:latin typeface="Gill Sans MT"/>
              <a:cs typeface="Gill Sans MT"/>
            </a:endParaRPr>
          </a:p>
          <a:p>
            <a:pPr marL="698500" marR="148590" lvl="1" indent="-228600">
              <a:lnSpc>
                <a:spcPct val="70000"/>
              </a:lnSpc>
              <a:spcBef>
                <a:spcPts val="6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 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Client</a:t>
            </a:r>
            <a:r>
              <a:rPr sz="20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Side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715"/>
              </a:lnSpc>
              <a:spcBef>
                <a:spcPts val="20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How:</a:t>
            </a:r>
            <a:endParaRPr sz="3525" baseline="1182">
              <a:latin typeface="Gill Sans MT"/>
              <a:cs typeface="Gill Sans MT"/>
            </a:endParaRPr>
          </a:p>
          <a:p>
            <a:pPr marL="698500" marR="635000" lvl="1" indent="-228600">
              <a:lnSpc>
                <a:spcPct val="70000"/>
              </a:lnSpc>
              <a:spcBef>
                <a:spcPts val="6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federated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provider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000" spc="-75" dirty="0">
                <a:solidFill>
                  <a:srgbClr val="444949"/>
                </a:solidFill>
                <a:latin typeface="Gill Sans MT"/>
                <a:cs typeface="Gill Sans MT"/>
              </a:rPr>
              <a:t>or 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remain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anonymous</a:t>
            </a:r>
            <a:endParaRPr sz="2000">
              <a:latin typeface="Gill Sans MT"/>
              <a:cs typeface="Gill Sans MT"/>
            </a:endParaRPr>
          </a:p>
          <a:p>
            <a:pPr marL="698500" marR="50800" lvl="1" indent="-228600">
              <a:lnSpc>
                <a:spcPct val="7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temporary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Federated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Identity</a:t>
            </a:r>
            <a:r>
              <a:rPr sz="20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Pool</a:t>
            </a:r>
            <a:endParaRPr sz="2000">
              <a:latin typeface="Gill Sans MT"/>
              <a:cs typeface="Gill Sans MT"/>
            </a:endParaRPr>
          </a:p>
          <a:p>
            <a:pPr marL="698500" marR="5080" lvl="1" indent="-228600">
              <a:lnSpc>
                <a:spcPct val="70000"/>
              </a:lnSpc>
              <a:spcBef>
                <a:spcPts val="5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come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pre-defined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IAM 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policy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stating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their</a:t>
            </a:r>
            <a:r>
              <a:rPr sz="20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permissions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715"/>
              </a:lnSpc>
              <a:spcBef>
                <a:spcPts val="18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Example:</a:t>
            </a:r>
            <a:endParaRPr sz="3525" baseline="1182">
              <a:latin typeface="Gill Sans MT"/>
              <a:cs typeface="Gill Sans MT"/>
            </a:endParaRPr>
          </a:p>
          <a:p>
            <a:pPr marL="698500" marR="527685" lvl="1" indent="-228600">
              <a:lnSpc>
                <a:spcPct val="70000"/>
              </a:lnSpc>
              <a:spcBef>
                <a:spcPts val="6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(temporary)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write to </a:t>
            </a:r>
            <a:r>
              <a:rPr sz="2000" spc="5" dirty="0">
                <a:solidFill>
                  <a:srgbClr val="444949"/>
                </a:solidFill>
                <a:latin typeface="Gill Sans MT"/>
                <a:cs typeface="Gill Sans MT"/>
              </a:rPr>
              <a:t>S3 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Facebook</a:t>
            </a:r>
            <a:r>
              <a:rPr sz="20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Login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725"/>
              </a:lnSpc>
              <a:spcBef>
                <a:spcPts val="17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Note:</a:t>
            </a:r>
            <a:endParaRPr sz="3525" baseline="1182">
              <a:latin typeface="Gill Sans MT"/>
              <a:cs typeface="Gill Sans MT"/>
            </a:endParaRPr>
          </a:p>
          <a:p>
            <a:pPr marL="698500" marR="92710" lvl="1" indent="-228600">
              <a:lnSpc>
                <a:spcPct val="70000"/>
              </a:lnSpc>
              <a:spcBef>
                <a:spcPts val="6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u="sng" spc="-5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Web Identity </a:t>
            </a:r>
            <a:r>
              <a:rPr sz="2000" u="sng" spc="-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Federation </a:t>
            </a:r>
            <a:r>
              <a:rPr sz="2000" u="sng" spc="-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is </a:t>
            </a:r>
            <a:r>
              <a:rPr sz="2000" u="sng" spc="-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an </a:t>
            </a:r>
            <a:r>
              <a:rPr sz="2000" u="sng" spc="-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alternative </a:t>
            </a:r>
            <a:r>
              <a:rPr sz="2000" u="sng" spc="-5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to  </a:t>
            </a:r>
            <a:r>
              <a:rPr sz="2000" u="sng" spc="-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using </a:t>
            </a:r>
            <a:r>
              <a:rPr sz="2000" u="sng" spc="-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Cognito </a:t>
            </a:r>
            <a:r>
              <a:rPr sz="2000" u="sng" spc="-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but </a:t>
            </a:r>
            <a:r>
              <a:rPr sz="2000" u="sng" spc="-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AWS </a:t>
            </a:r>
            <a:r>
              <a:rPr sz="2000" u="sng" spc="-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recommends </a:t>
            </a:r>
            <a:r>
              <a:rPr sz="2000" u="sng" spc="-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against</a:t>
            </a:r>
            <a:r>
              <a:rPr sz="2000" u="sng" spc="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2000" u="sng" spc="-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it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1295" y="3919728"/>
            <a:ext cx="688848" cy="82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33892" y="4714747"/>
            <a:ext cx="97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 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0543" y="3870959"/>
            <a:ext cx="734568" cy="734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95670" y="3812540"/>
            <a:ext cx="180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FIP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57773" y="3005589"/>
            <a:ext cx="76200" cy="866775"/>
          </a:xfrm>
          <a:custGeom>
            <a:avLst/>
            <a:gdLst/>
            <a:ahLst/>
            <a:cxnLst/>
            <a:rect l="l" t="t" r="r" b="b"/>
            <a:pathLst>
              <a:path w="76200" h="866775">
                <a:moveTo>
                  <a:pt x="34924" y="76199"/>
                </a:moveTo>
                <a:lnTo>
                  <a:pt x="34923" y="866321"/>
                </a:lnTo>
                <a:lnTo>
                  <a:pt x="41273" y="866321"/>
                </a:lnTo>
                <a:lnTo>
                  <a:pt x="41274" y="76199"/>
                </a:lnTo>
                <a:lnTo>
                  <a:pt x="34924" y="76199"/>
                </a:lnTo>
                <a:close/>
              </a:path>
              <a:path w="76200" h="866775">
                <a:moveTo>
                  <a:pt x="69849" y="63498"/>
                </a:moveTo>
                <a:lnTo>
                  <a:pt x="41275" y="63498"/>
                </a:lnTo>
                <a:lnTo>
                  <a:pt x="41274" y="76199"/>
                </a:lnTo>
                <a:lnTo>
                  <a:pt x="76200" y="76200"/>
                </a:lnTo>
                <a:lnTo>
                  <a:pt x="69849" y="63498"/>
                </a:lnTo>
                <a:close/>
              </a:path>
              <a:path w="76200" h="866775">
                <a:moveTo>
                  <a:pt x="41275" y="63498"/>
                </a:moveTo>
                <a:lnTo>
                  <a:pt x="34925" y="63498"/>
                </a:lnTo>
                <a:lnTo>
                  <a:pt x="34924" y="76199"/>
                </a:lnTo>
                <a:lnTo>
                  <a:pt x="41274" y="76199"/>
                </a:lnTo>
                <a:lnTo>
                  <a:pt x="41275" y="63498"/>
                </a:lnTo>
                <a:close/>
              </a:path>
              <a:path w="76200" h="866775">
                <a:moveTo>
                  <a:pt x="38100" y="0"/>
                </a:moveTo>
                <a:lnTo>
                  <a:pt x="0" y="76198"/>
                </a:lnTo>
                <a:lnTo>
                  <a:pt x="34924" y="76199"/>
                </a:lnTo>
                <a:lnTo>
                  <a:pt x="34925" y="63498"/>
                </a:lnTo>
                <a:lnTo>
                  <a:pt x="69849" y="63498"/>
                </a:lnTo>
                <a:lnTo>
                  <a:pt x="3810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33894" y="4201126"/>
            <a:ext cx="2882265" cy="76200"/>
          </a:xfrm>
          <a:custGeom>
            <a:avLst/>
            <a:gdLst/>
            <a:ahLst/>
            <a:cxnLst/>
            <a:rect l="l" t="t" r="r" b="b"/>
            <a:pathLst>
              <a:path w="2882265" h="76200">
                <a:moveTo>
                  <a:pt x="2806031" y="41274"/>
                </a:moveTo>
                <a:lnTo>
                  <a:pt x="2806011" y="76199"/>
                </a:lnTo>
                <a:lnTo>
                  <a:pt x="2875945" y="41281"/>
                </a:lnTo>
                <a:lnTo>
                  <a:pt x="2806031" y="41274"/>
                </a:lnTo>
                <a:close/>
              </a:path>
              <a:path w="2882265" h="76200">
                <a:moveTo>
                  <a:pt x="2806035" y="34924"/>
                </a:moveTo>
                <a:lnTo>
                  <a:pt x="2806031" y="41274"/>
                </a:lnTo>
                <a:lnTo>
                  <a:pt x="2818728" y="41281"/>
                </a:lnTo>
                <a:lnTo>
                  <a:pt x="2818731" y="34931"/>
                </a:lnTo>
                <a:lnTo>
                  <a:pt x="2806035" y="34924"/>
                </a:lnTo>
                <a:close/>
              </a:path>
              <a:path w="2882265" h="76200">
                <a:moveTo>
                  <a:pt x="2806054" y="0"/>
                </a:moveTo>
                <a:lnTo>
                  <a:pt x="2806035" y="34924"/>
                </a:lnTo>
                <a:lnTo>
                  <a:pt x="2818731" y="34931"/>
                </a:lnTo>
                <a:lnTo>
                  <a:pt x="2818728" y="41281"/>
                </a:lnTo>
                <a:lnTo>
                  <a:pt x="2875959" y="41274"/>
                </a:lnTo>
                <a:lnTo>
                  <a:pt x="2882233" y="38141"/>
                </a:lnTo>
                <a:lnTo>
                  <a:pt x="2806054" y="0"/>
                </a:lnTo>
                <a:close/>
              </a:path>
              <a:path w="2882265" h="76200">
                <a:moveTo>
                  <a:pt x="2" y="33369"/>
                </a:moveTo>
                <a:lnTo>
                  <a:pt x="0" y="39719"/>
                </a:lnTo>
                <a:lnTo>
                  <a:pt x="2806031" y="41274"/>
                </a:lnTo>
                <a:lnTo>
                  <a:pt x="2806035" y="34924"/>
                </a:lnTo>
                <a:lnTo>
                  <a:pt x="2" y="3336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47648" y="4647692"/>
            <a:ext cx="2072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temp 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62191" y="1388163"/>
            <a:ext cx="4462145" cy="1577340"/>
          </a:xfrm>
          <a:custGeom>
            <a:avLst/>
            <a:gdLst/>
            <a:ahLst/>
            <a:cxnLst/>
            <a:rect l="l" t="t" r="r" b="b"/>
            <a:pathLst>
              <a:path w="4462145" h="1577339">
                <a:moveTo>
                  <a:pt x="0" y="0"/>
                </a:moveTo>
                <a:lnTo>
                  <a:pt x="4461889" y="0"/>
                </a:lnTo>
                <a:lnTo>
                  <a:pt x="4461889" y="1577009"/>
                </a:lnTo>
                <a:lnTo>
                  <a:pt x="0" y="157700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95829" y="1404620"/>
            <a:ext cx="160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Provider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76743" y="1694688"/>
            <a:ext cx="688848" cy="826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64295" y="1786127"/>
            <a:ext cx="826007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27221" y="2578100"/>
            <a:ext cx="153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4075" algn="l"/>
              </a:tabLst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CU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P	G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ogl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43288" y="1758695"/>
            <a:ext cx="600455" cy="585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335616" y="2587244"/>
            <a:ext cx="910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Facebook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91603" y="1715515"/>
            <a:ext cx="7296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1275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wi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r 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SAML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Op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19069" y="3269996"/>
            <a:ext cx="479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og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29612" y="3005570"/>
            <a:ext cx="76200" cy="866775"/>
          </a:xfrm>
          <a:custGeom>
            <a:avLst/>
            <a:gdLst/>
            <a:ahLst/>
            <a:cxnLst/>
            <a:rect l="l" t="t" r="r" b="b"/>
            <a:pathLst>
              <a:path w="76200" h="866775">
                <a:moveTo>
                  <a:pt x="34924" y="790158"/>
                </a:moveTo>
                <a:lnTo>
                  <a:pt x="0" y="790352"/>
                </a:lnTo>
                <a:lnTo>
                  <a:pt x="38522" y="866340"/>
                </a:lnTo>
                <a:lnTo>
                  <a:pt x="69824" y="802858"/>
                </a:lnTo>
                <a:lnTo>
                  <a:pt x="34994" y="802858"/>
                </a:lnTo>
                <a:lnTo>
                  <a:pt x="34924" y="790158"/>
                </a:lnTo>
                <a:close/>
              </a:path>
              <a:path w="76200" h="866775">
                <a:moveTo>
                  <a:pt x="41274" y="790123"/>
                </a:moveTo>
                <a:lnTo>
                  <a:pt x="34924" y="790158"/>
                </a:lnTo>
                <a:lnTo>
                  <a:pt x="34994" y="802858"/>
                </a:lnTo>
                <a:lnTo>
                  <a:pt x="41344" y="802824"/>
                </a:lnTo>
                <a:lnTo>
                  <a:pt x="41274" y="790123"/>
                </a:lnTo>
                <a:close/>
              </a:path>
              <a:path w="76200" h="866775">
                <a:moveTo>
                  <a:pt x="76198" y="789929"/>
                </a:moveTo>
                <a:lnTo>
                  <a:pt x="41274" y="790123"/>
                </a:lnTo>
                <a:lnTo>
                  <a:pt x="41344" y="802824"/>
                </a:lnTo>
                <a:lnTo>
                  <a:pt x="34994" y="802858"/>
                </a:lnTo>
                <a:lnTo>
                  <a:pt x="69824" y="802858"/>
                </a:lnTo>
                <a:lnTo>
                  <a:pt x="76198" y="789929"/>
                </a:lnTo>
                <a:close/>
              </a:path>
              <a:path w="76200" h="866775">
                <a:moveTo>
                  <a:pt x="36888" y="0"/>
                </a:moveTo>
                <a:lnTo>
                  <a:pt x="30538" y="35"/>
                </a:lnTo>
                <a:lnTo>
                  <a:pt x="34924" y="790158"/>
                </a:lnTo>
                <a:lnTo>
                  <a:pt x="41274" y="790123"/>
                </a:lnTo>
                <a:lnTo>
                  <a:pt x="3688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884128" y="3233420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37279" y="3260852"/>
            <a:ext cx="112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verify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token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16388" y="4444607"/>
            <a:ext cx="2900045" cy="76200"/>
          </a:xfrm>
          <a:custGeom>
            <a:avLst/>
            <a:gdLst/>
            <a:ahLst/>
            <a:cxnLst/>
            <a:rect l="l" t="t" r="r" b="b"/>
            <a:pathLst>
              <a:path w="2900045" h="76200">
                <a:moveTo>
                  <a:pt x="76313" y="0"/>
                </a:moveTo>
                <a:lnTo>
                  <a:pt x="0" y="37873"/>
                </a:lnTo>
                <a:lnTo>
                  <a:pt x="76086" y="76198"/>
                </a:lnTo>
                <a:lnTo>
                  <a:pt x="76190" y="41274"/>
                </a:lnTo>
                <a:lnTo>
                  <a:pt x="63486" y="41236"/>
                </a:lnTo>
                <a:lnTo>
                  <a:pt x="63505" y="34886"/>
                </a:lnTo>
                <a:lnTo>
                  <a:pt x="76209" y="34886"/>
                </a:lnTo>
                <a:lnTo>
                  <a:pt x="76313" y="0"/>
                </a:lnTo>
                <a:close/>
              </a:path>
              <a:path w="2900045" h="76200">
                <a:moveTo>
                  <a:pt x="76209" y="34924"/>
                </a:moveTo>
                <a:lnTo>
                  <a:pt x="76190" y="41274"/>
                </a:lnTo>
                <a:lnTo>
                  <a:pt x="2899728" y="49615"/>
                </a:lnTo>
                <a:lnTo>
                  <a:pt x="2899747" y="43265"/>
                </a:lnTo>
                <a:lnTo>
                  <a:pt x="76209" y="34924"/>
                </a:lnTo>
                <a:close/>
              </a:path>
              <a:path w="2900045" h="76200">
                <a:moveTo>
                  <a:pt x="63505" y="34886"/>
                </a:moveTo>
                <a:lnTo>
                  <a:pt x="63486" y="41236"/>
                </a:lnTo>
                <a:lnTo>
                  <a:pt x="76190" y="41274"/>
                </a:lnTo>
                <a:lnTo>
                  <a:pt x="76209" y="34924"/>
                </a:lnTo>
                <a:lnTo>
                  <a:pt x="63505" y="34886"/>
                </a:lnTo>
                <a:close/>
              </a:path>
              <a:path w="2900045" h="76200">
                <a:moveTo>
                  <a:pt x="76209" y="34886"/>
                </a:moveTo>
                <a:lnTo>
                  <a:pt x="63505" y="34886"/>
                </a:lnTo>
                <a:lnTo>
                  <a:pt x="76209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49583" y="5846064"/>
            <a:ext cx="557783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45612" y="5427979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Get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389997" y="5341979"/>
            <a:ext cx="76200" cy="507365"/>
          </a:xfrm>
          <a:custGeom>
            <a:avLst/>
            <a:gdLst/>
            <a:ahLst/>
            <a:cxnLst/>
            <a:rect l="l" t="t" r="r" b="b"/>
            <a:pathLst>
              <a:path w="76200" h="507364">
                <a:moveTo>
                  <a:pt x="34925" y="430593"/>
                </a:moveTo>
                <a:lnTo>
                  <a:pt x="0" y="430593"/>
                </a:lnTo>
                <a:lnTo>
                  <a:pt x="38100" y="506793"/>
                </a:lnTo>
                <a:lnTo>
                  <a:pt x="69850" y="443293"/>
                </a:lnTo>
                <a:lnTo>
                  <a:pt x="34925" y="443293"/>
                </a:lnTo>
                <a:lnTo>
                  <a:pt x="34925" y="430593"/>
                </a:lnTo>
                <a:close/>
              </a:path>
              <a:path w="76200" h="507364">
                <a:moveTo>
                  <a:pt x="41276" y="63500"/>
                </a:moveTo>
                <a:lnTo>
                  <a:pt x="34926" y="63500"/>
                </a:lnTo>
                <a:lnTo>
                  <a:pt x="34925" y="443293"/>
                </a:lnTo>
                <a:lnTo>
                  <a:pt x="41275" y="443293"/>
                </a:lnTo>
                <a:lnTo>
                  <a:pt x="41276" y="63500"/>
                </a:lnTo>
                <a:close/>
              </a:path>
              <a:path w="76200" h="507364">
                <a:moveTo>
                  <a:pt x="76200" y="430593"/>
                </a:moveTo>
                <a:lnTo>
                  <a:pt x="41275" y="430593"/>
                </a:lnTo>
                <a:lnTo>
                  <a:pt x="41275" y="443293"/>
                </a:lnTo>
                <a:lnTo>
                  <a:pt x="69850" y="443293"/>
                </a:lnTo>
                <a:lnTo>
                  <a:pt x="76200" y="430593"/>
                </a:lnTo>
                <a:close/>
              </a:path>
              <a:path w="76200" h="507364">
                <a:moveTo>
                  <a:pt x="38101" y="0"/>
                </a:moveTo>
                <a:lnTo>
                  <a:pt x="1" y="76200"/>
                </a:lnTo>
                <a:lnTo>
                  <a:pt x="34926" y="76200"/>
                </a:lnTo>
                <a:lnTo>
                  <a:pt x="34926" y="63500"/>
                </a:lnTo>
                <a:lnTo>
                  <a:pt x="69851" y="63500"/>
                </a:lnTo>
                <a:lnTo>
                  <a:pt x="38101" y="0"/>
                </a:lnTo>
                <a:close/>
              </a:path>
              <a:path w="76200" h="507364">
                <a:moveTo>
                  <a:pt x="69851" y="63500"/>
                </a:moveTo>
                <a:lnTo>
                  <a:pt x="41276" y="63500"/>
                </a:lnTo>
                <a:lnTo>
                  <a:pt x="41276" y="76200"/>
                </a:lnTo>
                <a:lnTo>
                  <a:pt x="76201" y="76200"/>
                </a:lnTo>
                <a:lnTo>
                  <a:pt x="69851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74407" y="4971288"/>
            <a:ext cx="426720" cy="5669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00497" y="6208267"/>
            <a:ext cx="743585" cy="34544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71450" marR="5080" indent="-158750">
              <a:lnSpc>
                <a:spcPts val="1250"/>
              </a:lnSpc>
              <a:spcBef>
                <a:spcPts val="155"/>
              </a:spcBef>
            </a:pPr>
            <a:r>
              <a:rPr sz="1050" b="1" spc="-5" dirty="0">
                <a:solidFill>
                  <a:srgbClr val="444949"/>
                </a:solidFill>
                <a:latin typeface="Arial"/>
                <a:cs typeface="Arial"/>
              </a:rPr>
              <a:t>Amazon</a:t>
            </a:r>
            <a:r>
              <a:rPr sz="1050" b="1" spc="-7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050" b="1" spc="-10" dirty="0">
                <a:solidFill>
                  <a:srgbClr val="444949"/>
                </a:solidFill>
                <a:latin typeface="Arial"/>
                <a:cs typeface="Arial"/>
              </a:rPr>
              <a:t>S3  </a:t>
            </a:r>
            <a:r>
              <a:rPr sz="1050" b="1" spc="5" dirty="0">
                <a:solidFill>
                  <a:srgbClr val="444949"/>
                </a:solidFill>
                <a:latin typeface="Arial"/>
                <a:cs typeface="Arial"/>
              </a:rPr>
              <a:t>bucket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43216" y="5519928"/>
            <a:ext cx="640079" cy="667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5640" y="4972760"/>
            <a:ext cx="76200" cy="550545"/>
          </a:xfrm>
          <a:custGeom>
            <a:avLst/>
            <a:gdLst/>
            <a:ahLst/>
            <a:cxnLst/>
            <a:rect l="l" t="t" r="r" b="b"/>
            <a:pathLst>
              <a:path w="76200" h="550545">
                <a:moveTo>
                  <a:pt x="34924" y="473988"/>
                </a:moveTo>
                <a:lnTo>
                  <a:pt x="0" y="474018"/>
                </a:lnTo>
                <a:lnTo>
                  <a:pt x="38166" y="550185"/>
                </a:lnTo>
                <a:lnTo>
                  <a:pt x="69845" y="486689"/>
                </a:lnTo>
                <a:lnTo>
                  <a:pt x="34935" y="486689"/>
                </a:lnTo>
                <a:lnTo>
                  <a:pt x="34924" y="473988"/>
                </a:lnTo>
                <a:close/>
              </a:path>
              <a:path w="76200" h="550545">
                <a:moveTo>
                  <a:pt x="41274" y="473982"/>
                </a:moveTo>
                <a:lnTo>
                  <a:pt x="34924" y="473988"/>
                </a:lnTo>
                <a:lnTo>
                  <a:pt x="34935" y="486689"/>
                </a:lnTo>
                <a:lnTo>
                  <a:pt x="41285" y="486683"/>
                </a:lnTo>
                <a:lnTo>
                  <a:pt x="41274" y="473982"/>
                </a:lnTo>
                <a:close/>
              </a:path>
              <a:path w="76200" h="550545">
                <a:moveTo>
                  <a:pt x="76200" y="473952"/>
                </a:moveTo>
                <a:lnTo>
                  <a:pt x="41274" y="473982"/>
                </a:lnTo>
                <a:lnTo>
                  <a:pt x="41285" y="486683"/>
                </a:lnTo>
                <a:lnTo>
                  <a:pt x="34935" y="486689"/>
                </a:lnTo>
                <a:lnTo>
                  <a:pt x="69848" y="486683"/>
                </a:lnTo>
                <a:lnTo>
                  <a:pt x="76200" y="473952"/>
                </a:lnTo>
                <a:close/>
              </a:path>
              <a:path w="76200" h="550545">
                <a:moveTo>
                  <a:pt x="40860" y="0"/>
                </a:moveTo>
                <a:lnTo>
                  <a:pt x="34510" y="6"/>
                </a:lnTo>
                <a:lnTo>
                  <a:pt x="34924" y="473988"/>
                </a:lnTo>
                <a:lnTo>
                  <a:pt x="41274" y="473982"/>
                </a:lnTo>
                <a:lnTo>
                  <a:pt x="4086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556571" y="4467860"/>
            <a:ext cx="664845" cy="87884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  <a:p>
            <a:pPr marL="341630">
              <a:lnSpc>
                <a:spcPct val="100000"/>
              </a:lnSpc>
              <a:spcBef>
                <a:spcPts val="12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389997" y="2997403"/>
            <a:ext cx="76200" cy="796290"/>
          </a:xfrm>
          <a:custGeom>
            <a:avLst/>
            <a:gdLst/>
            <a:ahLst/>
            <a:cxnLst/>
            <a:rect l="l" t="t" r="r" b="b"/>
            <a:pathLst>
              <a:path w="76200" h="796289">
                <a:moveTo>
                  <a:pt x="34925" y="720043"/>
                </a:moveTo>
                <a:lnTo>
                  <a:pt x="0" y="720043"/>
                </a:lnTo>
                <a:lnTo>
                  <a:pt x="38100" y="796243"/>
                </a:lnTo>
                <a:lnTo>
                  <a:pt x="69850" y="732743"/>
                </a:lnTo>
                <a:lnTo>
                  <a:pt x="34925" y="732743"/>
                </a:lnTo>
                <a:lnTo>
                  <a:pt x="34925" y="720043"/>
                </a:lnTo>
                <a:close/>
              </a:path>
              <a:path w="76200" h="796289">
                <a:moveTo>
                  <a:pt x="41276" y="63500"/>
                </a:moveTo>
                <a:lnTo>
                  <a:pt x="34926" y="63500"/>
                </a:lnTo>
                <a:lnTo>
                  <a:pt x="34925" y="732743"/>
                </a:lnTo>
                <a:lnTo>
                  <a:pt x="41275" y="732743"/>
                </a:lnTo>
                <a:lnTo>
                  <a:pt x="41276" y="63500"/>
                </a:lnTo>
                <a:close/>
              </a:path>
              <a:path w="76200" h="796289">
                <a:moveTo>
                  <a:pt x="76200" y="720043"/>
                </a:moveTo>
                <a:lnTo>
                  <a:pt x="41275" y="720043"/>
                </a:lnTo>
                <a:lnTo>
                  <a:pt x="41275" y="732743"/>
                </a:lnTo>
                <a:lnTo>
                  <a:pt x="69850" y="732743"/>
                </a:lnTo>
                <a:lnTo>
                  <a:pt x="76200" y="720043"/>
                </a:lnTo>
                <a:close/>
              </a:path>
              <a:path w="76200" h="796289">
                <a:moveTo>
                  <a:pt x="38101" y="0"/>
                </a:moveTo>
                <a:lnTo>
                  <a:pt x="1" y="76200"/>
                </a:lnTo>
                <a:lnTo>
                  <a:pt x="34926" y="76200"/>
                </a:lnTo>
                <a:lnTo>
                  <a:pt x="34926" y="63500"/>
                </a:lnTo>
                <a:lnTo>
                  <a:pt x="69851" y="63500"/>
                </a:lnTo>
                <a:lnTo>
                  <a:pt x="38101" y="0"/>
                </a:lnTo>
                <a:close/>
              </a:path>
              <a:path w="76200" h="796289">
                <a:moveTo>
                  <a:pt x="69851" y="63500"/>
                </a:moveTo>
                <a:lnTo>
                  <a:pt x="41276" y="63500"/>
                </a:lnTo>
                <a:lnTo>
                  <a:pt x="41276" y="76200"/>
                </a:lnTo>
                <a:lnTo>
                  <a:pt x="76201" y="76200"/>
                </a:lnTo>
                <a:lnTo>
                  <a:pt x="69851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1696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5387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50" dirty="0"/>
              <a:t>Shared </a:t>
            </a:r>
            <a:r>
              <a:rPr spc="-90" dirty="0"/>
              <a:t>Responsibility</a:t>
            </a:r>
            <a:r>
              <a:rPr spc="85" dirty="0"/>
              <a:t> </a:t>
            </a:r>
            <a:r>
              <a:rPr spc="-40" dirty="0"/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343515" cy="36779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responsibility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endParaRPr sz="28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Protecting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infrastructure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(hardware,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software,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facilities,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networking) that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runs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like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S3,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DynamoDB,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r>
              <a:rPr sz="2400" spc="-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etc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Customer responsibility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endParaRPr sz="2800">
              <a:latin typeface="Gill Sans MT"/>
              <a:cs typeface="Gill Sans MT"/>
            </a:endParaRPr>
          </a:p>
          <a:p>
            <a:pPr marL="698500" marR="310515" lvl="1" indent="-228600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instance,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customer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responsible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management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guest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OS 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(including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patches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updates),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firewall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network configuration,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IAM 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etc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520700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8906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Example, </a:t>
            </a:r>
            <a:r>
              <a:rPr spc="-140" dirty="0"/>
              <a:t>for</a:t>
            </a:r>
            <a:r>
              <a:rPr spc="-385" dirty="0"/>
              <a:t> </a:t>
            </a:r>
            <a:r>
              <a:rPr spc="-45" dirty="0"/>
              <a:t>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0236"/>
            <a:ext cx="9801225" cy="412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responsibility: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underlying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instance,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disable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SSH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DB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patching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OS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patching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Audit the underlying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disks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guarantee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r>
              <a:rPr sz="24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functions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responsibility: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ports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inbound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rules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DB’s</a:t>
            </a:r>
            <a:r>
              <a:rPr sz="2400" spc="3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In-database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creation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4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permissions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Creating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4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Ensure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parameter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configured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only allow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SSL</a:t>
            </a:r>
            <a:r>
              <a:rPr sz="2400" spc="50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connections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setting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22864" y="310895"/>
            <a:ext cx="819912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68017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4347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Example, </a:t>
            </a:r>
            <a:r>
              <a:rPr spc="-140" dirty="0"/>
              <a:t>for</a:t>
            </a:r>
            <a:r>
              <a:rPr spc="-390" dirty="0"/>
              <a:t> </a:t>
            </a:r>
            <a:r>
              <a:rPr spc="20" dirty="0"/>
              <a:t>S3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7762240" cy="41414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responsibility: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Guarantee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unlimited</a:t>
            </a:r>
            <a:r>
              <a:rPr sz="24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Guarantee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get</a:t>
            </a:r>
            <a:r>
              <a:rPr sz="24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Ensure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separation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different</a:t>
            </a:r>
            <a:r>
              <a:rPr sz="24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customers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Ensure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employees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can’t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responsibility: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configuration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policy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4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setting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4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roles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Enabling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13135" y="402336"/>
            <a:ext cx="960120" cy="1152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887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22121" y="2605328"/>
            <a:ext cx="76200" cy="1602740"/>
          </a:xfrm>
          <a:custGeom>
            <a:avLst/>
            <a:gdLst/>
            <a:ahLst/>
            <a:cxnLst/>
            <a:rect l="l" t="t" r="r" b="b"/>
            <a:pathLst>
              <a:path w="76200" h="1602739">
                <a:moveTo>
                  <a:pt x="34925" y="1526082"/>
                </a:moveTo>
                <a:lnTo>
                  <a:pt x="0" y="1526082"/>
                </a:lnTo>
                <a:lnTo>
                  <a:pt x="38100" y="1602282"/>
                </a:lnTo>
                <a:lnTo>
                  <a:pt x="69850" y="1538782"/>
                </a:lnTo>
                <a:lnTo>
                  <a:pt x="34925" y="1538782"/>
                </a:lnTo>
                <a:lnTo>
                  <a:pt x="34925" y="1526082"/>
                </a:lnTo>
                <a:close/>
              </a:path>
              <a:path w="76200" h="1602739">
                <a:moveTo>
                  <a:pt x="41275" y="0"/>
                </a:moveTo>
                <a:lnTo>
                  <a:pt x="34925" y="0"/>
                </a:lnTo>
                <a:lnTo>
                  <a:pt x="34925" y="1538782"/>
                </a:lnTo>
                <a:lnTo>
                  <a:pt x="41275" y="1538782"/>
                </a:lnTo>
                <a:lnTo>
                  <a:pt x="41275" y="0"/>
                </a:lnTo>
                <a:close/>
              </a:path>
              <a:path w="76200" h="1602739">
                <a:moveTo>
                  <a:pt x="76200" y="1526082"/>
                </a:moveTo>
                <a:lnTo>
                  <a:pt x="41275" y="1526082"/>
                </a:lnTo>
                <a:lnTo>
                  <a:pt x="41275" y="1538782"/>
                </a:lnTo>
                <a:lnTo>
                  <a:pt x="69850" y="1538782"/>
                </a:lnTo>
                <a:lnTo>
                  <a:pt x="76200" y="152608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05901" y="2597642"/>
            <a:ext cx="76200" cy="1602740"/>
          </a:xfrm>
          <a:custGeom>
            <a:avLst/>
            <a:gdLst/>
            <a:ahLst/>
            <a:cxnLst/>
            <a:rect l="l" t="t" r="r" b="b"/>
            <a:pathLst>
              <a:path w="76200" h="1602739">
                <a:moveTo>
                  <a:pt x="34924" y="1526082"/>
                </a:moveTo>
                <a:lnTo>
                  <a:pt x="0" y="1526082"/>
                </a:lnTo>
                <a:lnTo>
                  <a:pt x="38100" y="1602282"/>
                </a:lnTo>
                <a:lnTo>
                  <a:pt x="69850" y="1538782"/>
                </a:lnTo>
                <a:lnTo>
                  <a:pt x="34925" y="1538782"/>
                </a:lnTo>
                <a:lnTo>
                  <a:pt x="34924" y="1526082"/>
                </a:lnTo>
                <a:close/>
              </a:path>
              <a:path w="76200" h="1602739">
                <a:moveTo>
                  <a:pt x="41273" y="0"/>
                </a:moveTo>
                <a:lnTo>
                  <a:pt x="34923" y="0"/>
                </a:lnTo>
                <a:lnTo>
                  <a:pt x="34925" y="1538782"/>
                </a:lnTo>
                <a:lnTo>
                  <a:pt x="41275" y="1538782"/>
                </a:lnTo>
                <a:lnTo>
                  <a:pt x="41273" y="0"/>
                </a:lnTo>
                <a:close/>
              </a:path>
              <a:path w="76200" h="1602739">
                <a:moveTo>
                  <a:pt x="76200" y="1526082"/>
                </a:moveTo>
                <a:lnTo>
                  <a:pt x="41274" y="1526082"/>
                </a:lnTo>
                <a:lnTo>
                  <a:pt x="41275" y="1538782"/>
                </a:lnTo>
                <a:lnTo>
                  <a:pt x="69850" y="1538782"/>
                </a:lnTo>
                <a:lnTo>
                  <a:pt x="76200" y="152608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3215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25" dirty="0"/>
              <a:t>SQS </a:t>
            </a:r>
            <a:r>
              <a:rPr spc="-5" dirty="0"/>
              <a:t>– </a:t>
            </a:r>
            <a:r>
              <a:rPr spc="-15" dirty="0"/>
              <a:t>Dead </a:t>
            </a:r>
            <a:r>
              <a:rPr spc="-114" dirty="0"/>
              <a:t>Letter</a:t>
            </a:r>
            <a:r>
              <a:rPr spc="65" dirty="0"/>
              <a:t> </a:t>
            </a:r>
            <a:r>
              <a:rPr spc="-20" dirty="0"/>
              <a:t>Queue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358900"/>
            <a:ext cx="5855335" cy="23412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65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consumer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fails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process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6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message</a:t>
            </a:r>
            <a:endParaRPr sz="2600">
              <a:latin typeface="Gill Sans MT"/>
              <a:cs typeface="Gill Sans MT"/>
            </a:endParaRPr>
          </a:p>
          <a:p>
            <a:pPr marL="241300">
              <a:lnSpc>
                <a:spcPts val="2185"/>
              </a:lnSpc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Visibility</a:t>
            </a:r>
            <a:r>
              <a:rPr sz="2600" spc="-6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Timeout…</a:t>
            </a:r>
            <a:endParaRPr sz="2600">
              <a:latin typeface="Gill Sans MT"/>
              <a:cs typeface="Gill Sans MT"/>
            </a:endParaRPr>
          </a:p>
          <a:p>
            <a:pPr marL="241300">
              <a:lnSpc>
                <a:spcPts val="2650"/>
              </a:lnSpc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goes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queue!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65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set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threshold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many</a:t>
            </a:r>
            <a:r>
              <a:rPr sz="26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times</a:t>
            </a:r>
            <a:endParaRPr sz="2600">
              <a:latin typeface="Gill Sans MT"/>
              <a:cs typeface="Gill Sans MT"/>
            </a:endParaRPr>
          </a:p>
          <a:p>
            <a:pPr marL="241300" marR="197485">
              <a:lnSpc>
                <a:spcPct val="70000"/>
              </a:lnSpc>
              <a:spcBef>
                <a:spcPts val="470"/>
              </a:spcBef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queue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120" dirty="0">
                <a:solidFill>
                  <a:srgbClr val="444949"/>
                </a:solidFill>
                <a:latin typeface="Gill Sans MT"/>
                <a:cs typeface="Gill Sans MT"/>
              </a:rPr>
              <a:t>it’s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called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“redrive</a:t>
            </a:r>
            <a:r>
              <a:rPr sz="2600" spc="-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policy”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After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threshold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exceeded,</a:t>
            </a:r>
            <a:r>
              <a:rPr sz="26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3556508"/>
            <a:ext cx="5681980" cy="206057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415290">
              <a:lnSpc>
                <a:spcPct val="70000"/>
              </a:lnSpc>
              <a:spcBef>
                <a:spcPts val="1025"/>
              </a:spcBef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goes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dead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letter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queue  (DLQ)</a:t>
            </a:r>
            <a:endParaRPr sz="2600">
              <a:latin typeface="Gill Sans MT"/>
              <a:cs typeface="Gill Sans MT"/>
            </a:endParaRPr>
          </a:p>
          <a:p>
            <a:pPr marL="241300" marR="201930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DLQ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then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designate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dead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letter</a:t>
            </a:r>
            <a:r>
              <a:rPr sz="26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queue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process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DLQ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before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they</a:t>
            </a:r>
            <a:r>
              <a:rPr sz="26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expire!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30768" y="1908048"/>
            <a:ext cx="1033272" cy="691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87867" y="4199925"/>
            <a:ext cx="1520190" cy="572770"/>
          </a:xfrm>
          <a:custGeom>
            <a:avLst/>
            <a:gdLst/>
            <a:ahLst/>
            <a:cxnLst/>
            <a:rect l="l" t="t" r="r" b="b"/>
            <a:pathLst>
              <a:path w="1520190" h="572770">
                <a:moveTo>
                  <a:pt x="0" y="0"/>
                </a:moveTo>
                <a:lnTo>
                  <a:pt x="1519881" y="0"/>
                </a:lnTo>
                <a:lnTo>
                  <a:pt x="1519881" y="572612"/>
                </a:lnTo>
                <a:lnTo>
                  <a:pt x="0" y="572612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87867" y="4199925"/>
            <a:ext cx="1520190" cy="572770"/>
          </a:xfrm>
          <a:custGeom>
            <a:avLst/>
            <a:gdLst/>
            <a:ahLst/>
            <a:cxnLst/>
            <a:rect l="l" t="t" r="r" b="b"/>
            <a:pathLst>
              <a:path w="1520190" h="572770">
                <a:moveTo>
                  <a:pt x="0" y="0"/>
                </a:moveTo>
                <a:lnTo>
                  <a:pt x="1519882" y="0"/>
                </a:lnTo>
                <a:lnTo>
                  <a:pt x="1519882" y="572612"/>
                </a:lnTo>
                <a:lnTo>
                  <a:pt x="0" y="57261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187867" y="4321555"/>
            <a:ext cx="1513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63664" y="2215642"/>
            <a:ext cx="749935" cy="76200"/>
          </a:xfrm>
          <a:custGeom>
            <a:avLst/>
            <a:gdLst/>
            <a:ahLst/>
            <a:cxnLst/>
            <a:rect l="l" t="t" r="r" b="b"/>
            <a:pathLst>
              <a:path w="749934" h="76200">
                <a:moveTo>
                  <a:pt x="673281" y="41274"/>
                </a:moveTo>
                <a:lnTo>
                  <a:pt x="673281" y="76200"/>
                </a:lnTo>
                <a:lnTo>
                  <a:pt x="743131" y="41275"/>
                </a:lnTo>
                <a:lnTo>
                  <a:pt x="673281" y="41274"/>
                </a:lnTo>
                <a:close/>
              </a:path>
              <a:path w="749934" h="76200">
                <a:moveTo>
                  <a:pt x="673281" y="34924"/>
                </a:moveTo>
                <a:lnTo>
                  <a:pt x="673281" y="41274"/>
                </a:lnTo>
                <a:lnTo>
                  <a:pt x="685981" y="41275"/>
                </a:lnTo>
                <a:lnTo>
                  <a:pt x="685981" y="34925"/>
                </a:lnTo>
                <a:lnTo>
                  <a:pt x="673281" y="34924"/>
                </a:lnTo>
                <a:close/>
              </a:path>
              <a:path w="749934" h="76200">
                <a:moveTo>
                  <a:pt x="673281" y="0"/>
                </a:moveTo>
                <a:lnTo>
                  <a:pt x="673281" y="34924"/>
                </a:lnTo>
                <a:lnTo>
                  <a:pt x="685981" y="34925"/>
                </a:lnTo>
                <a:lnTo>
                  <a:pt x="685981" y="41275"/>
                </a:lnTo>
                <a:lnTo>
                  <a:pt x="743134" y="41273"/>
                </a:lnTo>
                <a:lnTo>
                  <a:pt x="749481" y="38100"/>
                </a:lnTo>
                <a:lnTo>
                  <a:pt x="673281" y="0"/>
                </a:lnTo>
                <a:close/>
              </a:path>
              <a:path w="749934" h="76200">
                <a:moveTo>
                  <a:pt x="0" y="34923"/>
                </a:moveTo>
                <a:lnTo>
                  <a:pt x="0" y="41273"/>
                </a:lnTo>
                <a:lnTo>
                  <a:pt x="673281" y="41274"/>
                </a:lnTo>
                <a:lnTo>
                  <a:pt x="673281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09710" y="2597642"/>
            <a:ext cx="76200" cy="1602740"/>
          </a:xfrm>
          <a:custGeom>
            <a:avLst/>
            <a:gdLst/>
            <a:ahLst/>
            <a:cxnLst/>
            <a:rect l="l" t="t" r="r" b="b"/>
            <a:pathLst>
              <a:path w="76200" h="1602739">
                <a:moveTo>
                  <a:pt x="34924" y="1526082"/>
                </a:moveTo>
                <a:lnTo>
                  <a:pt x="0" y="1526082"/>
                </a:lnTo>
                <a:lnTo>
                  <a:pt x="38100" y="1602282"/>
                </a:lnTo>
                <a:lnTo>
                  <a:pt x="69850" y="1538782"/>
                </a:lnTo>
                <a:lnTo>
                  <a:pt x="34925" y="1538782"/>
                </a:lnTo>
                <a:lnTo>
                  <a:pt x="34924" y="1526082"/>
                </a:lnTo>
                <a:close/>
              </a:path>
              <a:path w="76200" h="1602739">
                <a:moveTo>
                  <a:pt x="41273" y="0"/>
                </a:moveTo>
                <a:lnTo>
                  <a:pt x="34923" y="0"/>
                </a:lnTo>
                <a:lnTo>
                  <a:pt x="34925" y="1538782"/>
                </a:lnTo>
                <a:lnTo>
                  <a:pt x="41275" y="1538782"/>
                </a:lnTo>
                <a:lnTo>
                  <a:pt x="41273" y="0"/>
                </a:lnTo>
                <a:close/>
              </a:path>
              <a:path w="76200" h="1602739">
                <a:moveTo>
                  <a:pt x="76200" y="1526082"/>
                </a:moveTo>
                <a:lnTo>
                  <a:pt x="41274" y="1526082"/>
                </a:lnTo>
                <a:lnTo>
                  <a:pt x="41275" y="1538782"/>
                </a:lnTo>
                <a:lnTo>
                  <a:pt x="69850" y="1538782"/>
                </a:lnTo>
                <a:lnTo>
                  <a:pt x="76200" y="152608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415498" y="3069987"/>
            <a:ext cx="1048385" cy="657860"/>
          </a:xfrm>
          <a:custGeom>
            <a:avLst/>
            <a:gdLst/>
            <a:ahLst/>
            <a:cxnLst/>
            <a:rect l="l" t="t" r="r" b="b"/>
            <a:pathLst>
              <a:path w="1048384" h="657860">
                <a:moveTo>
                  <a:pt x="0" y="0"/>
                </a:moveTo>
                <a:lnTo>
                  <a:pt x="1048165" y="0"/>
                </a:lnTo>
                <a:lnTo>
                  <a:pt x="1048165" y="657592"/>
                </a:lnTo>
                <a:lnTo>
                  <a:pt x="0" y="657592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15498" y="3069987"/>
            <a:ext cx="1048385" cy="657860"/>
          </a:xfrm>
          <a:custGeom>
            <a:avLst/>
            <a:gdLst/>
            <a:ahLst/>
            <a:cxnLst/>
            <a:rect l="l" t="t" r="r" b="b"/>
            <a:pathLst>
              <a:path w="1048384" h="657860">
                <a:moveTo>
                  <a:pt x="0" y="0"/>
                </a:moveTo>
                <a:lnTo>
                  <a:pt x="1048165" y="0"/>
                </a:lnTo>
                <a:lnTo>
                  <a:pt x="1048165" y="657592"/>
                </a:lnTo>
                <a:lnTo>
                  <a:pt x="0" y="6575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415498" y="3233420"/>
            <a:ext cx="104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956091" y="2215642"/>
            <a:ext cx="995044" cy="2788920"/>
          </a:xfrm>
          <a:custGeom>
            <a:avLst/>
            <a:gdLst/>
            <a:ahLst/>
            <a:cxnLst/>
            <a:rect l="l" t="t" r="r" b="b"/>
            <a:pathLst>
              <a:path w="995045" h="2788920">
                <a:moveTo>
                  <a:pt x="399662" y="34925"/>
                </a:moveTo>
                <a:lnTo>
                  <a:pt x="0" y="34925"/>
                </a:lnTo>
                <a:lnTo>
                  <a:pt x="0" y="2788677"/>
                </a:lnTo>
                <a:lnTo>
                  <a:pt x="994892" y="2788677"/>
                </a:lnTo>
                <a:lnTo>
                  <a:pt x="994892" y="2785502"/>
                </a:lnTo>
                <a:lnTo>
                  <a:pt x="6350" y="2785502"/>
                </a:lnTo>
                <a:lnTo>
                  <a:pt x="3175" y="2782327"/>
                </a:lnTo>
                <a:lnTo>
                  <a:pt x="6350" y="2782327"/>
                </a:lnTo>
                <a:lnTo>
                  <a:pt x="6350" y="41275"/>
                </a:lnTo>
                <a:lnTo>
                  <a:pt x="3175" y="41275"/>
                </a:lnTo>
                <a:lnTo>
                  <a:pt x="6350" y="38100"/>
                </a:lnTo>
                <a:lnTo>
                  <a:pt x="399662" y="38100"/>
                </a:lnTo>
                <a:lnTo>
                  <a:pt x="399662" y="34925"/>
                </a:lnTo>
                <a:close/>
              </a:path>
              <a:path w="995045" h="2788920">
                <a:moveTo>
                  <a:pt x="6350" y="2782327"/>
                </a:moveTo>
                <a:lnTo>
                  <a:pt x="3175" y="2782327"/>
                </a:lnTo>
                <a:lnTo>
                  <a:pt x="6350" y="2785502"/>
                </a:lnTo>
                <a:lnTo>
                  <a:pt x="6350" y="2782327"/>
                </a:lnTo>
                <a:close/>
              </a:path>
              <a:path w="995045" h="2788920">
                <a:moveTo>
                  <a:pt x="988542" y="2782327"/>
                </a:moveTo>
                <a:lnTo>
                  <a:pt x="6350" y="2782327"/>
                </a:lnTo>
                <a:lnTo>
                  <a:pt x="6350" y="2785502"/>
                </a:lnTo>
                <a:lnTo>
                  <a:pt x="988542" y="2785502"/>
                </a:lnTo>
                <a:lnTo>
                  <a:pt x="988542" y="2782327"/>
                </a:lnTo>
                <a:close/>
              </a:path>
              <a:path w="995045" h="2788920">
                <a:moveTo>
                  <a:pt x="994892" y="2556897"/>
                </a:moveTo>
                <a:lnTo>
                  <a:pt x="988542" y="2556897"/>
                </a:lnTo>
                <a:lnTo>
                  <a:pt x="988542" y="2785502"/>
                </a:lnTo>
                <a:lnTo>
                  <a:pt x="991717" y="2782327"/>
                </a:lnTo>
                <a:lnTo>
                  <a:pt x="994892" y="2782327"/>
                </a:lnTo>
                <a:lnTo>
                  <a:pt x="994892" y="2556897"/>
                </a:lnTo>
                <a:close/>
              </a:path>
              <a:path w="995045" h="2788920">
                <a:moveTo>
                  <a:pt x="994892" y="2782327"/>
                </a:moveTo>
                <a:lnTo>
                  <a:pt x="991717" y="2782327"/>
                </a:lnTo>
                <a:lnTo>
                  <a:pt x="988542" y="2785502"/>
                </a:lnTo>
                <a:lnTo>
                  <a:pt x="994892" y="2785502"/>
                </a:lnTo>
                <a:lnTo>
                  <a:pt x="994892" y="2782327"/>
                </a:lnTo>
                <a:close/>
              </a:path>
              <a:path w="995045" h="2788920">
                <a:moveTo>
                  <a:pt x="399662" y="0"/>
                </a:moveTo>
                <a:lnTo>
                  <a:pt x="399662" y="76200"/>
                </a:lnTo>
                <a:lnTo>
                  <a:pt x="469512" y="41275"/>
                </a:lnTo>
                <a:lnTo>
                  <a:pt x="412362" y="41275"/>
                </a:lnTo>
                <a:lnTo>
                  <a:pt x="412362" y="34925"/>
                </a:lnTo>
                <a:lnTo>
                  <a:pt x="469512" y="34925"/>
                </a:lnTo>
                <a:lnTo>
                  <a:pt x="399662" y="0"/>
                </a:lnTo>
                <a:close/>
              </a:path>
              <a:path w="995045" h="2788920">
                <a:moveTo>
                  <a:pt x="6350" y="38100"/>
                </a:moveTo>
                <a:lnTo>
                  <a:pt x="3175" y="41275"/>
                </a:lnTo>
                <a:lnTo>
                  <a:pt x="6350" y="41275"/>
                </a:lnTo>
                <a:lnTo>
                  <a:pt x="6350" y="38100"/>
                </a:lnTo>
                <a:close/>
              </a:path>
              <a:path w="995045" h="2788920">
                <a:moveTo>
                  <a:pt x="399662" y="38100"/>
                </a:moveTo>
                <a:lnTo>
                  <a:pt x="6350" y="38100"/>
                </a:lnTo>
                <a:lnTo>
                  <a:pt x="6350" y="41275"/>
                </a:lnTo>
                <a:lnTo>
                  <a:pt x="399662" y="41275"/>
                </a:lnTo>
                <a:lnTo>
                  <a:pt x="399662" y="38100"/>
                </a:lnTo>
                <a:close/>
              </a:path>
              <a:path w="995045" h="2788920">
                <a:moveTo>
                  <a:pt x="469512" y="34925"/>
                </a:moveTo>
                <a:lnTo>
                  <a:pt x="412362" y="34925"/>
                </a:lnTo>
                <a:lnTo>
                  <a:pt x="412362" y="41275"/>
                </a:lnTo>
                <a:lnTo>
                  <a:pt x="469512" y="41275"/>
                </a:lnTo>
                <a:lnTo>
                  <a:pt x="475862" y="38100"/>
                </a:lnTo>
                <a:lnTo>
                  <a:pt x="46951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103490" y="5019547"/>
            <a:ext cx="649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ail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loop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01216" y="1566164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210800" y="1917192"/>
            <a:ext cx="1036320" cy="6888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250113" y="1288796"/>
            <a:ext cx="1130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Dead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Letter 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70704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0879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0" dirty="0"/>
              <a:t>Shared </a:t>
            </a:r>
            <a:r>
              <a:rPr spc="-90" dirty="0"/>
              <a:t>Responsibility </a:t>
            </a:r>
            <a:r>
              <a:rPr spc="-40" dirty="0"/>
              <a:t>Model</a:t>
            </a:r>
            <a:r>
              <a:rPr spc="105" dirty="0"/>
              <a:t> </a:t>
            </a:r>
            <a:r>
              <a:rPr spc="-50" dirty="0"/>
              <a:t>diagram</a:t>
            </a:r>
          </a:p>
        </p:txBody>
      </p:sp>
      <p:sp>
        <p:nvSpPr>
          <p:cNvPr id="4" name="object 4"/>
          <p:cNvSpPr/>
          <p:nvPr/>
        </p:nvSpPr>
        <p:spPr>
          <a:xfrm>
            <a:off x="2246376" y="1444752"/>
            <a:ext cx="7699248" cy="4218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7859" y="5940044"/>
            <a:ext cx="6254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https://aws.amazon.com/compliance/shared-responsibility-model/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4991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4592" y="91439"/>
            <a:ext cx="11896090" cy="6579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36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1730"/>
              </a:lnSpc>
              <a:spcBef>
                <a:spcPts val="200"/>
              </a:spcBef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  <a:p>
            <a:pPr marL="11616690" algn="just">
              <a:lnSpc>
                <a:spcPct val="46800"/>
              </a:lnSpc>
              <a:spcBef>
                <a:spcPts val="720"/>
              </a:spcBef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F  O  R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915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marL="11616690" algn="just">
              <a:lnSpc>
                <a:spcPct val="3030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I  S  T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315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marL="11616690" algn="r">
              <a:lnSpc>
                <a:spcPct val="2200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I   B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52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  <a:p>
            <a:pPr marL="11616690" algn="just">
              <a:lnSpc>
                <a:spcPct val="31500"/>
              </a:lnSpc>
              <a:spcBef>
                <a:spcPts val="985"/>
              </a:spcBef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T  I  O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935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176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138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50">
              <a:latin typeface="Times New Roman"/>
              <a:cs typeface="Times New Roman"/>
            </a:endParaRPr>
          </a:p>
          <a:p>
            <a:pPr marL="11616690" algn="just">
              <a:lnSpc>
                <a:spcPct val="3480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t  e  p</a:t>
            </a:r>
            <a:endParaRPr sz="1800">
              <a:latin typeface="Calibri"/>
              <a:cs typeface="Calibri"/>
            </a:endParaRPr>
          </a:p>
          <a:p>
            <a:pPr marL="11616690" algn="just">
              <a:lnSpc>
                <a:spcPct val="43400"/>
              </a:lnSpc>
              <a:spcBef>
                <a:spcPts val="25"/>
              </a:spcBef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h  a  n  e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98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Ma</a:t>
            </a:r>
            <a:endParaRPr sz="1800">
              <a:latin typeface="Calibri"/>
              <a:cs typeface="Calibri"/>
            </a:endParaRPr>
          </a:p>
          <a:p>
            <a:pPr marL="668655">
              <a:lnSpc>
                <a:spcPts val="1980"/>
              </a:lnSpc>
            </a:pPr>
            <a:r>
              <a:rPr sz="6000" spc="-120" dirty="0">
                <a:solidFill>
                  <a:srgbClr val="444949"/>
                </a:solidFill>
                <a:latin typeface="Gill Sans MT"/>
                <a:cs typeface="Gill Sans MT"/>
              </a:rPr>
              <a:t>Networking </a:t>
            </a:r>
            <a:r>
              <a:rPr sz="6000" spc="-65" dirty="0">
                <a:solidFill>
                  <a:srgbClr val="444949"/>
                </a:solidFill>
                <a:latin typeface="Gill Sans MT"/>
                <a:cs typeface="Gill Sans MT"/>
              </a:rPr>
              <a:t>-</a:t>
            </a:r>
            <a:r>
              <a:rPr sz="6000" spc="-7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6000" spc="-8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6000">
              <a:latin typeface="Gill Sans MT"/>
              <a:cs typeface="Gill Sans MT"/>
            </a:endParaRPr>
          </a:p>
          <a:p>
            <a:pPr algn="r">
              <a:lnSpc>
                <a:spcPts val="180"/>
              </a:lnSpc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  <a:p>
            <a:pPr marL="11616690" algn="just">
              <a:lnSpc>
                <a:spcPct val="35100"/>
              </a:lnSpc>
              <a:spcBef>
                <a:spcPts val="770"/>
              </a:spcBef>
            </a:pP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r  e  k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1280"/>
              </a:lnSpc>
            </a:pPr>
            <a:r>
              <a:rPr sz="1800" b="1" spc="5" dirty="0">
                <a:solidFill>
                  <a:srgbClr val="0563C1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1320"/>
              </a:lnSpc>
              <a:spcBef>
                <a:spcPts val="1764"/>
              </a:spcBef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0">
              <a:latin typeface="Times New Roman"/>
              <a:cs typeface="Times New Roman"/>
            </a:endParaRPr>
          </a:p>
          <a:p>
            <a:pPr marL="11616690" algn="just">
              <a:lnSpc>
                <a:spcPct val="37700"/>
              </a:lnSpc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d  a  t  a</a:t>
            </a:r>
            <a:endParaRPr sz="1800">
              <a:latin typeface="Calibri"/>
              <a:cs typeface="Calibri"/>
            </a:endParaRPr>
          </a:p>
          <a:p>
            <a:pPr marL="11616690" algn="just">
              <a:lnSpc>
                <a:spcPct val="39700"/>
              </a:lnSpc>
              <a:spcBef>
                <a:spcPts val="30"/>
              </a:spcBef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c  u  m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865"/>
              </a:lnSpc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u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Times New Roman"/>
              <a:cs typeface="Times New Roman"/>
            </a:endParaRPr>
          </a:p>
          <a:p>
            <a:pPr marL="11616690" algn="r">
              <a:lnSpc>
                <a:spcPct val="20200"/>
              </a:lnSpc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l   u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240"/>
              </a:lnSpc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595"/>
              </a:lnSpc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Times New Roman"/>
              <a:cs typeface="Times New Roman"/>
            </a:endParaRPr>
          </a:p>
          <a:p>
            <a:pPr marL="11616690" algn="r">
              <a:lnSpc>
                <a:spcPct val="34300"/>
              </a:lnSpc>
            </a:pPr>
            <a:r>
              <a:rPr sz="1800" b="1" dirty="0">
                <a:solidFill>
                  <a:srgbClr val="0563C1"/>
                </a:solidFill>
                <a:latin typeface="Calibri"/>
                <a:cs typeface="Calibri"/>
              </a:rPr>
              <a:t>c   o</a:t>
            </a:r>
            <a:endParaRPr sz="1800">
              <a:latin typeface="Calibri"/>
              <a:cs typeface="Calibri"/>
            </a:endParaRPr>
          </a:p>
          <a:p>
            <a:pPr algn="r">
              <a:lnSpc>
                <a:spcPts val="2120"/>
              </a:lnSpc>
              <a:spcBef>
                <a:spcPts val="325"/>
              </a:spcBef>
              <a:tabLst>
                <a:tab pos="11616690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aa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ek	</a:t>
            </a:r>
            <a:r>
              <a:rPr sz="2700" b="1" baseline="46296" dirty="0">
                <a:solidFill>
                  <a:srgbClr val="0563C1"/>
                </a:solidFill>
                <a:latin typeface="Calibri"/>
                <a:cs typeface="Calibri"/>
              </a:rPr>
              <a:t>m</a:t>
            </a:r>
            <a:endParaRPr sz="2700" baseline="46296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031831"/>
            <a:ext cx="12192000" cy="826769"/>
          </a:xfrm>
          <a:custGeom>
            <a:avLst/>
            <a:gdLst/>
            <a:ahLst/>
            <a:cxnLst/>
            <a:rect l="l" t="t" r="r" b="b"/>
            <a:pathLst>
              <a:path w="12192000" h="826770">
                <a:moveTo>
                  <a:pt x="3951" y="0"/>
                </a:moveTo>
                <a:lnTo>
                  <a:pt x="0" y="826168"/>
                </a:lnTo>
                <a:lnTo>
                  <a:pt x="12192001" y="826168"/>
                </a:lnTo>
                <a:lnTo>
                  <a:pt x="3951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6166635"/>
            <a:ext cx="12192000" cy="691515"/>
          </a:xfrm>
          <a:custGeom>
            <a:avLst/>
            <a:gdLst/>
            <a:ahLst/>
            <a:cxnLst/>
            <a:rect l="l" t="t" r="r" b="b"/>
            <a:pathLst>
              <a:path w="12192000" h="691515">
                <a:moveTo>
                  <a:pt x="3951" y="0"/>
                </a:moveTo>
                <a:lnTo>
                  <a:pt x="0" y="691362"/>
                </a:lnTo>
                <a:lnTo>
                  <a:pt x="12192001" y="691362"/>
                </a:lnTo>
                <a:lnTo>
                  <a:pt x="3951" y="0"/>
                </a:lnTo>
                <a:close/>
              </a:path>
            </a:pathLst>
          </a:custGeom>
          <a:solidFill>
            <a:srgbClr val="F7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55111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20" dirty="0"/>
              <a:t>Networking </a:t>
            </a:r>
            <a:r>
              <a:rPr sz="6000" spc="-65" dirty="0"/>
              <a:t>-</a:t>
            </a:r>
            <a:r>
              <a:rPr sz="6000" spc="-815" dirty="0"/>
              <a:t> </a:t>
            </a:r>
            <a:r>
              <a:rPr sz="6000" spc="-85" dirty="0"/>
              <a:t>VPC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416568979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0384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 </a:t>
            </a:r>
            <a:r>
              <a:rPr spc="-55" dirty="0"/>
              <a:t>Diagram</a:t>
            </a:r>
          </a:p>
        </p:txBody>
      </p:sp>
      <p:sp>
        <p:nvSpPr>
          <p:cNvPr id="5" name="object 5"/>
          <p:cNvSpPr/>
          <p:nvPr/>
        </p:nvSpPr>
        <p:spPr>
          <a:xfrm>
            <a:off x="9997816" y="2862397"/>
            <a:ext cx="1574165" cy="3155950"/>
          </a:xfrm>
          <a:custGeom>
            <a:avLst/>
            <a:gdLst/>
            <a:ahLst/>
            <a:cxnLst/>
            <a:rect l="l" t="t" r="r" b="b"/>
            <a:pathLst>
              <a:path w="1574165" h="3155950">
                <a:moveTo>
                  <a:pt x="0" y="0"/>
                </a:moveTo>
                <a:lnTo>
                  <a:pt x="1574090" y="0"/>
                </a:lnTo>
                <a:lnTo>
                  <a:pt x="1574090" y="3155673"/>
                </a:lnTo>
                <a:lnTo>
                  <a:pt x="0" y="31556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47351" y="4275835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Corporate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7519" y="1962404"/>
            <a:ext cx="62484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Flow</a:t>
            </a:r>
            <a:r>
              <a:rPr sz="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06045" y="5434076"/>
            <a:ext cx="42164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" marR="5080" indent="-19050">
              <a:lnSpc>
                <a:spcPct val="100000"/>
              </a:lnSpc>
              <a:spcBef>
                <a:spcPts val="90"/>
              </a:spcBef>
            </a:pP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mer  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53600" y="4867655"/>
            <a:ext cx="542544" cy="569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37329" y="5528564"/>
            <a:ext cx="58737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VPN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8108" y="5446267"/>
            <a:ext cx="66357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334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Site to Site  VPN</a:t>
            </a:r>
            <a:r>
              <a:rPr sz="8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Connetion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06968" y="4855464"/>
            <a:ext cx="53644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97486" y="4416044"/>
            <a:ext cx="34480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pee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ri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9063" y="3379723"/>
            <a:ext cx="3943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800" b="1" spc="-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NAT</a:t>
            </a:r>
            <a:endParaRPr sz="80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93720" y="2721864"/>
            <a:ext cx="542544" cy="557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53272" y="3385819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17807" y="2609088"/>
            <a:ext cx="307848" cy="734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18647" y="4806696"/>
            <a:ext cx="533400" cy="7345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654351" y="5461508"/>
            <a:ext cx="4133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13838" y="5050027"/>
            <a:ext cx="1192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09431" y="2191511"/>
            <a:ext cx="527303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326032" y="2821939"/>
            <a:ext cx="671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8585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loudW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03335" y="3307079"/>
            <a:ext cx="524255" cy="6278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486355" y="3705773"/>
            <a:ext cx="1409065" cy="5632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endpoints</a:t>
            </a:r>
            <a:endParaRPr sz="800">
              <a:latin typeface="Calibri"/>
              <a:cs typeface="Calibri"/>
            </a:endParaRPr>
          </a:p>
          <a:p>
            <a:pPr marL="1118235" marR="5080" indent="-151765">
              <a:lnSpc>
                <a:spcPct val="100000"/>
              </a:lnSpc>
              <a:spcBef>
                <a:spcPts val="49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78408" y="3557015"/>
            <a:ext cx="734567" cy="478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69263" y="4934711"/>
            <a:ext cx="734568" cy="4815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65903" y="3892296"/>
            <a:ext cx="542544" cy="566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241799" y="4562347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00494" y="2855468"/>
            <a:ext cx="8248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53711" y="2292095"/>
            <a:ext cx="542543" cy="5669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79792" y="1581911"/>
            <a:ext cx="533400" cy="5577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85888" y="3992879"/>
            <a:ext cx="539496" cy="566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61504" y="4867655"/>
            <a:ext cx="539496" cy="5669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11695" y="2758439"/>
            <a:ext cx="539496" cy="5577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7400" y="2865120"/>
            <a:ext cx="554736" cy="573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887490" y="3047492"/>
            <a:ext cx="526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827623" y="3522979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64352" y="4456176"/>
            <a:ext cx="554736" cy="57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822788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60334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090672" y="4456176"/>
            <a:ext cx="554736" cy="573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050997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88543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780032" y="4273296"/>
            <a:ext cx="542544" cy="5669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413037" y="4434332"/>
            <a:ext cx="8248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049256" y="1484375"/>
            <a:ext cx="713231" cy="7040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0898334" y="1681987"/>
            <a:ext cx="497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378413" y="4218430"/>
            <a:ext cx="1108710" cy="534670"/>
          </a:xfrm>
          <a:custGeom>
            <a:avLst/>
            <a:gdLst/>
            <a:ahLst/>
            <a:cxnLst/>
            <a:rect l="l" t="t" r="r" b="b"/>
            <a:pathLst>
              <a:path w="1108709" h="534670">
                <a:moveTo>
                  <a:pt x="579763" y="496525"/>
                </a:moveTo>
                <a:lnTo>
                  <a:pt x="0" y="496525"/>
                </a:lnTo>
                <a:lnTo>
                  <a:pt x="0" y="534625"/>
                </a:lnTo>
                <a:lnTo>
                  <a:pt x="617863" y="534625"/>
                </a:lnTo>
                <a:lnTo>
                  <a:pt x="617863" y="515575"/>
                </a:lnTo>
                <a:lnTo>
                  <a:pt x="579763" y="515575"/>
                </a:lnTo>
                <a:lnTo>
                  <a:pt x="579763" y="496525"/>
                </a:lnTo>
                <a:close/>
              </a:path>
              <a:path w="1108709" h="534670">
                <a:moveTo>
                  <a:pt x="994121" y="38100"/>
                </a:moveTo>
                <a:lnTo>
                  <a:pt x="579763" y="38100"/>
                </a:lnTo>
                <a:lnTo>
                  <a:pt x="579763" y="515575"/>
                </a:lnTo>
                <a:lnTo>
                  <a:pt x="598813" y="496525"/>
                </a:lnTo>
                <a:lnTo>
                  <a:pt x="617863" y="496525"/>
                </a:lnTo>
                <a:lnTo>
                  <a:pt x="617863" y="76200"/>
                </a:lnTo>
                <a:lnTo>
                  <a:pt x="598813" y="76200"/>
                </a:lnTo>
                <a:lnTo>
                  <a:pt x="617863" y="57150"/>
                </a:lnTo>
                <a:lnTo>
                  <a:pt x="994121" y="57150"/>
                </a:lnTo>
                <a:lnTo>
                  <a:pt x="994121" y="38100"/>
                </a:lnTo>
                <a:close/>
              </a:path>
              <a:path w="1108709" h="534670">
                <a:moveTo>
                  <a:pt x="617863" y="496525"/>
                </a:moveTo>
                <a:lnTo>
                  <a:pt x="598813" y="496525"/>
                </a:lnTo>
                <a:lnTo>
                  <a:pt x="579763" y="515575"/>
                </a:lnTo>
                <a:lnTo>
                  <a:pt x="617863" y="515575"/>
                </a:lnTo>
                <a:lnTo>
                  <a:pt x="617863" y="496525"/>
                </a:lnTo>
                <a:close/>
              </a:path>
              <a:path w="1108709" h="534670">
                <a:moveTo>
                  <a:pt x="994121" y="0"/>
                </a:moveTo>
                <a:lnTo>
                  <a:pt x="994121" y="114300"/>
                </a:lnTo>
                <a:lnTo>
                  <a:pt x="1070321" y="76200"/>
                </a:lnTo>
                <a:lnTo>
                  <a:pt x="1013172" y="76200"/>
                </a:lnTo>
                <a:lnTo>
                  <a:pt x="1013172" y="38100"/>
                </a:lnTo>
                <a:lnTo>
                  <a:pt x="1070321" y="38100"/>
                </a:lnTo>
                <a:lnTo>
                  <a:pt x="994121" y="0"/>
                </a:lnTo>
                <a:close/>
              </a:path>
              <a:path w="1108709" h="534670">
                <a:moveTo>
                  <a:pt x="617863" y="57150"/>
                </a:moveTo>
                <a:lnTo>
                  <a:pt x="598813" y="76200"/>
                </a:lnTo>
                <a:lnTo>
                  <a:pt x="617863" y="76200"/>
                </a:lnTo>
                <a:lnTo>
                  <a:pt x="617863" y="57150"/>
                </a:lnTo>
                <a:close/>
              </a:path>
              <a:path w="1108709" h="534670">
                <a:moveTo>
                  <a:pt x="994121" y="57150"/>
                </a:moveTo>
                <a:lnTo>
                  <a:pt x="617863" y="57150"/>
                </a:lnTo>
                <a:lnTo>
                  <a:pt x="617863" y="76200"/>
                </a:lnTo>
                <a:lnTo>
                  <a:pt x="994121" y="76200"/>
                </a:lnTo>
                <a:lnTo>
                  <a:pt x="994121" y="57150"/>
                </a:lnTo>
                <a:close/>
              </a:path>
              <a:path w="1108709" h="534670">
                <a:moveTo>
                  <a:pt x="1070321" y="38100"/>
                </a:moveTo>
                <a:lnTo>
                  <a:pt x="1013172" y="38100"/>
                </a:lnTo>
                <a:lnTo>
                  <a:pt x="1013172" y="76200"/>
                </a:lnTo>
                <a:lnTo>
                  <a:pt x="1070321" y="76200"/>
                </a:lnTo>
                <a:lnTo>
                  <a:pt x="1108421" y="57150"/>
                </a:lnTo>
                <a:lnTo>
                  <a:pt x="1070321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99776" y="4717872"/>
            <a:ext cx="962660" cy="492125"/>
          </a:xfrm>
          <a:custGeom>
            <a:avLst/>
            <a:gdLst/>
            <a:ahLst/>
            <a:cxnLst/>
            <a:rect l="l" t="t" r="r" b="b"/>
            <a:pathLst>
              <a:path w="962659" h="492125">
                <a:moveTo>
                  <a:pt x="847841" y="377385"/>
                </a:moveTo>
                <a:lnTo>
                  <a:pt x="847841" y="491685"/>
                </a:lnTo>
                <a:lnTo>
                  <a:pt x="924041" y="453585"/>
                </a:lnTo>
                <a:lnTo>
                  <a:pt x="866893" y="453585"/>
                </a:lnTo>
                <a:lnTo>
                  <a:pt x="866893" y="415485"/>
                </a:lnTo>
                <a:lnTo>
                  <a:pt x="924041" y="415485"/>
                </a:lnTo>
                <a:lnTo>
                  <a:pt x="847841" y="377385"/>
                </a:lnTo>
                <a:close/>
              </a:path>
              <a:path w="962659" h="492125">
                <a:moveTo>
                  <a:pt x="462020" y="19050"/>
                </a:moveTo>
                <a:lnTo>
                  <a:pt x="462020" y="453585"/>
                </a:lnTo>
                <a:lnTo>
                  <a:pt x="847841" y="453585"/>
                </a:lnTo>
                <a:lnTo>
                  <a:pt x="847841" y="434535"/>
                </a:lnTo>
                <a:lnTo>
                  <a:pt x="500120" y="434535"/>
                </a:lnTo>
                <a:lnTo>
                  <a:pt x="481070" y="415485"/>
                </a:lnTo>
                <a:lnTo>
                  <a:pt x="500120" y="415485"/>
                </a:lnTo>
                <a:lnTo>
                  <a:pt x="500120" y="38100"/>
                </a:lnTo>
                <a:lnTo>
                  <a:pt x="481070" y="38100"/>
                </a:lnTo>
                <a:lnTo>
                  <a:pt x="462020" y="19050"/>
                </a:lnTo>
                <a:close/>
              </a:path>
              <a:path w="962659" h="492125">
                <a:moveTo>
                  <a:pt x="924041" y="415485"/>
                </a:moveTo>
                <a:lnTo>
                  <a:pt x="866893" y="415485"/>
                </a:lnTo>
                <a:lnTo>
                  <a:pt x="866893" y="453585"/>
                </a:lnTo>
                <a:lnTo>
                  <a:pt x="924041" y="453585"/>
                </a:lnTo>
                <a:lnTo>
                  <a:pt x="962141" y="434535"/>
                </a:lnTo>
                <a:lnTo>
                  <a:pt x="924041" y="415485"/>
                </a:lnTo>
                <a:close/>
              </a:path>
              <a:path w="962659" h="492125">
                <a:moveTo>
                  <a:pt x="500120" y="415485"/>
                </a:moveTo>
                <a:lnTo>
                  <a:pt x="481070" y="415485"/>
                </a:lnTo>
                <a:lnTo>
                  <a:pt x="500120" y="434535"/>
                </a:lnTo>
                <a:lnTo>
                  <a:pt x="500120" y="415485"/>
                </a:lnTo>
                <a:close/>
              </a:path>
              <a:path w="962659" h="492125">
                <a:moveTo>
                  <a:pt x="847841" y="415485"/>
                </a:moveTo>
                <a:lnTo>
                  <a:pt x="500120" y="415485"/>
                </a:lnTo>
                <a:lnTo>
                  <a:pt x="500120" y="434535"/>
                </a:lnTo>
                <a:lnTo>
                  <a:pt x="847841" y="434535"/>
                </a:lnTo>
                <a:lnTo>
                  <a:pt x="847841" y="415485"/>
                </a:lnTo>
                <a:close/>
              </a:path>
              <a:path w="962659" h="492125">
                <a:moveTo>
                  <a:pt x="500120" y="0"/>
                </a:moveTo>
                <a:lnTo>
                  <a:pt x="0" y="0"/>
                </a:lnTo>
                <a:lnTo>
                  <a:pt x="0" y="38100"/>
                </a:lnTo>
                <a:lnTo>
                  <a:pt x="462020" y="38100"/>
                </a:lnTo>
                <a:lnTo>
                  <a:pt x="462020" y="19050"/>
                </a:lnTo>
                <a:lnTo>
                  <a:pt x="500120" y="19050"/>
                </a:lnTo>
                <a:lnTo>
                  <a:pt x="500120" y="0"/>
                </a:lnTo>
                <a:close/>
              </a:path>
              <a:path w="962659" h="492125">
                <a:moveTo>
                  <a:pt x="500120" y="19050"/>
                </a:moveTo>
                <a:lnTo>
                  <a:pt x="462020" y="19050"/>
                </a:lnTo>
                <a:lnTo>
                  <a:pt x="481070" y="38100"/>
                </a:lnTo>
                <a:lnTo>
                  <a:pt x="500120" y="38100"/>
                </a:lnTo>
                <a:lnTo>
                  <a:pt x="500120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25031" y="3562902"/>
            <a:ext cx="380365" cy="732155"/>
          </a:xfrm>
          <a:custGeom>
            <a:avLst/>
            <a:gdLst/>
            <a:ahLst/>
            <a:cxnLst/>
            <a:rect l="l" t="t" r="r" b="b"/>
            <a:pathLst>
              <a:path w="380365" h="732154">
                <a:moveTo>
                  <a:pt x="171124" y="693628"/>
                </a:moveTo>
                <a:lnTo>
                  <a:pt x="0" y="693628"/>
                </a:lnTo>
                <a:lnTo>
                  <a:pt x="0" y="731728"/>
                </a:lnTo>
                <a:lnTo>
                  <a:pt x="209224" y="731728"/>
                </a:lnTo>
                <a:lnTo>
                  <a:pt x="209224" y="712678"/>
                </a:lnTo>
                <a:lnTo>
                  <a:pt x="171124" y="712678"/>
                </a:lnTo>
                <a:lnTo>
                  <a:pt x="171124" y="693628"/>
                </a:lnTo>
                <a:close/>
              </a:path>
              <a:path w="380365" h="732154">
                <a:moveTo>
                  <a:pt x="266049" y="38100"/>
                </a:moveTo>
                <a:lnTo>
                  <a:pt x="171124" y="38100"/>
                </a:lnTo>
                <a:lnTo>
                  <a:pt x="171124" y="712678"/>
                </a:lnTo>
                <a:lnTo>
                  <a:pt x="190174" y="693628"/>
                </a:lnTo>
                <a:lnTo>
                  <a:pt x="209224" y="693628"/>
                </a:lnTo>
                <a:lnTo>
                  <a:pt x="209224" y="76200"/>
                </a:lnTo>
                <a:lnTo>
                  <a:pt x="190174" y="76200"/>
                </a:lnTo>
                <a:lnTo>
                  <a:pt x="209224" y="57150"/>
                </a:lnTo>
                <a:lnTo>
                  <a:pt x="266049" y="57150"/>
                </a:lnTo>
                <a:lnTo>
                  <a:pt x="266049" y="38100"/>
                </a:lnTo>
                <a:close/>
              </a:path>
              <a:path w="380365" h="732154">
                <a:moveTo>
                  <a:pt x="209224" y="693628"/>
                </a:moveTo>
                <a:lnTo>
                  <a:pt x="190174" y="693628"/>
                </a:lnTo>
                <a:lnTo>
                  <a:pt x="171124" y="712678"/>
                </a:lnTo>
                <a:lnTo>
                  <a:pt x="209224" y="712678"/>
                </a:lnTo>
                <a:lnTo>
                  <a:pt x="209224" y="693628"/>
                </a:lnTo>
                <a:close/>
              </a:path>
              <a:path w="380365" h="732154">
                <a:moveTo>
                  <a:pt x="266049" y="0"/>
                </a:moveTo>
                <a:lnTo>
                  <a:pt x="266049" y="114300"/>
                </a:lnTo>
                <a:lnTo>
                  <a:pt x="342249" y="76200"/>
                </a:lnTo>
                <a:lnTo>
                  <a:pt x="285099" y="76200"/>
                </a:lnTo>
                <a:lnTo>
                  <a:pt x="285099" y="38100"/>
                </a:lnTo>
                <a:lnTo>
                  <a:pt x="342249" y="38100"/>
                </a:lnTo>
                <a:lnTo>
                  <a:pt x="266049" y="0"/>
                </a:lnTo>
                <a:close/>
              </a:path>
              <a:path w="380365" h="732154">
                <a:moveTo>
                  <a:pt x="209224" y="57150"/>
                </a:moveTo>
                <a:lnTo>
                  <a:pt x="190174" y="76200"/>
                </a:lnTo>
                <a:lnTo>
                  <a:pt x="209224" y="76200"/>
                </a:lnTo>
                <a:lnTo>
                  <a:pt x="209224" y="57150"/>
                </a:lnTo>
                <a:close/>
              </a:path>
              <a:path w="380365" h="732154">
                <a:moveTo>
                  <a:pt x="266049" y="57150"/>
                </a:moveTo>
                <a:lnTo>
                  <a:pt x="209224" y="57150"/>
                </a:lnTo>
                <a:lnTo>
                  <a:pt x="209224" y="76200"/>
                </a:lnTo>
                <a:lnTo>
                  <a:pt x="266049" y="76200"/>
                </a:lnTo>
                <a:lnTo>
                  <a:pt x="266049" y="57150"/>
                </a:lnTo>
                <a:close/>
              </a:path>
              <a:path w="380365" h="732154">
                <a:moveTo>
                  <a:pt x="342249" y="38100"/>
                </a:moveTo>
                <a:lnTo>
                  <a:pt x="285099" y="38100"/>
                </a:lnTo>
                <a:lnTo>
                  <a:pt x="285099" y="76200"/>
                </a:lnTo>
                <a:lnTo>
                  <a:pt x="342249" y="76200"/>
                </a:lnTo>
                <a:lnTo>
                  <a:pt x="380349" y="57150"/>
                </a:lnTo>
                <a:lnTo>
                  <a:pt x="342249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00114" y="5095257"/>
            <a:ext cx="450215" cy="114300"/>
          </a:xfrm>
          <a:custGeom>
            <a:avLst/>
            <a:gdLst/>
            <a:ahLst/>
            <a:cxnLst/>
            <a:rect l="l" t="t" r="r" b="b"/>
            <a:pathLst>
              <a:path w="450215" h="114300">
                <a:moveTo>
                  <a:pt x="335442" y="0"/>
                </a:moveTo>
                <a:lnTo>
                  <a:pt x="335442" y="114299"/>
                </a:lnTo>
                <a:lnTo>
                  <a:pt x="411640" y="76199"/>
                </a:lnTo>
                <a:lnTo>
                  <a:pt x="354492" y="76199"/>
                </a:lnTo>
                <a:lnTo>
                  <a:pt x="354492" y="38099"/>
                </a:lnTo>
                <a:lnTo>
                  <a:pt x="411644" y="38099"/>
                </a:lnTo>
                <a:lnTo>
                  <a:pt x="335442" y="0"/>
                </a:lnTo>
                <a:close/>
              </a:path>
              <a:path w="450215" h="114300">
                <a:moveTo>
                  <a:pt x="335442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35442" y="76199"/>
                </a:lnTo>
                <a:lnTo>
                  <a:pt x="335442" y="38099"/>
                </a:lnTo>
                <a:close/>
              </a:path>
              <a:path w="450215" h="114300">
                <a:moveTo>
                  <a:pt x="411644" y="38099"/>
                </a:moveTo>
                <a:lnTo>
                  <a:pt x="354492" y="38099"/>
                </a:lnTo>
                <a:lnTo>
                  <a:pt x="354492" y="76199"/>
                </a:lnTo>
                <a:lnTo>
                  <a:pt x="411640" y="76199"/>
                </a:lnTo>
                <a:lnTo>
                  <a:pt x="449742" y="57148"/>
                </a:lnTo>
                <a:lnTo>
                  <a:pt x="411644" y="38099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88852" y="5094921"/>
            <a:ext cx="708660" cy="114300"/>
          </a:xfrm>
          <a:custGeom>
            <a:avLst/>
            <a:gdLst/>
            <a:ahLst/>
            <a:cxnLst/>
            <a:rect l="l" t="t" r="r" b="b"/>
            <a:pathLst>
              <a:path w="708659" h="114300">
                <a:moveTo>
                  <a:pt x="670191" y="38100"/>
                </a:moveTo>
                <a:lnTo>
                  <a:pt x="613041" y="38100"/>
                </a:lnTo>
                <a:lnTo>
                  <a:pt x="613041" y="76200"/>
                </a:lnTo>
                <a:lnTo>
                  <a:pt x="593991" y="76200"/>
                </a:lnTo>
                <a:lnTo>
                  <a:pt x="593991" y="114300"/>
                </a:lnTo>
                <a:lnTo>
                  <a:pt x="708291" y="57150"/>
                </a:lnTo>
                <a:lnTo>
                  <a:pt x="670191" y="38100"/>
                </a:lnTo>
                <a:close/>
              </a:path>
              <a:path w="708659" h="114300">
                <a:moveTo>
                  <a:pt x="593991" y="38100"/>
                </a:moveTo>
                <a:lnTo>
                  <a:pt x="0" y="38101"/>
                </a:lnTo>
                <a:lnTo>
                  <a:pt x="0" y="76201"/>
                </a:lnTo>
                <a:lnTo>
                  <a:pt x="593991" y="76200"/>
                </a:lnTo>
                <a:lnTo>
                  <a:pt x="593991" y="38100"/>
                </a:lnTo>
                <a:close/>
              </a:path>
              <a:path w="708659" h="114300">
                <a:moveTo>
                  <a:pt x="613041" y="38100"/>
                </a:moveTo>
                <a:lnTo>
                  <a:pt x="593991" y="38100"/>
                </a:lnTo>
                <a:lnTo>
                  <a:pt x="593991" y="76200"/>
                </a:lnTo>
                <a:lnTo>
                  <a:pt x="613041" y="76200"/>
                </a:lnTo>
                <a:lnTo>
                  <a:pt x="613041" y="38100"/>
                </a:lnTo>
                <a:close/>
              </a:path>
              <a:path w="708659" h="114300">
                <a:moveTo>
                  <a:pt x="593991" y="0"/>
                </a:moveTo>
                <a:lnTo>
                  <a:pt x="593991" y="38100"/>
                </a:lnTo>
                <a:lnTo>
                  <a:pt x="670191" y="38100"/>
                </a:lnTo>
                <a:lnTo>
                  <a:pt x="593991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25031" y="2432584"/>
            <a:ext cx="1159510" cy="1862455"/>
          </a:xfrm>
          <a:custGeom>
            <a:avLst/>
            <a:gdLst/>
            <a:ahLst/>
            <a:cxnLst/>
            <a:rect l="l" t="t" r="r" b="b"/>
            <a:pathLst>
              <a:path w="1159509" h="1862454">
                <a:moveTo>
                  <a:pt x="1121234" y="1823946"/>
                </a:moveTo>
                <a:lnTo>
                  <a:pt x="0" y="1823946"/>
                </a:lnTo>
                <a:lnTo>
                  <a:pt x="0" y="1862046"/>
                </a:lnTo>
                <a:lnTo>
                  <a:pt x="1159334" y="1862046"/>
                </a:lnTo>
                <a:lnTo>
                  <a:pt x="1159334" y="1842996"/>
                </a:lnTo>
                <a:lnTo>
                  <a:pt x="1121234" y="1842996"/>
                </a:lnTo>
                <a:lnTo>
                  <a:pt x="1121234" y="1823946"/>
                </a:lnTo>
                <a:close/>
              </a:path>
              <a:path w="1159509" h="1862454">
                <a:moveTo>
                  <a:pt x="1121234" y="57150"/>
                </a:moveTo>
                <a:lnTo>
                  <a:pt x="1121234" y="1842996"/>
                </a:lnTo>
                <a:lnTo>
                  <a:pt x="1140284" y="1823946"/>
                </a:lnTo>
                <a:lnTo>
                  <a:pt x="1159334" y="1823946"/>
                </a:lnTo>
                <a:lnTo>
                  <a:pt x="1159334" y="76200"/>
                </a:lnTo>
                <a:lnTo>
                  <a:pt x="1140284" y="76200"/>
                </a:lnTo>
                <a:lnTo>
                  <a:pt x="1121234" y="57150"/>
                </a:lnTo>
                <a:close/>
              </a:path>
              <a:path w="1159509" h="1862454">
                <a:moveTo>
                  <a:pt x="1159334" y="1823946"/>
                </a:moveTo>
                <a:lnTo>
                  <a:pt x="1140284" y="1823946"/>
                </a:lnTo>
                <a:lnTo>
                  <a:pt x="1121234" y="1842996"/>
                </a:lnTo>
                <a:lnTo>
                  <a:pt x="1159334" y="1842996"/>
                </a:lnTo>
                <a:lnTo>
                  <a:pt x="1159334" y="1823946"/>
                </a:lnTo>
                <a:close/>
              </a:path>
              <a:path w="1159509" h="1862454">
                <a:moveTo>
                  <a:pt x="1025980" y="0"/>
                </a:moveTo>
                <a:lnTo>
                  <a:pt x="911680" y="57150"/>
                </a:lnTo>
                <a:lnTo>
                  <a:pt x="1025980" y="114300"/>
                </a:lnTo>
                <a:lnTo>
                  <a:pt x="1025980" y="76200"/>
                </a:lnTo>
                <a:lnTo>
                  <a:pt x="1006930" y="76200"/>
                </a:lnTo>
                <a:lnTo>
                  <a:pt x="1006930" y="38100"/>
                </a:lnTo>
                <a:lnTo>
                  <a:pt x="1025980" y="38100"/>
                </a:lnTo>
                <a:lnTo>
                  <a:pt x="1025980" y="0"/>
                </a:lnTo>
                <a:close/>
              </a:path>
              <a:path w="1159509" h="1862454">
                <a:moveTo>
                  <a:pt x="1025980" y="38100"/>
                </a:moveTo>
                <a:lnTo>
                  <a:pt x="1006930" y="38100"/>
                </a:lnTo>
                <a:lnTo>
                  <a:pt x="1006930" y="76200"/>
                </a:lnTo>
                <a:lnTo>
                  <a:pt x="1025980" y="76200"/>
                </a:lnTo>
                <a:lnTo>
                  <a:pt x="1025980" y="38100"/>
                </a:lnTo>
                <a:close/>
              </a:path>
              <a:path w="1159509" h="1862454">
                <a:moveTo>
                  <a:pt x="1159334" y="38100"/>
                </a:moveTo>
                <a:lnTo>
                  <a:pt x="1025980" y="38100"/>
                </a:lnTo>
                <a:lnTo>
                  <a:pt x="1025980" y="76200"/>
                </a:lnTo>
                <a:lnTo>
                  <a:pt x="1121234" y="76200"/>
                </a:lnTo>
                <a:lnTo>
                  <a:pt x="1121234" y="57150"/>
                </a:lnTo>
                <a:lnTo>
                  <a:pt x="1159334" y="57150"/>
                </a:lnTo>
                <a:lnTo>
                  <a:pt x="1159334" y="38100"/>
                </a:lnTo>
                <a:close/>
              </a:path>
              <a:path w="1159509" h="1862454">
                <a:moveTo>
                  <a:pt x="1159334" y="57150"/>
                </a:moveTo>
                <a:lnTo>
                  <a:pt x="1121234" y="57150"/>
                </a:lnTo>
                <a:lnTo>
                  <a:pt x="1140284" y="76200"/>
                </a:lnTo>
                <a:lnTo>
                  <a:pt x="1159334" y="76200"/>
                </a:lnTo>
                <a:lnTo>
                  <a:pt x="1159334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7792" y="4450079"/>
            <a:ext cx="539496" cy="5577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349811" y="4117980"/>
            <a:ext cx="1219200" cy="339725"/>
          </a:xfrm>
          <a:custGeom>
            <a:avLst/>
            <a:gdLst/>
            <a:ahLst/>
            <a:cxnLst/>
            <a:rect l="l" t="t" r="r" b="b"/>
            <a:pathLst>
              <a:path w="1219200" h="339725">
                <a:moveTo>
                  <a:pt x="1104700" y="38100"/>
                </a:moveTo>
                <a:lnTo>
                  <a:pt x="0" y="38100"/>
                </a:lnTo>
                <a:lnTo>
                  <a:pt x="0" y="339267"/>
                </a:lnTo>
                <a:lnTo>
                  <a:pt x="38100" y="339267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104700" y="57150"/>
                </a:lnTo>
                <a:lnTo>
                  <a:pt x="1104700" y="38100"/>
                </a:lnTo>
                <a:close/>
              </a:path>
              <a:path w="1219200" h="339725">
                <a:moveTo>
                  <a:pt x="1104700" y="0"/>
                </a:moveTo>
                <a:lnTo>
                  <a:pt x="1104700" y="114300"/>
                </a:lnTo>
                <a:lnTo>
                  <a:pt x="1180900" y="76200"/>
                </a:lnTo>
                <a:lnTo>
                  <a:pt x="1123750" y="76200"/>
                </a:lnTo>
                <a:lnTo>
                  <a:pt x="1123750" y="38100"/>
                </a:lnTo>
                <a:lnTo>
                  <a:pt x="1180900" y="38100"/>
                </a:lnTo>
                <a:lnTo>
                  <a:pt x="1104700" y="0"/>
                </a:lnTo>
                <a:close/>
              </a:path>
              <a:path w="1219200" h="33972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19200" h="339725">
                <a:moveTo>
                  <a:pt x="11047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104700" y="76200"/>
                </a:lnTo>
                <a:lnTo>
                  <a:pt x="1104700" y="57150"/>
                </a:lnTo>
                <a:close/>
              </a:path>
              <a:path w="1219200" h="339725">
                <a:moveTo>
                  <a:pt x="1180900" y="38100"/>
                </a:moveTo>
                <a:lnTo>
                  <a:pt x="1123750" y="38100"/>
                </a:lnTo>
                <a:lnTo>
                  <a:pt x="1123750" y="76200"/>
                </a:lnTo>
                <a:lnTo>
                  <a:pt x="1180900" y="76200"/>
                </a:lnTo>
                <a:lnTo>
                  <a:pt x="1219000" y="57150"/>
                </a:lnTo>
                <a:lnTo>
                  <a:pt x="1180900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34953" y="2943399"/>
            <a:ext cx="934085" cy="1250950"/>
          </a:xfrm>
          <a:custGeom>
            <a:avLst/>
            <a:gdLst/>
            <a:ahLst/>
            <a:cxnLst/>
            <a:rect l="l" t="t" r="r" b="b"/>
            <a:pathLst>
              <a:path w="934085" h="1250950">
                <a:moveTo>
                  <a:pt x="447879" y="57150"/>
                </a:moveTo>
                <a:lnTo>
                  <a:pt x="447879" y="1250779"/>
                </a:lnTo>
                <a:lnTo>
                  <a:pt x="933860" y="1250779"/>
                </a:lnTo>
                <a:lnTo>
                  <a:pt x="933860" y="1231729"/>
                </a:lnTo>
                <a:lnTo>
                  <a:pt x="485979" y="1231729"/>
                </a:lnTo>
                <a:lnTo>
                  <a:pt x="466929" y="1212679"/>
                </a:lnTo>
                <a:lnTo>
                  <a:pt x="485979" y="1212679"/>
                </a:lnTo>
                <a:lnTo>
                  <a:pt x="485979" y="76200"/>
                </a:lnTo>
                <a:lnTo>
                  <a:pt x="466929" y="76200"/>
                </a:lnTo>
                <a:lnTo>
                  <a:pt x="447879" y="57150"/>
                </a:lnTo>
                <a:close/>
              </a:path>
              <a:path w="934085" h="1250950">
                <a:moveTo>
                  <a:pt x="485979" y="1212679"/>
                </a:moveTo>
                <a:lnTo>
                  <a:pt x="466929" y="1212679"/>
                </a:lnTo>
                <a:lnTo>
                  <a:pt x="485979" y="1231729"/>
                </a:lnTo>
                <a:lnTo>
                  <a:pt x="485979" y="1212679"/>
                </a:lnTo>
                <a:close/>
              </a:path>
              <a:path w="934085" h="1250950">
                <a:moveTo>
                  <a:pt x="933860" y="1212679"/>
                </a:moveTo>
                <a:lnTo>
                  <a:pt x="485979" y="1212679"/>
                </a:lnTo>
                <a:lnTo>
                  <a:pt x="485979" y="1231729"/>
                </a:lnTo>
                <a:lnTo>
                  <a:pt x="933860" y="1231729"/>
                </a:lnTo>
                <a:lnTo>
                  <a:pt x="933860" y="1212679"/>
                </a:lnTo>
                <a:close/>
              </a:path>
              <a:path w="934085" h="125095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934085" h="125095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934085" h="1250950">
                <a:moveTo>
                  <a:pt x="48597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7879" y="76200"/>
                </a:lnTo>
                <a:lnTo>
                  <a:pt x="447879" y="57150"/>
                </a:lnTo>
                <a:lnTo>
                  <a:pt x="485979" y="57150"/>
                </a:lnTo>
                <a:lnTo>
                  <a:pt x="485979" y="38100"/>
                </a:lnTo>
                <a:close/>
              </a:path>
              <a:path w="934085" h="1250950">
                <a:moveTo>
                  <a:pt x="485979" y="57150"/>
                </a:moveTo>
                <a:lnTo>
                  <a:pt x="447879" y="57150"/>
                </a:lnTo>
                <a:lnTo>
                  <a:pt x="466929" y="76200"/>
                </a:lnTo>
                <a:lnTo>
                  <a:pt x="485979" y="76200"/>
                </a:lnTo>
                <a:lnTo>
                  <a:pt x="485979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6804" y="2519367"/>
            <a:ext cx="1209675" cy="203835"/>
          </a:xfrm>
          <a:custGeom>
            <a:avLst/>
            <a:gdLst/>
            <a:ahLst/>
            <a:cxnLst/>
            <a:rect l="l" t="t" r="r" b="b"/>
            <a:pathLst>
              <a:path w="1209675" h="203835">
                <a:moveTo>
                  <a:pt x="1094792" y="38100"/>
                </a:moveTo>
                <a:lnTo>
                  <a:pt x="0" y="38100"/>
                </a:lnTo>
                <a:lnTo>
                  <a:pt x="0" y="203403"/>
                </a:lnTo>
                <a:lnTo>
                  <a:pt x="38100" y="203403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094792" y="57150"/>
                </a:lnTo>
                <a:lnTo>
                  <a:pt x="1094792" y="38100"/>
                </a:lnTo>
                <a:close/>
              </a:path>
              <a:path w="1209675" h="203835">
                <a:moveTo>
                  <a:pt x="1094792" y="0"/>
                </a:moveTo>
                <a:lnTo>
                  <a:pt x="1094792" y="114300"/>
                </a:lnTo>
                <a:lnTo>
                  <a:pt x="1170992" y="76200"/>
                </a:lnTo>
                <a:lnTo>
                  <a:pt x="1113842" y="76200"/>
                </a:lnTo>
                <a:lnTo>
                  <a:pt x="1113842" y="38100"/>
                </a:lnTo>
                <a:lnTo>
                  <a:pt x="1170992" y="38100"/>
                </a:lnTo>
                <a:lnTo>
                  <a:pt x="1094792" y="0"/>
                </a:lnTo>
                <a:close/>
              </a:path>
              <a:path w="1209675" h="20383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09675" h="203835">
                <a:moveTo>
                  <a:pt x="1094792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094792" y="76200"/>
                </a:lnTo>
                <a:lnTo>
                  <a:pt x="1094792" y="57150"/>
                </a:lnTo>
                <a:close/>
              </a:path>
              <a:path w="1209675" h="203835">
                <a:moveTo>
                  <a:pt x="1170992" y="38100"/>
                </a:moveTo>
                <a:lnTo>
                  <a:pt x="1113842" y="38100"/>
                </a:lnTo>
                <a:lnTo>
                  <a:pt x="1113842" y="76200"/>
                </a:lnTo>
                <a:lnTo>
                  <a:pt x="1170992" y="76200"/>
                </a:lnTo>
                <a:lnTo>
                  <a:pt x="1209092" y="57150"/>
                </a:lnTo>
                <a:lnTo>
                  <a:pt x="1170992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72324" y="2010788"/>
            <a:ext cx="114300" cy="284480"/>
          </a:xfrm>
          <a:custGeom>
            <a:avLst/>
            <a:gdLst/>
            <a:ahLst/>
            <a:cxnLst/>
            <a:rect l="l" t="t" r="r" b="b"/>
            <a:pathLst>
              <a:path w="114300" h="284480">
                <a:moveTo>
                  <a:pt x="38086" y="113758"/>
                </a:moveTo>
                <a:lnTo>
                  <a:pt x="33625" y="283108"/>
                </a:lnTo>
                <a:lnTo>
                  <a:pt x="71713" y="284111"/>
                </a:lnTo>
                <a:lnTo>
                  <a:pt x="76173" y="114762"/>
                </a:lnTo>
                <a:lnTo>
                  <a:pt x="38086" y="113758"/>
                </a:lnTo>
                <a:close/>
              </a:path>
              <a:path w="114300" h="284480">
                <a:moveTo>
                  <a:pt x="104419" y="94715"/>
                </a:moveTo>
                <a:lnTo>
                  <a:pt x="38587" y="94715"/>
                </a:lnTo>
                <a:lnTo>
                  <a:pt x="76674" y="95718"/>
                </a:lnTo>
                <a:lnTo>
                  <a:pt x="76173" y="114762"/>
                </a:lnTo>
                <a:lnTo>
                  <a:pt x="114260" y="115765"/>
                </a:lnTo>
                <a:lnTo>
                  <a:pt x="104419" y="94715"/>
                </a:lnTo>
                <a:close/>
              </a:path>
              <a:path w="114300" h="284480">
                <a:moveTo>
                  <a:pt x="38587" y="94715"/>
                </a:moveTo>
                <a:lnTo>
                  <a:pt x="38086" y="113758"/>
                </a:lnTo>
                <a:lnTo>
                  <a:pt x="76173" y="114762"/>
                </a:lnTo>
                <a:lnTo>
                  <a:pt x="76674" y="95718"/>
                </a:lnTo>
                <a:lnTo>
                  <a:pt x="38587" y="94715"/>
                </a:lnTo>
                <a:close/>
              </a:path>
              <a:path w="114300" h="284480">
                <a:moveTo>
                  <a:pt x="60139" y="0"/>
                </a:moveTo>
                <a:lnTo>
                  <a:pt x="0" y="112755"/>
                </a:lnTo>
                <a:lnTo>
                  <a:pt x="38086" y="113758"/>
                </a:lnTo>
                <a:lnTo>
                  <a:pt x="38587" y="94715"/>
                </a:lnTo>
                <a:lnTo>
                  <a:pt x="104419" y="94715"/>
                </a:lnTo>
                <a:lnTo>
                  <a:pt x="60139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13414" y="886667"/>
            <a:ext cx="5650230" cy="599440"/>
          </a:xfrm>
          <a:custGeom>
            <a:avLst/>
            <a:gdLst/>
            <a:ahLst/>
            <a:cxnLst/>
            <a:rect l="l" t="t" r="r" b="b"/>
            <a:pathLst>
              <a:path w="5650230" h="599440">
                <a:moveTo>
                  <a:pt x="5573615" y="484936"/>
                </a:moveTo>
                <a:lnTo>
                  <a:pt x="5535515" y="484936"/>
                </a:lnTo>
                <a:lnTo>
                  <a:pt x="5592665" y="599236"/>
                </a:lnTo>
                <a:lnTo>
                  <a:pt x="5640290" y="503986"/>
                </a:lnTo>
                <a:lnTo>
                  <a:pt x="5573615" y="503986"/>
                </a:lnTo>
                <a:lnTo>
                  <a:pt x="5573615" y="484936"/>
                </a:lnTo>
                <a:close/>
              </a:path>
              <a:path w="5650230" h="599440">
                <a:moveTo>
                  <a:pt x="5611715" y="0"/>
                </a:moveTo>
                <a:lnTo>
                  <a:pt x="0" y="0"/>
                </a:lnTo>
                <a:lnTo>
                  <a:pt x="0" y="559884"/>
                </a:lnTo>
                <a:lnTo>
                  <a:pt x="38100" y="559884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5611715" y="19050"/>
                </a:lnTo>
                <a:lnTo>
                  <a:pt x="5611715" y="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5573615" y="503986"/>
                </a:lnTo>
                <a:lnTo>
                  <a:pt x="5611715" y="503986"/>
                </a:lnTo>
                <a:lnTo>
                  <a:pt x="5611715" y="38100"/>
                </a:lnTo>
                <a:lnTo>
                  <a:pt x="559266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49815" y="484936"/>
                </a:moveTo>
                <a:lnTo>
                  <a:pt x="5611715" y="484936"/>
                </a:lnTo>
                <a:lnTo>
                  <a:pt x="5611715" y="503986"/>
                </a:lnTo>
                <a:lnTo>
                  <a:pt x="5640290" y="503986"/>
                </a:lnTo>
                <a:lnTo>
                  <a:pt x="5649815" y="484936"/>
                </a:lnTo>
                <a:close/>
              </a:path>
              <a:path w="5650230" h="599440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557361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11715" y="19050"/>
                </a:moveTo>
                <a:lnTo>
                  <a:pt x="5573615" y="19050"/>
                </a:lnTo>
                <a:lnTo>
                  <a:pt x="5592665" y="38100"/>
                </a:lnTo>
                <a:lnTo>
                  <a:pt x="5611715" y="38100"/>
                </a:lnTo>
                <a:lnTo>
                  <a:pt x="5611715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13414" y="1153016"/>
            <a:ext cx="3901440" cy="294005"/>
          </a:xfrm>
          <a:custGeom>
            <a:avLst/>
            <a:gdLst/>
            <a:ahLst/>
            <a:cxnLst/>
            <a:rect l="l" t="t" r="r" b="b"/>
            <a:pathLst>
              <a:path w="3901440" h="294005">
                <a:moveTo>
                  <a:pt x="3863042" y="0"/>
                </a:moveTo>
                <a:lnTo>
                  <a:pt x="0" y="0"/>
                </a:lnTo>
                <a:lnTo>
                  <a:pt x="0" y="293536"/>
                </a:lnTo>
                <a:lnTo>
                  <a:pt x="38100" y="293536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3863042" y="19050"/>
                </a:lnTo>
                <a:lnTo>
                  <a:pt x="3863042" y="0"/>
                </a:lnTo>
                <a:close/>
              </a:path>
              <a:path w="3901440" h="294005">
                <a:moveTo>
                  <a:pt x="3824942" y="133351"/>
                </a:moveTo>
                <a:lnTo>
                  <a:pt x="3786842" y="133351"/>
                </a:lnTo>
                <a:lnTo>
                  <a:pt x="3843992" y="247651"/>
                </a:lnTo>
                <a:lnTo>
                  <a:pt x="3891617" y="152401"/>
                </a:lnTo>
                <a:lnTo>
                  <a:pt x="3824942" y="152401"/>
                </a:lnTo>
                <a:lnTo>
                  <a:pt x="3824942" y="133351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24942" y="152401"/>
                </a:lnTo>
                <a:lnTo>
                  <a:pt x="3863042" y="152401"/>
                </a:lnTo>
                <a:lnTo>
                  <a:pt x="3863042" y="38100"/>
                </a:lnTo>
                <a:lnTo>
                  <a:pt x="384399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901142" y="133351"/>
                </a:moveTo>
                <a:lnTo>
                  <a:pt x="3863042" y="133351"/>
                </a:lnTo>
                <a:lnTo>
                  <a:pt x="3863042" y="152401"/>
                </a:lnTo>
                <a:lnTo>
                  <a:pt x="3891617" y="152401"/>
                </a:lnTo>
                <a:lnTo>
                  <a:pt x="3901142" y="133351"/>
                </a:lnTo>
                <a:close/>
              </a:path>
              <a:path w="3901440" h="294005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382494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863042" y="19050"/>
                </a:moveTo>
                <a:lnTo>
                  <a:pt x="3824942" y="19050"/>
                </a:lnTo>
                <a:lnTo>
                  <a:pt x="3843992" y="38100"/>
                </a:lnTo>
                <a:lnTo>
                  <a:pt x="3863042" y="38100"/>
                </a:lnTo>
                <a:lnTo>
                  <a:pt x="3863042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33716" y="2024082"/>
            <a:ext cx="478155" cy="466090"/>
          </a:xfrm>
          <a:custGeom>
            <a:avLst/>
            <a:gdLst/>
            <a:ahLst/>
            <a:cxnLst/>
            <a:rect l="l" t="t" r="r" b="b"/>
            <a:pathLst>
              <a:path w="478154" h="466089">
                <a:moveTo>
                  <a:pt x="382477" y="399579"/>
                </a:moveTo>
                <a:lnTo>
                  <a:pt x="355902" y="426882"/>
                </a:lnTo>
                <a:lnTo>
                  <a:pt x="477671" y="465651"/>
                </a:lnTo>
                <a:lnTo>
                  <a:pt x="459279" y="412866"/>
                </a:lnTo>
                <a:lnTo>
                  <a:pt x="396128" y="412866"/>
                </a:lnTo>
                <a:lnTo>
                  <a:pt x="382477" y="399579"/>
                </a:lnTo>
                <a:close/>
              </a:path>
              <a:path w="478154" h="466089">
                <a:moveTo>
                  <a:pt x="409050" y="372278"/>
                </a:moveTo>
                <a:lnTo>
                  <a:pt x="382477" y="399579"/>
                </a:lnTo>
                <a:lnTo>
                  <a:pt x="396128" y="412866"/>
                </a:lnTo>
                <a:lnTo>
                  <a:pt x="422701" y="385565"/>
                </a:lnTo>
                <a:lnTo>
                  <a:pt x="409050" y="372278"/>
                </a:lnTo>
                <a:close/>
              </a:path>
              <a:path w="478154" h="466089">
                <a:moveTo>
                  <a:pt x="435625" y="344976"/>
                </a:moveTo>
                <a:lnTo>
                  <a:pt x="409050" y="372278"/>
                </a:lnTo>
                <a:lnTo>
                  <a:pt x="422701" y="385565"/>
                </a:lnTo>
                <a:lnTo>
                  <a:pt x="396128" y="412866"/>
                </a:lnTo>
                <a:lnTo>
                  <a:pt x="459279" y="412866"/>
                </a:lnTo>
                <a:lnTo>
                  <a:pt x="435625" y="344976"/>
                </a:lnTo>
                <a:close/>
              </a:path>
              <a:path w="478154" h="466089">
                <a:moveTo>
                  <a:pt x="26574" y="0"/>
                </a:moveTo>
                <a:lnTo>
                  <a:pt x="0" y="27302"/>
                </a:lnTo>
                <a:lnTo>
                  <a:pt x="382477" y="399579"/>
                </a:lnTo>
                <a:lnTo>
                  <a:pt x="409050" y="372278"/>
                </a:lnTo>
                <a:lnTo>
                  <a:pt x="26574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30031" y="2131447"/>
            <a:ext cx="681355" cy="1489075"/>
          </a:xfrm>
          <a:custGeom>
            <a:avLst/>
            <a:gdLst/>
            <a:ahLst/>
            <a:cxnLst/>
            <a:rect l="l" t="t" r="r" b="b"/>
            <a:pathLst>
              <a:path w="681354" h="1489075">
                <a:moveTo>
                  <a:pt x="611530" y="1391884"/>
                </a:moveTo>
                <a:lnTo>
                  <a:pt x="576712" y="1407354"/>
                </a:lnTo>
                <a:lnTo>
                  <a:pt x="675347" y="1488605"/>
                </a:lnTo>
                <a:lnTo>
                  <a:pt x="678963" y="1409294"/>
                </a:lnTo>
                <a:lnTo>
                  <a:pt x="619265" y="1409294"/>
                </a:lnTo>
                <a:lnTo>
                  <a:pt x="611530" y="1391884"/>
                </a:lnTo>
                <a:close/>
              </a:path>
              <a:path w="681354" h="1489075">
                <a:moveTo>
                  <a:pt x="646349" y="1376415"/>
                </a:moveTo>
                <a:lnTo>
                  <a:pt x="611530" y="1391884"/>
                </a:lnTo>
                <a:lnTo>
                  <a:pt x="619265" y="1409294"/>
                </a:lnTo>
                <a:lnTo>
                  <a:pt x="654084" y="1393825"/>
                </a:lnTo>
                <a:lnTo>
                  <a:pt x="646349" y="1376415"/>
                </a:lnTo>
                <a:close/>
              </a:path>
              <a:path w="681354" h="1489075">
                <a:moveTo>
                  <a:pt x="681167" y="1360945"/>
                </a:moveTo>
                <a:lnTo>
                  <a:pt x="646349" y="1376415"/>
                </a:lnTo>
                <a:lnTo>
                  <a:pt x="654084" y="1393825"/>
                </a:lnTo>
                <a:lnTo>
                  <a:pt x="619265" y="1409294"/>
                </a:lnTo>
                <a:lnTo>
                  <a:pt x="678963" y="1409294"/>
                </a:lnTo>
                <a:lnTo>
                  <a:pt x="681167" y="1360945"/>
                </a:lnTo>
                <a:close/>
              </a:path>
              <a:path w="681354" h="1489075">
                <a:moveTo>
                  <a:pt x="34818" y="0"/>
                </a:moveTo>
                <a:lnTo>
                  <a:pt x="0" y="15469"/>
                </a:lnTo>
                <a:lnTo>
                  <a:pt x="611530" y="1391884"/>
                </a:lnTo>
                <a:lnTo>
                  <a:pt x="646349" y="1376415"/>
                </a:lnTo>
                <a:lnTo>
                  <a:pt x="34818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094091" y="2519367"/>
            <a:ext cx="1070610" cy="346075"/>
          </a:xfrm>
          <a:custGeom>
            <a:avLst/>
            <a:gdLst/>
            <a:ahLst/>
            <a:cxnLst/>
            <a:rect l="l" t="t" r="r" b="b"/>
            <a:pathLst>
              <a:path w="1070610" h="346075">
                <a:moveTo>
                  <a:pt x="1032346" y="57150"/>
                </a:moveTo>
                <a:lnTo>
                  <a:pt x="1032346" y="346015"/>
                </a:lnTo>
                <a:lnTo>
                  <a:pt x="1070446" y="346015"/>
                </a:lnTo>
                <a:lnTo>
                  <a:pt x="1070446" y="76200"/>
                </a:lnTo>
                <a:lnTo>
                  <a:pt x="1051396" y="76200"/>
                </a:lnTo>
                <a:lnTo>
                  <a:pt x="1032346" y="57150"/>
                </a:lnTo>
                <a:close/>
              </a:path>
              <a:path w="1070610" h="3460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70610" h="3460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70610" h="346075">
                <a:moveTo>
                  <a:pt x="107044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32346" y="76200"/>
                </a:lnTo>
                <a:lnTo>
                  <a:pt x="1032346" y="57150"/>
                </a:lnTo>
                <a:lnTo>
                  <a:pt x="1070446" y="57150"/>
                </a:lnTo>
                <a:lnTo>
                  <a:pt x="1070446" y="38100"/>
                </a:lnTo>
                <a:close/>
              </a:path>
              <a:path w="1070610" h="346075">
                <a:moveTo>
                  <a:pt x="1070446" y="57150"/>
                </a:moveTo>
                <a:lnTo>
                  <a:pt x="1032346" y="57150"/>
                </a:lnTo>
                <a:lnTo>
                  <a:pt x="1051396" y="76200"/>
                </a:lnTo>
                <a:lnTo>
                  <a:pt x="1070446" y="76200"/>
                </a:lnTo>
                <a:lnTo>
                  <a:pt x="1070446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821449" y="849884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439911" y="1399032"/>
            <a:ext cx="432816" cy="4785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354900" y="1846580"/>
            <a:ext cx="616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345741" y="4034987"/>
            <a:ext cx="544195" cy="281305"/>
          </a:xfrm>
          <a:custGeom>
            <a:avLst/>
            <a:gdLst/>
            <a:ahLst/>
            <a:cxnLst/>
            <a:rect l="l" t="t" r="r" b="b"/>
            <a:pathLst>
              <a:path w="544194" h="281304">
                <a:moveTo>
                  <a:pt x="433744" y="245640"/>
                </a:moveTo>
                <a:lnTo>
                  <a:pt x="416250" y="279486"/>
                </a:lnTo>
                <a:lnTo>
                  <a:pt x="544029" y="281200"/>
                </a:lnTo>
                <a:lnTo>
                  <a:pt x="524476" y="254387"/>
                </a:lnTo>
                <a:lnTo>
                  <a:pt x="450667" y="254387"/>
                </a:lnTo>
                <a:lnTo>
                  <a:pt x="433744" y="245640"/>
                </a:lnTo>
                <a:close/>
              </a:path>
              <a:path w="544194" h="281304">
                <a:moveTo>
                  <a:pt x="451238" y="211794"/>
                </a:moveTo>
                <a:lnTo>
                  <a:pt x="433744" y="245640"/>
                </a:lnTo>
                <a:lnTo>
                  <a:pt x="450667" y="254387"/>
                </a:lnTo>
                <a:lnTo>
                  <a:pt x="468161" y="220541"/>
                </a:lnTo>
                <a:lnTo>
                  <a:pt x="451238" y="211794"/>
                </a:lnTo>
                <a:close/>
              </a:path>
              <a:path w="544194" h="281304">
                <a:moveTo>
                  <a:pt x="468732" y="177948"/>
                </a:moveTo>
                <a:lnTo>
                  <a:pt x="451238" y="211794"/>
                </a:lnTo>
                <a:lnTo>
                  <a:pt x="468161" y="220541"/>
                </a:lnTo>
                <a:lnTo>
                  <a:pt x="450667" y="254387"/>
                </a:lnTo>
                <a:lnTo>
                  <a:pt x="524476" y="254387"/>
                </a:lnTo>
                <a:lnTo>
                  <a:pt x="468732" y="177948"/>
                </a:lnTo>
                <a:close/>
              </a:path>
              <a:path w="544194" h="281304">
                <a:moveTo>
                  <a:pt x="110285" y="35560"/>
                </a:moveTo>
                <a:lnTo>
                  <a:pt x="92791" y="69406"/>
                </a:lnTo>
                <a:lnTo>
                  <a:pt x="433744" y="245640"/>
                </a:lnTo>
                <a:lnTo>
                  <a:pt x="451238" y="211794"/>
                </a:lnTo>
                <a:lnTo>
                  <a:pt x="110285" y="35560"/>
                </a:lnTo>
                <a:close/>
              </a:path>
              <a:path w="544194" h="281304">
                <a:moveTo>
                  <a:pt x="0" y="0"/>
                </a:moveTo>
                <a:lnTo>
                  <a:pt x="75297" y="103252"/>
                </a:lnTo>
                <a:lnTo>
                  <a:pt x="92791" y="69406"/>
                </a:lnTo>
                <a:lnTo>
                  <a:pt x="75868" y="60659"/>
                </a:lnTo>
                <a:lnTo>
                  <a:pt x="93362" y="26813"/>
                </a:lnTo>
                <a:lnTo>
                  <a:pt x="114806" y="26813"/>
                </a:lnTo>
                <a:lnTo>
                  <a:pt x="127779" y="1714"/>
                </a:lnTo>
                <a:lnTo>
                  <a:pt x="0" y="0"/>
                </a:lnTo>
                <a:close/>
              </a:path>
              <a:path w="544194" h="281304">
                <a:moveTo>
                  <a:pt x="93362" y="26813"/>
                </a:moveTo>
                <a:lnTo>
                  <a:pt x="75868" y="60659"/>
                </a:lnTo>
                <a:lnTo>
                  <a:pt x="92791" y="69406"/>
                </a:lnTo>
                <a:lnTo>
                  <a:pt x="110285" y="35560"/>
                </a:lnTo>
                <a:lnTo>
                  <a:pt x="93362" y="26813"/>
                </a:lnTo>
                <a:close/>
              </a:path>
              <a:path w="544194" h="281304">
                <a:moveTo>
                  <a:pt x="114806" y="26813"/>
                </a:moveTo>
                <a:lnTo>
                  <a:pt x="93362" y="26813"/>
                </a:lnTo>
                <a:lnTo>
                  <a:pt x="110285" y="35560"/>
                </a:lnTo>
                <a:lnTo>
                  <a:pt x="114806" y="26813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60489" y="4807347"/>
            <a:ext cx="454025" cy="223520"/>
          </a:xfrm>
          <a:custGeom>
            <a:avLst/>
            <a:gdLst/>
            <a:ahLst/>
            <a:cxnLst/>
            <a:rect l="l" t="t" r="r" b="b"/>
            <a:pathLst>
              <a:path w="454025" h="223520">
                <a:moveTo>
                  <a:pt x="77969" y="120214"/>
                </a:moveTo>
                <a:lnTo>
                  <a:pt x="0" y="221463"/>
                </a:lnTo>
                <a:lnTo>
                  <a:pt x="127781" y="223089"/>
                </a:lnTo>
                <a:lnTo>
                  <a:pt x="115196" y="197098"/>
                </a:lnTo>
                <a:lnTo>
                  <a:pt x="94030" y="197098"/>
                </a:lnTo>
                <a:lnTo>
                  <a:pt x="77428" y="162807"/>
                </a:lnTo>
                <a:lnTo>
                  <a:pt x="94573" y="154506"/>
                </a:lnTo>
                <a:lnTo>
                  <a:pt x="77969" y="120214"/>
                </a:lnTo>
                <a:close/>
              </a:path>
              <a:path w="454025" h="223520">
                <a:moveTo>
                  <a:pt x="94573" y="154506"/>
                </a:moveTo>
                <a:lnTo>
                  <a:pt x="77428" y="162807"/>
                </a:lnTo>
                <a:lnTo>
                  <a:pt x="94030" y="197098"/>
                </a:lnTo>
                <a:lnTo>
                  <a:pt x="111176" y="188797"/>
                </a:lnTo>
                <a:lnTo>
                  <a:pt x="94573" y="154506"/>
                </a:lnTo>
                <a:close/>
              </a:path>
              <a:path w="454025" h="223520">
                <a:moveTo>
                  <a:pt x="111176" y="188797"/>
                </a:moveTo>
                <a:lnTo>
                  <a:pt x="94030" y="197098"/>
                </a:lnTo>
                <a:lnTo>
                  <a:pt x="115196" y="197098"/>
                </a:lnTo>
                <a:lnTo>
                  <a:pt x="111176" y="188797"/>
                </a:lnTo>
                <a:close/>
              </a:path>
              <a:path w="454025" h="223520">
                <a:moveTo>
                  <a:pt x="342849" y="34292"/>
                </a:moveTo>
                <a:lnTo>
                  <a:pt x="94573" y="154506"/>
                </a:lnTo>
                <a:lnTo>
                  <a:pt x="111176" y="188797"/>
                </a:lnTo>
                <a:lnTo>
                  <a:pt x="359453" y="68583"/>
                </a:lnTo>
                <a:lnTo>
                  <a:pt x="342849" y="34292"/>
                </a:lnTo>
                <a:close/>
              </a:path>
              <a:path w="454025" h="223520">
                <a:moveTo>
                  <a:pt x="435264" y="25990"/>
                </a:moveTo>
                <a:lnTo>
                  <a:pt x="359995" y="25990"/>
                </a:lnTo>
                <a:lnTo>
                  <a:pt x="376599" y="60281"/>
                </a:lnTo>
                <a:lnTo>
                  <a:pt x="359453" y="68583"/>
                </a:lnTo>
                <a:lnTo>
                  <a:pt x="376057" y="102875"/>
                </a:lnTo>
                <a:lnTo>
                  <a:pt x="435264" y="25990"/>
                </a:lnTo>
                <a:close/>
              </a:path>
              <a:path w="454025" h="223520">
                <a:moveTo>
                  <a:pt x="359995" y="25990"/>
                </a:moveTo>
                <a:lnTo>
                  <a:pt x="342849" y="34292"/>
                </a:lnTo>
                <a:lnTo>
                  <a:pt x="359453" y="68583"/>
                </a:lnTo>
                <a:lnTo>
                  <a:pt x="376599" y="60281"/>
                </a:lnTo>
                <a:lnTo>
                  <a:pt x="359995" y="25990"/>
                </a:lnTo>
                <a:close/>
              </a:path>
              <a:path w="454025" h="223520">
                <a:moveTo>
                  <a:pt x="326245" y="0"/>
                </a:moveTo>
                <a:lnTo>
                  <a:pt x="342849" y="34292"/>
                </a:lnTo>
                <a:lnTo>
                  <a:pt x="359995" y="25990"/>
                </a:lnTo>
                <a:lnTo>
                  <a:pt x="435264" y="25990"/>
                </a:lnTo>
                <a:lnTo>
                  <a:pt x="454026" y="1626"/>
                </a:lnTo>
                <a:lnTo>
                  <a:pt x="326245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6033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718756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5" dirty="0"/>
              <a:t>Understanding </a:t>
            </a:r>
            <a:r>
              <a:rPr spc="-130" dirty="0"/>
              <a:t>CIDR </a:t>
            </a:r>
            <a:r>
              <a:rPr spc="-50" dirty="0"/>
              <a:t>- </a:t>
            </a:r>
            <a:r>
              <a:rPr spc="-70" dirty="0"/>
              <a:t>IPv4  </a:t>
            </a:r>
            <a:r>
              <a:rPr spc="-95" dirty="0"/>
              <a:t>(Classless </a:t>
            </a:r>
            <a:r>
              <a:rPr spc="-114" dirty="0"/>
              <a:t>Inter-Domain</a:t>
            </a:r>
            <a:r>
              <a:rPr spc="90" dirty="0"/>
              <a:t> </a:t>
            </a:r>
            <a:r>
              <a:rPr spc="-65" dirty="0"/>
              <a:t>Routing)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033272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CIDR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rules,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networking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general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939849"/>
            <a:ext cx="9778365" cy="166941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define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address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range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  <a:tab pos="4672330" algn="l"/>
              </a:tabLst>
            </a:pP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We’ve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seen</a:t>
            </a:r>
            <a:r>
              <a:rPr sz="2400" spc="-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Gill Sans MT"/>
                <a:cs typeface="Gill Sans MT"/>
              </a:rPr>
              <a:t>WW.XX.YY.ZZ</a:t>
            </a:r>
            <a:r>
              <a:rPr sz="3525" u="heavy" spc="-127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/32</a:t>
            </a:r>
            <a:r>
              <a:rPr sz="3525" spc="-127" baseline="1182" dirty="0">
                <a:solidFill>
                  <a:srgbClr val="444949"/>
                </a:solidFill>
                <a:latin typeface="Gill Sans MT"/>
                <a:cs typeface="Gill Sans MT"/>
              </a:rPr>
              <a:t>	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==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one</a:t>
            </a:r>
            <a:r>
              <a:rPr sz="2400" spc="-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We’ve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seen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0.0.0.0</a:t>
            </a:r>
            <a:r>
              <a:rPr sz="3525" u="heavy" spc="-44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/0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==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IPs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define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ex: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192.168.0.0</a:t>
            </a:r>
            <a:r>
              <a:rPr sz="3525" u="heavy" spc="-37" baseline="1182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/26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192.168.0.0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192.168.0.63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(64</a:t>
            </a:r>
            <a:r>
              <a:rPr sz="24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IP)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73167" y="2057400"/>
            <a:ext cx="2161032" cy="1487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780" y="2052666"/>
            <a:ext cx="2168525" cy="1495425"/>
          </a:xfrm>
          <a:custGeom>
            <a:avLst/>
            <a:gdLst/>
            <a:ahLst/>
            <a:cxnLst/>
            <a:rect l="l" t="t" r="r" b="b"/>
            <a:pathLst>
              <a:path w="2168525" h="1495425">
                <a:moveTo>
                  <a:pt x="0" y="0"/>
                </a:moveTo>
                <a:lnTo>
                  <a:pt x="2168524" y="0"/>
                </a:lnTo>
                <a:lnTo>
                  <a:pt x="2168524" y="1495424"/>
                </a:lnTo>
                <a:lnTo>
                  <a:pt x="0" y="1495424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241817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6151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Understanding</a:t>
            </a:r>
            <a:r>
              <a:rPr spc="-75" dirty="0"/>
              <a:t> </a:t>
            </a:r>
            <a:r>
              <a:rPr spc="-130" dirty="0"/>
              <a:t>CIDR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8851265" cy="3507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CIDR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two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components: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base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r>
              <a:rPr sz="24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(XX.XX.XX.XX)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Subnet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Mask</a:t>
            </a:r>
            <a:r>
              <a:rPr sz="24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(/26)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base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represents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contained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range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subnet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masks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defines how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bits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change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subnet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mask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take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forms.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Examples: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139" y="4854955"/>
            <a:ext cx="193992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84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255.255.255.0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2845"/>
              </a:lnSpc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/24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25215" y="4854955"/>
            <a:ext cx="229425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dirty="0">
                <a:solidFill>
                  <a:srgbClr val="444949"/>
                </a:solidFill>
                <a:latin typeface="Wingdings"/>
                <a:cs typeface="Wingdings"/>
              </a:rPr>
              <a:t></a:t>
            </a:r>
            <a:r>
              <a:rPr sz="2400" dirty="0">
                <a:solidFill>
                  <a:srgbClr val="444949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less</a:t>
            </a:r>
            <a:r>
              <a:rPr sz="24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common</a:t>
            </a:r>
            <a:endParaRPr sz="2400">
              <a:latin typeface="Gill Sans MT"/>
              <a:cs typeface="Gill Sans MT"/>
            </a:endParaRPr>
          </a:p>
          <a:p>
            <a:pPr marL="63500">
              <a:lnSpc>
                <a:spcPts val="2845"/>
              </a:lnSpc>
            </a:pPr>
            <a:r>
              <a:rPr sz="2400" dirty="0">
                <a:solidFill>
                  <a:srgbClr val="444949"/>
                </a:solidFill>
                <a:latin typeface="Wingdings"/>
                <a:cs typeface="Wingdings"/>
              </a:rPr>
              <a:t></a:t>
            </a:r>
            <a:r>
              <a:rPr sz="2400" dirty="0">
                <a:solidFill>
                  <a:srgbClr val="444949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more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common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050363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481457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5" dirty="0"/>
              <a:t>Understanding </a:t>
            </a:r>
            <a:r>
              <a:rPr spc="-130" dirty="0"/>
              <a:t>CIDRs  </a:t>
            </a:r>
            <a:r>
              <a:rPr spc="-25" dirty="0"/>
              <a:t>Subnet</a:t>
            </a:r>
            <a:r>
              <a:rPr spc="-10" dirty="0"/>
              <a:t> </a:t>
            </a:r>
            <a:r>
              <a:rPr spc="-105" dirty="0"/>
              <a:t>Masks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5476"/>
            <a:ext cx="9621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subnet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50" dirty="0">
                <a:solidFill>
                  <a:srgbClr val="444949"/>
                </a:solidFill>
                <a:latin typeface="Gill Sans MT"/>
                <a:cs typeface="Gill Sans MT"/>
              </a:rPr>
              <a:t>masks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basically</a:t>
            </a:r>
            <a:r>
              <a:rPr sz="1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Gill Sans MT"/>
                <a:cs typeface="Gill Sans MT"/>
              </a:rPr>
              <a:t>part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1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1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underlying</a:t>
            </a: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get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additional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next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values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1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Gill Sans MT"/>
                <a:cs typeface="Gill Sans MT"/>
              </a:rPr>
              <a:t>base</a:t>
            </a:r>
            <a:r>
              <a:rPr sz="1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992884"/>
            <a:ext cx="3145790" cy="3530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/32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110" dirty="0">
                <a:solidFill>
                  <a:srgbClr val="444949"/>
                </a:solidFill>
                <a:latin typeface="Gill Sans MT"/>
                <a:cs typeface="Gill Sans MT"/>
              </a:rPr>
              <a:t> 2^0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/31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2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110" dirty="0">
                <a:solidFill>
                  <a:srgbClr val="444949"/>
                </a:solidFill>
                <a:latin typeface="Gill Sans MT"/>
                <a:cs typeface="Gill Sans MT"/>
              </a:rPr>
              <a:t> 2^1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/30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110" dirty="0">
                <a:solidFill>
                  <a:srgbClr val="444949"/>
                </a:solidFill>
                <a:latin typeface="Gill Sans MT"/>
                <a:cs typeface="Gill Sans MT"/>
              </a:rPr>
              <a:t>2^2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/29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8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110" dirty="0">
                <a:solidFill>
                  <a:srgbClr val="444949"/>
                </a:solidFill>
                <a:latin typeface="Gill Sans MT"/>
                <a:cs typeface="Gill Sans MT"/>
              </a:rPr>
              <a:t>2^3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/28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16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110" dirty="0">
                <a:solidFill>
                  <a:srgbClr val="444949"/>
                </a:solidFill>
                <a:latin typeface="Gill Sans MT"/>
                <a:cs typeface="Gill Sans MT"/>
              </a:rPr>
              <a:t>2^4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/27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32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110" dirty="0">
                <a:solidFill>
                  <a:srgbClr val="444949"/>
                </a:solidFill>
                <a:latin typeface="Gill Sans MT"/>
                <a:cs typeface="Gill Sans MT"/>
              </a:rPr>
              <a:t>2^5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/26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64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110" dirty="0">
                <a:solidFill>
                  <a:srgbClr val="444949"/>
                </a:solidFill>
                <a:latin typeface="Gill Sans MT"/>
                <a:cs typeface="Gill Sans MT"/>
              </a:rPr>
              <a:t>2^6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/25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128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110" dirty="0">
                <a:solidFill>
                  <a:srgbClr val="444949"/>
                </a:solidFill>
                <a:latin typeface="Gill Sans MT"/>
                <a:cs typeface="Gill Sans MT"/>
              </a:rPr>
              <a:t>2^7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/24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256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110" dirty="0">
                <a:solidFill>
                  <a:srgbClr val="444949"/>
                </a:solidFill>
                <a:latin typeface="Gill Sans MT"/>
                <a:cs typeface="Gill Sans MT"/>
              </a:rPr>
              <a:t>2^8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/16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spc="-15" dirty="0">
                <a:solidFill>
                  <a:srgbClr val="444949"/>
                </a:solidFill>
                <a:latin typeface="Gill Sans MT"/>
                <a:cs typeface="Gill Sans MT"/>
              </a:rPr>
              <a:t>65,536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80" dirty="0">
                <a:solidFill>
                  <a:srgbClr val="444949"/>
                </a:solidFill>
                <a:latin typeface="Gill Sans MT"/>
                <a:cs typeface="Gill Sans MT"/>
              </a:rPr>
              <a:t>2^16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solidFill>
                  <a:srgbClr val="444949"/>
                </a:solidFill>
                <a:latin typeface="Gill Sans MT"/>
                <a:cs typeface="Gill Sans MT"/>
              </a:rPr>
              <a:t>/0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1800" spc="-50" dirty="0">
                <a:solidFill>
                  <a:srgbClr val="444949"/>
                </a:solidFill>
                <a:latin typeface="Gill Sans MT"/>
                <a:cs typeface="Gill Sans MT"/>
              </a:rPr>
              <a:t>IPs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=</a:t>
            </a:r>
            <a:r>
              <a:rPr sz="18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80" dirty="0">
                <a:solidFill>
                  <a:srgbClr val="444949"/>
                </a:solidFill>
                <a:latin typeface="Gill Sans MT"/>
                <a:cs typeface="Gill Sans MT"/>
              </a:rPr>
              <a:t>2^32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40865" y="2828395"/>
            <a:ext cx="6113145" cy="318325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3275"/>
              </a:lnSpc>
              <a:buFont typeface="Arial"/>
              <a:buChar char="•"/>
              <a:tabLst>
                <a:tab pos="320040" algn="l"/>
              </a:tabLst>
            </a:pPr>
            <a:r>
              <a:rPr sz="2800" spc="-5" dirty="0">
                <a:solidFill>
                  <a:srgbClr val="FFFFFF"/>
                </a:solidFill>
                <a:latin typeface="Gill Sans MT"/>
                <a:cs typeface="Gill Sans MT"/>
              </a:rPr>
              <a:t>Quick</a:t>
            </a:r>
            <a:r>
              <a:rPr sz="28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memo:</a:t>
            </a:r>
            <a:endParaRPr sz="2800">
              <a:latin typeface="Gill Sans MT"/>
              <a:cs typeface="Gill Sans MT"/>
            </a:endParaRPr>
          </a:p>
          <a:p>
            <a:pPr marL="32004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20040" algn="l"/>
              </a:tabLst>
            </a:pP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/32 – no IP </a:t>
            </a:r>
            <a:r>
              <a:rPr sz="2800" spc="-10" dirty="0">
                <a:solidFill>
                  <a:srgbClr val="FFFFFF"/>
                </a:solidFill>
                <a:latin typeface="Gill Sans MT"/>
                <a:cs typeface="Gill Sans MT"/>
              </a:rPr>
              <a:t>number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2800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change</a:t>
            </a:r>
            <a:endParaRPr sz="2800">
              <a:latin typeface="Gill Sans MT"/>
              <a:cs typeface="Gill Sans MT"/>
            </a:endParaRPr>
          </a:p>
          <a:p>
            <a:pPr marL="32004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20040" algn="l"/>
              </a:tabLst>
            </a:pP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/24 - </a:t>
            </a:r>
            <a:r>
              <a:rPr sz="2800" spc="-5" dirty="0">
                <a:solidFill>
                  <a:srgbClr val="FFFFFF"/>
                </a:solidFill>
                <a:latin typeface="Gill Sans MT"/>
                <a:cs typeface="Gill Sans MT"/>
              </a:rPr>
              <a:t>last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IP </a:t>
            </a:r>
            <a:r>
              <a:rPr sz="2800" spc="-10" dirty="0">
                <a:solidFill>
                  <a:srgbClr val="FFFFFF"/>
                </a:solidFill>
                <a:latin typeface="Gill Sans MT"/>
                <a:cs typeface="Gill Sans MT"/>
              </a:rPr>
              <a:t>number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2800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change</a:t>
            </a:r>
            <a:endParaRPr sz="2800">
              <a:latin typeface="Gill Sans MT"/>
              <a:cs typeface="Gill Sans MT"/>
            </a:endParaRPr>
          </a:p>
          <a:p>
            <a:pPr marL="32004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20040" algn="l"/>
              </a:tabLst>
            </a:pP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/16 – </a:t>
            </a:r>
            <a:r>
              <a:rPr sz="2800" spc="-5" dirty="0">
                <a:solidFill>
                  <a:srgbClr val="FFFFFF"/>
                </a:solidFill>
                <a:latin typeface="Gill Sans MT"/>
                <a:cs typeface="Gill Sans MT"/>
              </a:rPr>
              <a:t>last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IP </a:t>
            </a:r>
            <a:r>
              <a:rPr sz="2800" spc="-20" dirty="0">
                <a:solidFill>
                  <a:srgbClr val="FFFFFF"/>
                </a:solidFill>
                <a:latin typeface="Gill Sans MT"/>
                <a:cs typeface="Gill Sans MT"/>
              </a:rPr>
              <a:t>two </a:t>
            </a:r>
            <a:r>
              <a:rPr sz="2800" spc="-5" dirty="0">
                <a:solidFill>
                  <a:srgbClr val="FFFFFF"/>
                </a:solidFill>
                <a:latin typeface="Gill Sans MT"/>
                <a:cs typeface="Gill Sans MT"/>
              </a:rPr>
              <a:t>numbers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2800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change</a:t>
            </a:r>
            <a:endParaRPr sz="2800">
              <a:latin typeface="Gill Sans MT"/>
              <a:cs typeface="Gill Sans MT"/>
            </a:endParaRPr>
          </a:p>
          <a:p>
            <a:pPr marL="32004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20040" algn="l"/>
              </a:tabLst>
            </a:pP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/8 – </a:t>
            </a:r>
            <a:r>
              <a:rPr sz="2800" spc="-5" dirty="0">
                <a:solidFill>
                  <a:srgbClr val="FFFFFF"/>
                </a:solidFill>
                <a:latin typeface="Gill Sans MT"/>
                <a:cs typeface="Gill Sans MT"/>
              </a:rPr>
              <a:t>last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IP </a:t>
            </a:r>
            <a:r>
              <a:rPr sz="2800" spc="-15" dirty="0">
                <a:solidFill>
                  <a:srgbClr val="FFFFFF"/>
                </a:solidFill>
                <a:latin typeface="Gill Sans MT"/>
                <a:cs typeface="Gill Sans MT"/>
              </a:rPr>
              <a:t>three </a:t>
            </a:r>
            <a:r>
              <a:rPr sz="2800" spc="-5" dirty="0">
                <a:solidFill>
                  <a:srgbClr val="FFFFFF"/>
                </a:solidFill>
                <a:latin typeface="Gill Sans MT"/>
                <a:cs typeface="Gill Sans MT"/>
              </a:rPr>
              <a:t>numbers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2800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change</a:t>
            </a:r>
            <a:endParaRPr sz="2800">
              <a:latin typeface="Gill Sans MT"/>
              <a:cs typeface="Gill Sans MT"/>
            </a:endParaRPr>
          </a:p>
          <a:p>
            <a:pPr marL="32004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20040" algn="l"/>
              </a:tabLst>
            </a:pP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/0 – all IP </a:t>
            </a:r>
            <a:r>
              <a:rPr sz="2800" spc="-5" dirty="0">
                <a:solidFill>
                  <a:srgbClr val="FFFFFF"/>
                </a:solidFill>
                <a:latin typeface="Gill Sans MT"/>
                <a:cs typeface="Gill Sans MT"/>
              </a:rPr>
              <a:t>numbers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2800" spc="-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FFFFFF"/>
                </a:solidFill>
                <a:latin typeface="Gill Sans MT"/>
                <a:cs typeface="Gill Sans MT"/>
              </a:rPr>
              <a:t>change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515231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481457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55" dirty="0"/>
              <a:t>Understanding </a:t>
            </a:r>
            <a:r>
              <a:rPr spc="-130" dirty="0"/>
              <a:t>CIDRs  </a:t>
            </a:r>
            <a:r>
              <a:rPr spc="-114" dirty="0"/>
              <a:t>Little</a:t>
            </a:r>
            <a:r>
              <a:rPr dirty="0"/>
              <a:t> </a:t>
            </a:r>
            <a:r>
              <a:rPr spc="-105" dirty="0"/>
              <a:t>exercise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10099675" cy="41027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192.168.0.0/24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…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Gill Sans MT"/>
                <a:cs typeface="Gill Sans MT"/>
              </a:rPr>
              <a:t>?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5091D0"/>
                </a:solidFill>
                <a:latin typeface="Gill Sans MT"/>
                <a:cs typeface="Gill Sans MT"/>
              </a:rPr>
              <a:t>192.168.0.0 </a:t>
            </a:r>
            <a:r>
              <a:rPr sz="2400" dirty="0">
                <a:solidFill>
                  <a:srgbClr val="5091D0"/>
                </a:solidFill>
                <a:latin typeface="Gill Sans MT"/>
                <a:cs typeface="Gill Sans MT"/>
              </a:rPr>
              <a:t>– </a:t>
            </a:r>
            <a:r>
              <a:rPr sz="2400" spc="-25" dirty="0">
                <a:solidFill>
                  <a:srgbClr val="5091D0"/>
                </a:solidFill>
                <a:latin typeface="Gill Sans MT"/>
                <a:cs typeface="Gill Sans MT"/>
              </a:rPr>
              <a:t>192.168.0.255 </a:t>
            </a:r>
            <a:r>
              <a:rPr sz="2400" spc="5" dirty="0">
                <a:solidFill>
                  <a:srgbClr val="5091D0"/>
                </a:solidFill>
                <a:latin typeface="Gill Sans MT"/>
                <a:cs typeface="Gill Sans MT"/>
              </a:rPr>
              <a:t>(256</a:t>
            </a:r>
            <a:r>
              <a:rPr sz="2400" spc="3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5091D0"/>
                </a:solidFill>
                <a:latin typeface="Gill Sans MT"/>
                <a:cs typeface="Gill Sans MT"/>
              </a:rPr>
              <a:t>IP)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192.168.0.0/16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…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Gill Sans MT"/>
                <a:cs typeface="Gill Sans MT"/>
              </a:rPr>
              <a:t>?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5091D0"/>
                </a:solidFill>
                <a:latin typeface="Gill Sans MT"/>
                <a:cs typeface="Gill Sans MT"/>
              </a:rPr>
              <a:t>192.168.0.0 </a:t>
            </a:r>
            <a:r>
              <a:rPr sz="2400" dirty="0">
                <a:solidFill>
                  <a:srgbClr val="5091D0"/>
                </a:solidFill>
                <a:latin typeface="Gill Sans MT"/>
                <a:cs typeface="Gill Sans MT"/>
              </a:rPr>
              <a:t>– </a:t>
            </a:r>
            <a:r>
              <a:rPr sz="2400" spc="-25" dirty="0">
                <a:solidFill>
                  <a:srgbClr val="5091D0"/>
                </a:solidFill>
                <a:latin typeface="Gill Sans MT"/>
                <a:cs typeface="Gill Sans MT"/>
              </a:rPr>
              <a:t>192.168.255.255 </a:t>
            </a:r>
            <a:r>
              <a:rPr sz="2400" spc="-15" dirty="0">
                <a:solidFill>
                  <a:srgbClr val="5091D0"/>
                </a:solidFill>
                <a:latin typeface="Gill Sans MT"/>
                <a:cs typeface="Gill Sans MT"/>
              </a:rPr>
              <a:t>(65,536</a:t>
            </a:r>
            <a:r>
              <a:rPr sz="2400" spc="35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5091D0"/>
                </a:solidFill>
                <a:latin typeface="Gill Sans MT"/>
                <a:cs typeface="Gill Sans MT"/>
              </a:rPr>
              <a:t>IP)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134.56.78.123/32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…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Gill Sans MT"/>
                <a:cs typeface="Gill Sans MT"/>
              </a:rPr>
              <a:t>?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5091D0"/>
                </a:solidFill>
                <a:latin typeface="Gill Sans MT"/>
                <a:cs typeface="Gill Sans MT"/>
              </a:rPr>
              <a:t>Just</a:t>
            </a:r>
            <a:r>
              <a:rPr sz="2400" spc="-10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5091D0"/>
                </a:solidFill>
                <a:latin typeface="Gill Sans MT"/>
                <a:cs typeface="Gill Sans MT"/>
              </a:rPr>
              <a:t>134.56.78.123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0.0.0.0/0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5091D0"/>
                </a:solidFill>
                <a:latin typeface="Gill Sans MT"/>
                <a:cs typeface="Gill Sans MT"/>
              </a:rPr>
              <a:t>All</a:t>
            </a:r>
            <a:r>
              <a:rPr sz="2400" spc="-15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400" spc="-110" dirty="0">
                <a:solidFill>
                  <a:srgbClr val="5091D0"/>
                </a:solidFill>
                <a:latin typeface="Gill Sans MT"/>
                <a:cs typeface="Gill Sans MT"/>
              </a:rPr>
              <a:t>IP!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  <a:tab pos="497586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doubt,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website:	</a:t>
            </a:r>
            <a:r>
              <a:rPr sz="28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</a:t>
            </a:r>
            <a:r>
              <a:rPr sz="28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  <a:hlinkClick r:id="rId3"/>
              </a:rPr>
              <a:t>//ww</a:t>
            </a:r>
            <a:r>
              <a:rPr sz="28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w.</a:t>
            </a:r>
            <a:r>
              <a:rPr sz="28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  <a:hlinkClick r:id="rId3"/>
              </a:rPr>
              <a:t>ipaddressguide.com/cidr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844555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555244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80" dirty="0"/>
              <a:t>Private </a:t>
            </a:r>
            <a:r>
              <a:rPr spc="-100" dirty="0"/>
              <a:t>vs </a:t>
            </a:r>
            <a:r>
              <a:rPr spc="-80" dirty="0"/>
              <a:t>Public </a:t>
            </a:r>
            <a:r>
              <a:rPr spc="-100" dirty="0"/>
              <a:t>IP </a:t>
            </a:r>
            <a:r>
              <a:rPr spc="-30" dirty="0"/>
              <a:t>(IPv4)  </a:t>
            </a:r>
            <a:r>
              <a:rPr spc="-75" dirty="0"/>
              <a:t>Allowed</a:t>
            </a:r>
            <a:r>
              <a:rPr spc="-10" dirty="0"/>
              <a:t> </a:t>
            </a:r>
            <a:r>
              <a:rPr spc="-60" dirty="0"/>
              <a:t>ranges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538731"/>
            <a:ext cx="10142855" cy="407797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14732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Assigned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Numbers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Authority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(IANA)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established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certain 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blocks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IPV4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addresses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use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(LAN) 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(Internet)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addresses.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allow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certain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values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  <a:tab pos="3949065" algn="l"/>
                <a:tab pos="5650865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10.0.0.0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10.255.255.255	(10.0.0.0/8)	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&lt;=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big</a:t>
            </a: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172.16.0.0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172.31.255.255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(172.16.0.0/12) </a:t>
            </a:r>
            <a:r>
              <a:rPr sz="2400" spc="180" dirty="0">
                <a:solidFill>
                  <a:srgbClr val="5091D0"/>
                </a:solidFill>
                <a:latin typeface="Gill Sans MT"/>
                <a:cs typeface="Gill Sans MT"/>
              </a:rPr>
              <a:t>&lt;= </a:t>
            </a:r>
            <a:r>
              <a:rPr sz="2400" spc="-35" dirty="0">
                <a:solidFill>
                  <a:srgbClr val="5091D0"/>
                </a:solidFill>
                <a:latin typeface="Gill Sans MT"/>
                <a:cs typeface="Gill Sans MT"/>
              </a:rPr>
              <a:t>default </a:t>
            </a:r>
            <a:r>
              <a:rPr sz="2400" spc="-45" dirty="0">
                <a:solidFill>
                  <a:srgbClr val="5091D0"/>
                </a:solidFill>
                <a:latin typeface="Gill Sans MT"/>
                <a:cs typeface="Gill Sans MT"/>
              </a:rPr>
              <a:t>AWS</a:t>
            </a:r>
            <a:r>
              <a:rPr sz="2400" spc="-225" dirty="0">
                <a:solidFill>
                  <a:srgbClr val="5091D0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5091D0"/>
                </a:solidFill>
                <a:latin typeface="Gill Sans MT"/>
                <a:cs typeface="Gill Sans MT"/>
              </a:rPr>
              <a:t>one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  <a:tab pos="6617334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192.168.0.0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</a:t>
            </a:r>
            <a:r>
              <a:rPr sz="24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192.168.255.255</a:t>
            </a:r>
            <a:r>
              <a:rPr sz="24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(192.168.0.0/16)	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&lt;=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example: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home</a:t>
            </a:r>
            <a:r>
              <a:rPr sz="2400" spc="-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networks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800" spc="4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232864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6527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Default</a:t>
            </a:r>
            <a:r>
              <a:rPr spc="-645" dirty="0"/>
              <a:t> </a:t>
            </a:r>
            <a:r>
              <a:rPr spc="-70" dirty="0"/>
              <a:t>VPC</a:t>
            </a:r>
            <a:r>
              <a:rPr spc="-480" dirty="0"/>
              <a:t> </a:t>
            </a:r>
            <a:r>
              <a:rPr spc="-110" dirty="0"/>
              <a:t>Walkthrough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975215" cy="2067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accounts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r>
              <a:rPr sz="2800" spc="-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launched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subnet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specified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 have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connectivity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public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DNS</a:t>
            </a:r>
            <a:r>
              <a:rPr sz="28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name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902342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3675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 </a:t>
            </a:r>
            <a:r>
              <a:rPr spc="-100" dirty="0"/>
              <a:t>in </a:t>
            </a:r>
            <a:r>
              <a:rPr spc="-80" dirty="0"/>
              <a:t>AWS </a:t>
            </a:r>
            <a:r>
              <a:rPr spc="-5" dirty="0"/>
              <a:t>–</a:t>
            </a:r>
            <a:r>
              <a:rPr spc="-50" dirty="0"/>
              <a:t> </a:t>
            </a:r>
            <a:r>
              <a:rPr spc="-70" dirty="0"/>
              <a:t>IPv4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10314940" cy="42684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600" spc="19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Private</a:t>
            </a:r>
            <a:r>
              <a:rPr sz="2600" spc="-4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multiple VPCs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(max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soft</a:t>
            </a:r>
            <a:r>
              <a:rPr sz="26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limit)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CIDR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5. 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each</a:t>
            </a:r>
            <a:r>
              <a:rPr sz="2600" spc="-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CIDR: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Min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/28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16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r>
              <a:rPr sz="22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Addresses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/16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65536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r>
              <a:rPr sz="22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Addresses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Because VPC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private,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ranges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 allowed: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7865" algn="l"/>
                <a:tab pos="698500" algn="l"/>
                <a:tab pos="367919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10.0.0.0</a:t>
            </a:r>
            <a:r>
              <a:rPr sz="22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10.255.255.255	(10.0.0.0/8)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172.16.0.0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172.31.255.255</a:t>
            </a:r>
            <a:r>
              <a:rPr sz="22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(172.16.0.0/12)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192.168.0.0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192.168.255.255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(192.168.0.0/16)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3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u="heavy" spc="-209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Your </a:t>
            </a:r>
            <a:r>
              <a:rPr sz="3825" u="heavy" spc="-15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VPC </a:t>
            </a:r>
            <a:r>
              <a:rPr sz="3825" u="heavy" spc="-75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CIDR </a:t>
            </a:r>
            <a:r>
              <a:rPr sz="3825" u="heavy" spc="-30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should </a:t>
            </a:r>
            <a:r>
              <a:rPr sz="3825" u="heavy" spc="-37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not </a:t>
            </a:r>
            <a:r>
              <a:rPr sz="3825" u="heavy" spc="-30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overlap </a:t>
            </a:r>
            <a:r>
              <a:rPr sz="3825" u="heavy" spc="-60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with </a:t>
            </a:r>
            <a:r>
              <a:rPr sz="3825" u="heavy" spc="-89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your </a:t>
            </a:r>
            <a:r>
              <a:rPr sz="3825" u="heavy" spc="-60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other networks </a:t>
            </a:r>
            <a:r>
              <a:rPr sz="3825" u="heavy" spc="-30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(ex:</a:t>
            </a:r>
            <a:r>
              <a:rPr sz="3825" u="heavy" spc="187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3825" u="heavy" spc="-22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corporate)</a:t>
            </a:r>
            <a:endParaRPr sz="3825" baseline="1089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8428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4540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25" dirty="0"/>
              <a:t>SQS </a:t>
            </a:r>
            <a:r>
              <a:rPr spc="-50" dirty="0"/>
              <a:t>- </a:t>
            </a:r>
            <a:r>
              <a:rPr spc="-45" dirty="0"/>
              <a:t>Long</a:t>
            </a:r>
            <a:r>
              <a:rPr spc="65" dirty="0"/>
              <a:t> </a:t>
            </a:r>
            <a:r>
              <a:rPr spc="-110" dirty="0"/>
              <a:t>Polling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58900"/>
            <a:ext cx="6475730" cy="410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65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consumer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requests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26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endParaRPr sz="2600">
              <a:latin typeface="Gill Sans MT"/>
              <a:cs typeface="Gill Sans MT"/>
            </a:endParaRPr>
          </a:p>
          <a:p>
            <a:pPr marL="241300" marR="285750">
              <a:lnSpc>
                <a:spcPct val="70000"/>
              </a:lnSpc>
              <a:spcBef>
                <a:spcPts val="470"/>
              </a:spcBef>
            </a:pP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queue,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optionally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“wait”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messages</a:t>
            </a:r>
            <a:r>
              <a:rPr sz="2600" spc="-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arrive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if there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none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queue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called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Long</a:t>
            </a:r>
            <a:r>
              <a:rPr sz="26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Polling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605"/>
              </a:lnSpc>
              <a:spcBef>
                <a:spcPts val="12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LongPolling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decreases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the number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3825" spc="30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67" baseline="1089" dirty="0">
                <a:solidFill>
                  <a:srgbClr val="444949"/>
                </a:solidFill>
                <a:latin typeface="Gill Sans MT"/>
                <a:cs typeface="Gill Sans MT"/>
              </a:rPr>
              <a:t>calls</a:t>
            </a:r>
            <a:endParaRPr sz="3825" baseline="1089">
              <a:latin typeface="Gill Sans MT"/>
              <a:cs typeface="Gill Sans MT"/>
            </a:endParaRPr>
          </a:p>
          <a:p>
            <a:pPr marL="241300" marR="5080">
              <a:lnSpc>
                <a:spcPct val="71400"/>
              </a:lnSpc>
              <a:spcBef>
                <a:spcPts val="425"/>
              </a:spcBef>
            </a:pPr>
            <a:r>
              <a:rPr sz="2550" spc="20" dirty="0">
                <a:solidFill>
                  <a:srgbClr val="444949"/>
                </a:solidFill>
                <a:latin typeface="Gill Sans MT"/>
                <a:cs typeface="Gill Sans MT"/>
              </a:rPr>
              <a:t>made </a:t>
            </a:r>
            <a:r>
              <a:rPr sz="2550" spc="-3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550" spc="45" dirty="0">
                <a:solidFill>
                  <a:srgbClr val="444949"/>
                </a:solidFill>
                <a:latin typeface="Gill Sans MT"/>
                <a:cs typeface="Gill Sans MT"/>
              </a:rPr>
              <a:t>SQS </a:t>
            </a:r>
            <a:r>
              <a:rPr sz="2550" spc="-30" dirty="0">
                <a:solidFill>
                  <a:srgbClr val="444949"/>
                </a:solidFill>
                <a:latin typeface="Gill Sans MT"/>
                <a:cs typeface="Gill Sans MT"/>
              </a:rPr>
              <a:t>while </a:t>
            </a:r>
            <a:r>
              <a:rPr sz="2550" spc="-35" dirty="0">
                <a:solidFill>
                  <a:srgbClr val="444949"/>
                </a:solidFill>
                <a:latin typeface="Gill Sans MT"/>
                <a:cs typeface="Gill Sans MT"/>
              </a:rPr>
              <a:t>increasing </a:t>
            </a:r>
            <a:r>
              <a:rPr sz="2550" spc="-2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550" spc="-30" dirty="0">
                <a:solidFill>
                  <a:srgbClr val="444949"/>
                </a:solidFill>
                <a:latin typeface="Gill Sans MT"/>
                <a:cs typeface="Gill Sans MT"/>
              </a:rPr>
              <a:t>efficiency </a:t>
            </a:r>
            <a:r>
              <a:rPr sz="2550" spc="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550" spc="-25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550" spc="-1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550" spc="-6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55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spc="-25" dirty="0">
                <a:solidFill>
                  <a:srgbClr val="444949"/>
                </a:solidFill>
                <a:latin typeface="Gill Sans MT"/>
                <a:cs typeface="Gill Sans MT"/>
              </a:rPr>
              <a:t>application.</a:t>
            </a:r>
            <a:endParaRPr sz="2550">
              <a:latin typeface="Gill Sans MT"/>
              <a:cs typeface="Gill Sans MT"/>
            </a:endParaRPr>
          </a:p>
          <a:p>
            <a:pPr marL="241300" marR="178435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wait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sec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20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sec  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(20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sec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preferable)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Polling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preferable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Short</a:t>
            </a:r>
            <a:r>
              <a:rPr sz="26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Polling</a:t>
            </a:r>
            <a:endParaRPr sz="2600">
              <a:latin typeface="Gill Sans MT"/>
              <a:cs typeface="Gill Sans MT"/>
            </a:endParaRPr>
          </a:p>
          <a:p>
            <a:pPr marL="241300" marR="18224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Long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polling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enabled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queue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level 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API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level using</a:t>
            </a:r>
            <a:r>
              <a:rPr sz="26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WaitTimeSeconds</a:t>
            </a:r>
            <a:endParaRPr sz="3825" baseline="1089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92183" y="2932176"/>
            <a:ext cx="1033272" cy="691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49049" y="5225277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70890" y="3622995"/>
            <a:ext cx="76200" cy="1602740"/>
          </a:xfrm>
          <a:custGeom>
            <a:avLst/>
            <a:gdLst/>
            <a:ahLst/>
            <a:cxnLst/>
            <a:rect l="l" t="t" r="r" b="b"/>
            <a:pathLst>
              <a:path w="76200" h="1602739">
                <a:moveTo>
                  <a:pt x="34925" y="1526082"/>
                </a:moveTo>
                <a:lnTo>
                  <a:pt x="0" y="1526082"/>
                </a:lnTo>
                <a:lnTo>
                  <a:pt x="38100" y="1602282"/>
                </a:lnTo>
                <a:lnTo>
                  <a:pt x="69850" y="1538782"/>
                </a:lnTo>
                <a:lnTo>
                  <a:pt x="34925" y="1538782"/>
                </a:lnTo>
                <a:lnTo>
                  <a:pt x="34925" y="1526082"/>
                </a:lnTo>
                <a:close/>
              </a:path>
              <a:path w="76200" h="1602739">
                <a:moveTo>
                  <a:pt x="41275" y="0"/>
                </a:moveTo>
                <a:lnTo>
                  <a:pt x="34925" y="0"/>
                </a:lnTo>
                <a:lnTo>
                  <a:pt x="34925" y="1538782"/>
                </a:lnTo>
                <a:lnTo>
                  <a:pt x="41275" y="1538782"/>
                </a:lnTo>
                <a:lnTo>
                  <a:pt x="41275" y="0"/>
                </a:lnTo>
                <a:close/>
              </a:path>
              <a:path w="76200" h="1602739">
                <a:moveTo>
                  <a:pt x="76200" y="1526082"/>
                </a:moveTo>
                <a:lnTo>
                  <a:pt x="41275" y="1526082"/>
                </a:lnTo>
                <a:lnTo>
                  <a:pt x="41275" y="1538782"/>
                </a:lnTo>
                <a:lnTo>
                  <a:pt x="69850" y="1538782"/>
                </a:lnTo>
                <a:lnTo>
                  <a:pt x="76200" y="152608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93134" y="1204483"/>
            <a:ext cx="1048385" cy="65786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7589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38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20040" y="3065779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70890" y="1862075"/>
            <a:ext cx="76200" cy="1073150"/>
          </a:xfrm>
          <a:custGeom>
            <a:avLst/>
            <a:gdLst/>
            <a:ahLst/>
            <a:cxnLst/>
            <a:rect l="l" t="t" r="r" b="b"/>
            <a:pathLst>
              <a:path w="76200" h="1073150">
                <a:moveTo>
                  <a:pt x="34925" y="996914"/>
                </a:moveTo>
                <a:lnTo>
                  <a:pt x="0" y="996914"/>
                </a:lnTo>
                <a:lnTo>
                  <a:pt x="38100" y="1073114"/>
                </a:lnTo>
                <a:lnTo>
                  <a:pt x="69850" y="1009614"/>
                </a:lnTo>
                <a:lnTo>
                  <a:pt x="34925" y="1009614"/>
                </a:lnTo>
                <a:lnTo>
                  <a:pt x="34925" y="996914"/>
                </a:lnTo>
                <a:close/>
              </a:path>
              <a:path w="76200" h="1073150">
                <a:moveTo>
                  <a:pt x="41275" y="0"/>
                </a:moveTo>
                <a:lnTo>
                  <a:pt x="34925" y="0"/>
                </a:lnTo>
                <a:lnTo>
                  <a:pt x="34925" y="1009614"/>
                </a:lnTo>
                <a:lnTo>
                  <a:pt x="41275" y="1009614"/>
                </a:lnTo>
                <a:lnTo>
                  <a:pt x="41275" y="0"/>
                </a:lnTo>
                <a:close/>
              </a:path>
              <a:path w="76200" h="1073150">
                <a:moveTo>
                  <a:pt x="76200" y="996914"/>
                </a:moveTo>
                <a:lnTo>
                  <a:pt x="41275" y="996914"/>
                </a:lnTo>
                <a:lnTo>
                  <a:pt x="41275" y="1009614"/>
                </a:lnTo>
                <a:lnTo>
                  <a:pt x="69850" y="1009614"/>
                </a:lnTo>
                <a:lnTo>
                  <a:pt x="76200" y="99691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23376" y="4014215"/>
            <a:ext cx="765048" cy="61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895681" y="4574540"/>
            <a:ext cx="371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85918" y="4066292"/>
            <a:ext cx="1003935" cy="6299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2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3447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1649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State </a:t>
            </a:r>
            <a:r>
              <a:rPr spc="-45" dirty="0"/>
              <a:t>of </a:t>
            </a:r>
            <a:r>
              <a:rPr spc="-50" dirty="0"/>
              <a:t>Hands</a:t>
            </a:r>
            <a:r>
              <a:rPr spc="55" dirty="0"/>
              <a:t> </a:t>
            </a:r>
            <a:r>
              <a:rPr spc="-25" dirty="0"/>
              <a:t>On</a:t>
            </a:r>
          </a:p>
        </p:txBody>
      </p:sp>
      <p:sp>
        <p:nvSpPr>
          <p:cNvPr id="5" name="object 5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3883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4702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35" dirty="0"/>
              <a:t>Adding</a:t>
            </a:r>
            <a:r>
              <a:rPr spc="-75" dirty="0"/>
              <a:t> </a:t>
            </a:r>
            <a:r>
              <a:rPr spc="-40" dirty="0"/>
              <a:t>Subnets</a:t>
            </a:r>
          </a:p>
        </p:txBody>
      </p:sp>
      <p:sp>
        <p:nvSpPr>
          <p:cNvPr id="5" name="object 5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13838" y="5050027"/>
            <a:ext cx="1192530" cy="649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01600" algn="ctr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2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153717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1584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Subnets </a:t>
            </a:r>
            <a:r>
              <a:rPr spc="-50" dirty="0"/>
              <a:t>-</a:t>
            </a:r>
            <a:r>
              <a:rPr spc="-35" dirty="0"/>
              <a:t> </a:t>
            </a:r>
            <a:r>
              <a:rPr spc="-70" dirty="0"/>
              <a:t>IPv4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8" y="1339393"/>
            <a:ext cx="10701020" cy="43961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reserves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IPs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address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(first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last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address)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each</a:t>
            </a:r>
            <a:r>
              <a:rPr sz="2600" spc="6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Subnet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IPs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cannot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assigned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</a:t>
            </a:r>
            <a:r>
              <a:rPr sz="2600" spc="6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Ex,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CIDR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block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10.0.0.0/24,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reserved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are: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10.0.0.0: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2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address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10.0.0.1: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Reserved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r>
              <a:rPr sz="22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router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10.0.0.2: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Reserved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mapping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Amazon-provided</a:t>
            </a:r>
            <a:r>
              <a:rPr sz="22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DNS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10.0.0.3: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Reserved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future</a:t>
            </a:r>
            <a:r>
              <a:rPr sz="22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endParaRPr sz="2200">
              <a:latin typeface="Gill Sans MT"/>
              <a:cs typeface="Gill Sans MT"/>
            </a:endParaRPr>
          </a:p>
          <a:p>
            <a:pPr marL="698500" marR="824865" lvl="1" indent="-228600">
              <a:lnSpc>
                <a:spcPct val="80000"/>
              </a:lnSpc>
              <a:spcBef>
                <a:spcPts val="5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10.0.0.255: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broadcast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address.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does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broadcast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200" spc="-4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VPC, 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therefore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address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2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reserved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Exam</a:t>
            </a:r>
            <a:r>
              <a:rPr sz="2600" spc="-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Tip: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29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 addresses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instances,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can’t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choose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Subnet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/27 </a:t>
            </a:r>
            <a:r>
              <a:rPr sz="2200" spc="5" dirty="0">
                <a:solidFill>
                  <a:srgbClr val="444949"/>
                </a:solidFill>
                <a:latin typeface="Gill Sans MT"/>
                <a:cs typeface="Gill Sans MT"/>
              </a:rPr>
              <a:t>(32</a:t>
            </a:r>
            <a:r>
              <a:rPr sz="2200" spc="4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IP)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least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64 </a:t>
            </a:r>
            <a:r>
              <a:rPr sz="2200" spc="-195" dirty="0">
                <a:solidFill>
                  <a:srgbClr val="444949"/>
                </a:solidFill>
                <a:latin typeface="Gill Sans MT"/>
                <a:cs typeface="Gill Sans MT"/>
              </a:rPr>
              <a:t>IP,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Subnet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/26 (64-5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59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&gt;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29, but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32-5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27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&lt;</a:t>
            </a:r>
            <a:r>
              <a:rPr sz="2200" spc="-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Gill Sans MT"/>
                <a:cs typeface="Gill Sans MT"/>
              </a:rPr>
              <a:t>29)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7572300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0519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Internet </a:t>
            </a:r>
            <a:r>
              <a:rPr spc="-75" dirty="0"/>
              <a:t>Gateways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250170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gateways helps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scales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horizontally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HA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redundant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created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separately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r>
              <a:rPr sz="28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IGW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vice</a:t>
            </a:r>
            <a:r>
              <a:rPr sz="28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versa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NAT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800" spc="5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IPv4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Gateways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their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r>
              <a:rPr sz="28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access…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Route tables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edited!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3235371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8327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35" dirty="0"/>
              <a:t>Adding</a:t>
            </a:r>
            <a:r>
              <a:rPr spc="-70" dirty="0"/>
              <a:t> </a:t>
            </a:r>
            <a:r>
              <a:rPr spc="-120" dirty="0"/>
              <a:t>IGW</a:t>
            </a:r>
          </a:p>
        </p:txBody>
      </p:sp>
      <p:sp>
        <p:nvSpPr>
          <p:cNvPr id="6" name="object 6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13838" y="5050027"/>
            <a:ext cx="1192530" cy="649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01600" algn="ctr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2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341153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3738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Editing </a:t>
            </a:r>
            <a:r>
              <a:rPr spc="-75" dirty="0"/>
              <a:t>Route</a:t>
            </a:r>
            <a:r>
              <a:rPr spc="-585" dirty="0"/>
              <a:t> </a:t>
            </a:r>
            <a:r>
              <a:rPr spc="-170" dirty="0"/>
              <a:t>Tables</a:t>
            </a:r>
          </a:p>
        </p:txBody>
      </p:sp>
      <p:sp>
        <p:nvSpPr>
          <p:cNvPr id="4" name="object 4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13838" y="5050027"/>
            <a:ext cx="1192530" cy="649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50">
              <a:latin typeface="Times New Roman"/>
              <a:cs typeface="Times New Roman"/>
            </a:endParaRPr>
          </a:p>
          <a:p>
            <a:pPr marL="101600" algn="ctr">
              <a:lnSpc>
                <a:spcPct val="100000"/>
              </a:lnSpc>
              <a:spcBef>
                <a:spcPts val="5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2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00494" y="2855468"/>
            <a:ext cx="8248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53711" y="2292095"/>
            <a:ext cx="542543" cy="566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67400" y="2865120"/>
            <a:ext cx="554736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27623" y="3522979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49256" y="1484375"/>
            <a:ext cx="713231" cy="704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72324" y="2010788"/>
            <a:ext cx="114300" cy="284480"/>
          </a:xfrm>
          <a:custGeom>
            <a:avLst/>
            <a:gdLst/>
            <a:ahLst/>
            <a:cxnLst/>
            <a:rect l="l" t="t" r="r" b="b"/>
            <a:pathLst>
              <a:path w="114300" h="284480">
                <a:moveTo>
                  <a:pt x="38086" y="113758"/>
                </a:moveTo>
                <a:lnTo>
                  <a:pt x="33625" y="283108"/>
                </a:lnTo>
                <a:lnTo>
                  <a:pt x="71713" y="284111"/>
                </a:lnTo>
                <a:lnTo>
                  <a:pt x="76173" y="114762"/>
                </a:lnTo>
                <a:lnTo>
                  <a:pt x="38086" y="113758"/>
                </a:lnTo>
                <a:close/>
              </a:path>
              <a:path w="114300" h="284480">
                <a:moveTo>
                  <a:pt x="104419" y="94715"/>
                </a:moveTo>
                <a:lnTo>
                  <a:pt x="38587" y="94715"/>
                </a:lnTo>
                <a:lnTo>
                  <a:pt x="76674" y="95718"/>
                </a:lnTo>
                <a:lnTo>
                  <a:pt x="76173" y="114762"/>
                </a:lnTo>
                <a:lnTo>
                  <a:pt x="114260" y="115765"/>
                </a:lnTo>
                <a:lnTo>
                  <a:pt x="104419" y="94715"/>
                </a:lnTo>
                <a:close/>
              </a:path>
              <a:path w="114300" h="284480">
                <a:moveTo>
                  <a:pt x="38587" y="94715"/>
                </a:moveTo>
                <a:lnTo>
                  <a:pt x="38086" y="113758"/>
                </a:lnTo>
                <a:lnTo>
                  <a:pt x="76173" y="114762"/>
                </a:lnTo>
                <a:lnTo>
                  <a:pt x="76674" y="95718"/>
                </a:lnTo>
                <a:lnTo>
                  <a:pt x="38587" y="94715"/>
                </a:lnTo>
                <a:close/>
              </a:path>
              <a:path w="114300" h="284480">
                <a:moveTo>
                  <a:pt x="60139" y="0"/>
                </a:moveTo>
                <a:lnTo>
                  <a:pt x="0" y="112755"/>
                </a:lnTo>
                <a:lnTo>
                  <a:pt x="38086" y="113758"/>
                </a:lnTo>
                <a:lnTo>
                  <a:pt x="38587" y="94715"/>
                </a:lnTo>
                <a:lnTo>
                  <a:pt x="104419" y="94715"/>
                </a:lnTo>
                <a:lnTo>
                  <a:pt x="60139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13414" y="886667"/>
            <a:ext cx="5650230" cy="599440"/>
          </a:xfrm>
          <a:custGeom>
            <a:avLst/>
            <a:gdLst/>
            <a:ahLst/>
            <a:cxnLst/>
            <a:rect l="l" t="t" r="r" b="b"/>
            <a:pathLst>
              <a:path w="5650230" h="599440">
                <a:moveTo>
                  <a:pt x="5573615" y="484936"/>
                </a:moveTo>
                <a:lnTo>
                  <a:pt x="5535515" y="484936"/>
                </a:lnTo>
                <a:lnTo>
                  <a:pt x="5592665" y="599236"/>
                </a:lnTo>
                <a:lnTo>
                  <a:pt x="5640290" y="503986"/>
                </a:lnTo>
                <a:lnTo>
                  <a:pt x="5573615" y="503986"/>
                </a:lnTo>
                <a:lnTo>
                  <a:pt x="5573615" y="484936"/>
                </a:lnTo>
                <a:close/>
              </a:path>
              <a:path w="5650230" h="599440">
                <a:moveTo>
                  <a:pt x="5611715" y="0"/>
                </a:moveTo>
                <a:lnTo>
                  <a:pt x="0" y="0"/>
                </a:lnTo>
                <a:lnTo>
                  <a:pt x="0" y="559884"/>
                </a:lnTo>
                <a:lnTo>
                  <a:pt x="38100" y="559884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5611715" y="19050"/>
                </a:lnTo>
                <a:lnTo>
                  <a:pt x="5611715" y="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5573615" y="503986"/>
                </a:lnTo>
                <a:lnTo>
                  <a:pt x="5611715" y="503986"/>
                </a:lnTo>
                <a:lnTo>
                  <a:pt x="5611715" y="38100"/>
                </a:lnTo>
                <a:lnTo>
                  <a:pt x="559266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49815" y="484936"/>
                </a:moveTo>
                <a:lnTo>
                  <a:pt x="5611715" y="484936"/>
                </a:lnTo>
                <a:lnTo>
                  <a:pt x="5611715" y="503986"/>
                </a:lnTo>
                <a:lnTo>
                  <a:pt x="5640290" y="503986"/>
                </a:lnTo>
                <a:lnTo>
                  <a:pt x="5649815" y="484936"/>
                </a:lnTo>
                <a:close/>
              </a:path>
              <a:path w="5650230" h="599440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557361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11715" y="19050"/>
                </a:moveTo>
                <a:lnTo>
                  <a:pt x="5573615" y="19050"/>
                </a:lnTo>
                <a:lnTo>
                  <a:pt x="5592665" y="38100"/>
                </a:lnTo>
                <a:lnTo>
                  <a:pt x="5611715" y="38100"/>
                </a:lnTo>
                <a:lnTo>
                  <a:pt x="5611715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821449" y="849884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98334" y="1681987"/>
            <a:ext cx="497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87490" y="3047492"/>
            <a:ext cx="526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94091" y="2519367"/>
            <a:ext cx="1070610" cy="346075"/>
          </a:xfrm>
          <a:custGeom>
            <a:avLst/>
            <a:gdLst/>
            <a:ahLst/>
            <a:cxnLst/>
            <a:rect l="l" t="t" r="r" b="b"/>
            <a:pathLst>
              <a:path w="1070610" h="346075">
                <a:moveTo>
                  <a:pt x="1032346" y="57150"/>
                </a:moveTo>
                <a:lnTo>
                  <a:pt x="1032346" y="346015"/>
                </a:lnTo>
                <a:lnTo>
                  <a:pt x="1070446" y="346015"/>
                </a:lnTo>
                <a:lnTo>
                  <a:pt x="1070446" y="76200"/>
                </a:lnTo>
                <a:lnTo>
                  <a:pt x="1051396" y="76200"/>
                </a:lnTo>
                <a:lnTo>
                  <a:pt x="1032346" y="57150"/>
                </a:lnTo>
                <a:close/>
              </a:path>
              <a:path w="1070610" h="3460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70610" h="3460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70610" h="346075">
                <a:moveTo>
                  <a:pt x="107044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32346" y="76200"/>
                </a:lnTo>
                <a:lnTo>
                  <a:pt x="1032346" y="57150"/>
                </a:lnTo>
                <a:lnTo>
                  <a:pt x="1070446" y="57150"/>
                </a:lnTo>
                <a:lnTo>
                  <a:pt x="1070446" y="38100"/>
                </a:lnTo>
                <a:close/>
              </a:path>
              <a:path w="1070610" h="346075">
                <a:moveTo>
                  <a:pt x="1070446" y="57150"/>
                </a:moveTo>
                <a:lnTo>
                  <a:pt x="1032346" y="57150"/>
                </a:lnTo>
                <a:lnTo>
                  <a:pt x="1051396" y="76200"/>
                </a:lnTo>
                <a:lnTo>
                  <a:pt x="1070446" y="76200"/>
                </a:lnTo>
                <a:lnTo>
                  <a:pt x="1070446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94961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1017270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210" dirty="0"/>
              <a:t>NAT </a:t>
            </a:r>
            <a:r>
              <a:rPr spc="-90" dirty="0"/>
              <a:t>Instances </a:t>
            </a:r>
            <a:r>
              <a:rPr spc="-5" dirty="0"/>
              <a:t>– </a:t>
            </a:r>
            <a:r>
              <a:rPr spc="-100" dirty="0"/>
              <a:t>Network </a:t>
            </a:r>
            <a:r>
              <a:rPr spc="-85" dirty="0"/>
              <a:t>Address</a:t>
            </a:r>
            <a:r>
              <a:rPr spc="-445" dirty="0"/>
              <a:t> </a:t>
            </a:r>
            <a:r>
              <a:rPr spc="-135" dirty="0"/>
              <a:t>Translation  </a:t>
            </a:r>
            <a:r>
              <a:rPr spc="-40" dirty="0"/>
              <a:t>(outdated </a:t>
            </a:r>
            <a:r>
              <a:rPr spc="-65" dirty="0"/>
              <a:t>but </a:t>
            </a:r>
            <a:r>
              <a:rPr spc="-145" dirty="0"/>
              <a:t>still </a:t>
            </a:r>
            <a:r>
              <a:rPr spc="-75" dirty="0"/>
              <a:t>at </a:t>
            </a:r>
            <a:r>
              <a:rPr spc="-65" dirty="0"/>
              <a:t>the</a:t>
            </a:r>
            <a:r>
              <a:rPr spc="325" dirty="0"/>
              <a:t> </a:t>
            </a:r>
            <a:r>
              <a:rPr spc="-15" dirty="0"/>
              <a:t>exam)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457654"/>
            <a:ext cx="10164445" cy="29610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private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subnets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launched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8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subnet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disable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flag: Source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Destination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Check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Elastic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table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configured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route traffic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subnets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NAT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686931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0200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10" dirty="0"/>
              <a:t>NAT</a:t>
            </a:r>
            <a:r>
              <a:rPr spc="-50" dirty="0"/>
              <a:t> </a:t>
            </a:r>
            <a:r>
              <a:rPr spc="-85" dirty="0"/>
              <a:t>Instance</a:t>
            </a:r>
          </a:p>
        </p:txBody>
      </p:sp>
      <p:sp>
        <p:nvSpPr>
          <p:cNvPr id="4" name="object 4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54351" y="5461508"/>
            <a:ext cx="4133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13838" y="5050027"/>
            <a:ext cx="1192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00494" y="2855468"/>
            <a:ext cx="8248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53711" y="2292095"/>
            <a:ext cx="542543" cy="566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7400" y="2865120"/>
            <a:ext cx="554736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27623" y="3522979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049256" y="1484375"/>
            <a:ext cx="713231" cy="704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72324" y="2010788"/>
            <a:ext cx="114300" cy="284480"/>
          </a:xfrm>
          <a:custGeom>
            <a:avLst/>
            <a:gdLst/>
            <a:ahLst/>
            <a:cxnLst/>
            <a:rect l="l" t="t" r="r" b="b"/>
            <a:pathLst>
              <a:path w="114300" h="284480">
                <a:moveTo>
                  <a:pt x="38086" y="113758"/>
                </a:moveTo>
                <a:lnTo>
                  <a:pt x="33625" y="283108"/>
                </a:lnTo>
                <a:lnTo>
                  <a:pt x="71713" y="284111"/>
                </a:lnTo>
                <a:lnTo>
                  <a:pt x="76173" y="114762"/>
                </a:lnTo>
                <a:lnTo>
                  <a:pt x="38086" y="113758"/>
                </a:lnTo>
                <a:close/>
              </a:path>
              <a:path w="114300" h="284480">
                <a:moveTo>
                  <a:pt x="104419" y="94715"/>
                </a:moveTo>
                <a:lnTo>
                  <a:pt x="38587" y="94715"/>
                </a:lnTo>
                <a:lnTo>
                  <a:pt x="76674" y="95718"/>
                </a:lnTo>
                <a:lnTo>
                  <a:pt x="76173" y="114762"/>
                </a:lnTo>
                <a:lnTo>
                  <a:pt x="114260" y="115765"/>
                </a:lnTo>
                <a:lnTo>
                  <a:pt x="104419" y="94715"/>
                </a:lnTo>
                <a:close/>
              </a:path>
              <a:path w="114300" h="284480">
                <a:moveTo>
                  <a:pt x="38587" y="94715"/>
                </a:moveTo>
                <a:lnTo>
                  <a:pt x="38086" y="113758"/>
                </a:lnTo>
                <a:lnTo>
                  <a:pt x="76173" y="114762"/>
                </a:lnTo>
                <a:lnTo>
                  <a:pt x="76674" y="95718"/>
                </a:lnTo>
                <a:lnTo>
                  <a:pt x="38587" y="94715"/>
                </a:lnTo>
                <a:close/>
              </a:path>
              <a:path w="114300" h="284480">
                <a:moveTo>
                  <a:pt x="60139" y="0"/>
                </a:moveTo>
                <a:lnTo>
                  <a:pt x="0" y="112755"/>
                </a:lnTo>
                <a:lnTo>
                  <a:pt x="38086" y="113758"/>
                </a:lnTo>
                <a:lnTo>
                  <a:pt x="38587" y="94715"/>
                </a:lnTo>
                <a:lnTo>
                  <a:pt x="104419" y="94715"/>
                </a:lnTo>
                <a:lnTo>
                  <a:pt x="60139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13414" y="886667"/>
            <a:ext cx="5650230" cy="599440"/>
          </a:xfrm>
          <a:custGeom>
            <a:avLst/>
            <a:gdLst/>
            <a:ahLst/>
            <a:cxnLst/>
            <a:rect l="l" t="t" r="r" b="b"/>
            <a:pathLst>
              <a:path w="5650230" h="599440">
                <a:moveTo>
                  <a:pt x="5573615" y="484936"/>
                </a:moveTo>
                <a:lnTo>
                  <a:pt x="5535515" y="484936"/>
                </a:lnTo>
                <a:lnTo>
                  <a:pt x="5592665" y="599236"/>
                </a:lnTo>
                <a:lnTo>
                  <a:pt x="5640290" y="503986"/>
                </a:lnTo>
                <a:lnTo>
                  <a:pt x="5573615" y="503986"/>
                </a:lnTo>
                <a:lnTo>
                  <a:pt x="5573615" y="484936"/>
                </a:lnTo>
                <a:close/>
              </a:path>
              <a:path w="5650230" h="599440">
                <a:moveTo>
                  <a:pt x="5611715" y="0"/>
                </a:moveTo>
                <a:lnTo>
                  <a:pt x="0" y="0"/>
                </a:lnTo>
                <a:lnTo>
                  <a:pt x="0" y="559884"/>
                </a:lnTo>
                <a:lnTo>
                  <a:pt x="38100" y="559884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5611715" y="19050"/>
                </a:lnTo>
                <a:lnTo>
                  <a:pt x="5611715" y="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5573615" y="503986"/>
                </a:lnTo>
                <a:lnTo>
                  <a:pt x="5611715" y="503986"/>
                </a:lnTo>
                <a:lnTo>
                  <a:pt x="5611715" y="38100"/>
                </a:lnTo>
                <a:lnTo>
                  <a:pt x="559266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49815" y="484936"/>
                </a:moveTo>
                <a:lnTo>
                  <a:pt x="5611715" y="484936"/>
                </a:lnTo>
                <a:lnTo>
                  <a:pt x="5611715" y="503986"/>
                </a:lnTo>
                <a:lnTo>
                  <a:pt x="5640290" y="503986"/>
                </a:lnTo>
                <a:lnTo>
                  <a:pt x="5649815" y="484936"/>
                </a:lnTo>
                <a:close/>
              </a:path>
              <a:path w="5650230" h="599440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557361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11715" y="19050"/>
                </a:moveTo>
                <a:lnTo>
                  <a:pt x="5573615" y="19050"/>
                </a:lnTo>
                <a:lnTo>
                  <a:pt x="5592665" y="38100"/>
                </a:lnTo>
                <a:lnTo>
                  <a:pt x="5611715" y="38100"/>
                </a:lnTo>
                <a:lnTo>
                  <a:pt x="5611715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821449" y="849884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98334" y="1681987"/>
            <a:ext cx="497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87490" y="3047492"/>
            <a:ext cx="526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94091" y="2519367"/>
            <a:ext cx="1070610" cy="346075"/>
          </a:xfrm>
          <a:custGeom>
            <a:avLst/>
            <a:gdLst/>
            <a:ahLst/>
            <a:cxnLst/>
            <a:rect l="l" t="t" r="r" b="b"/>
            <a:pathLst>
              <a:path w="1070610" h="346075">
                <a:moveTo>
                  <a:pt x="1032346" y="57150"/>
                </a:moveTo>
                <a:lnTo>
                  <a:pt x="1032346" y="346015"/>
                </a:lnTo>
                <a:lnTo>
                  <a:pt x="1070446" y="346015"/>
                </a:lnTo>
                <a:lnTo>
                  <a:pt x="1070446" y="76200"/>
                </a:lnTo>
                <a:lnTo>
                  <a:pt x="1051396" y="76200"/>
                </a:lnTo>
                <a:lnTo>
                  <a:pt x="1032346" y="57150"/>
                </a:lnTo>
                <a:close/>
              </a:path>
              <a:path w="1070610" h="3460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70610" h="3460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70610" h="346075">
                <a:moveTo>
                  <a:pt x="107044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32346" y="76200"/>
                </a:lnTo>
                <a:lnTo>
                  <a:pt x="1032346" y="57150"/>
                </a:lnTo>
                <a:lnTo>
                  <a:pt x="1070446" y="57150"/>
                </a:lnTo>
                <a:lnTo>
                  <a:pt x="1070446" y="38100"/>
                </a:lnTo>
                <a:close/>
              </a:path>
              <a:path w="1070610" h="346075">
                <a:moveTo>
                  <a:pt x="1070446" y="57150"/>
                </a:moveTo>
                <a:lnTo>
                  <a:pt x="1032346" y="57150"/>
                </a:lnTo>
                <a:lnTo>
                  <a:pt x="1051396" y="76200"/>
                </a:lnTo>
                <a:lnTo>
                  <a:pt x="1070446" y="76200"/>
                </a:lnTo>
                <a:lnTo>
                  <a:pt x="1070446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65903" y="3892296"/>
            <a:ext cx="542544" cy="566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90672" y="4456176"/>
            <a:ext cx="554736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050997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49811" y="4117980"/>
            <a:ext cx="1219200" cy="339725"/>
          </a:xfrm>
          <a:custGeom>
            <a:avLst/>
            <a:gdLst/>
            <a:ahLst/>
            <a:cxnLst/>
            <a:rect l="l" t="t" r="r" b="b"/>
            <a:pathLst>
              <a:path w="1219200" h="339725">
                <a:moveTo>
                  <a:pt x="1104700" y="38100"/>
                </a:moveTo>
                <a:lnTo>
                  <a:pt x="0" y="38100"/>
                </a:lnTo>
                <a:lnTo>
                  <a:pt x="0" y="339267"/>
                </a:lnTo>
                <a:lnTo>
                  <a:pt x="38100" y="339267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104700" y="57150"/>
                </a:lnTo>
                <a:lnTo>
                  <a:pt x="1104700" y="38100"/>
                </a:lnTo>
                <a:close/>
              </a:path>
              <a:path w="1219200" h="339725">
                <a:moveTo>
                  <a:pt x="1104700" y="0"/>
                </a:moveTo>
                <a:lnTo>
                  <a:pt x="1104700" y="114300"/>
                </a:lnTo>
                <a:lnTo>
                  <a:pt x="1180900" y="76200"/>
                </a:lnTo>
                <a:lnTo>
                  <a:pt x="1123750" y="76200"/>
                </a:lnTo>
                <a:lnTo>
                  <a:pt x="1123750" y="38100"/>
                </a:lnTo>
                <a:lnTo>
                  <a:pt x="1180900" y="38100"/>
                </a:lnTo>
                <a:lnTo>
                  <a:pt x="1104700" y="0"/>
                </a:lnTo>
                <a:close/>
              </a:path>
              <a:path w="1219200" h="33972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19200" h="339725">
                <a:moveTo>
                  <a:pt x="11047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104700" y="76200"/>
                </a:lnTo>
                <a:lnTo>
                  <a:pt x="1104700" y="57150"/>
                </a:lnTo>
                <a:close/>
              </a:path>
              <a:path w="1219200" h="339725">
                <a:moveTo>
                  <a:pt x="1180900" y="38100"/>
                </a:moveTo>
                <a:lnTo>
                  <a:pt x="1123750" y="38100"/>
                </a:lnTo>
                <a:lnTo>
                  <a:pt x="1123750" y="76200"/>
                </a:lnTo>
                <a:lnTo>
                  <a:pt x="1180900" y="76200"/>
                </a:lnTo>
                <a:lnTo>
                  <a:pt x="1219000" y="57150"/>
                </a:lnTo>
                <a:lnTo>
                  <a:pt x="1180900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34953" y="2943399"/>
            <a:ext cx="934085" cy="1250950"/>
          </a:xfrm>
          <a:custGeom>
            <a:avLst/>
            <a:gdLst/>
            <a:ahLst/>
            <a:cxnLst/>
            <a:rect l="l" t="t" r="r" b="b"/>
            <a:pathLst>
              <a:path w="934085" h="1250950">
                <a:moveTo>
                  <a:pt x="447879" y="57150"/>
                </a:moveTo>
                <a:lnTo>
                  <a:pt x="447879" y="1250779"/>
                </a:lnTo>
                <a:lnTo>
                  <a:pt x="933860" y="1250779"/>
                </a:lnTo>
                <a:lnTo>
                  <a:pt x="933860" y="1231729"/>
                </a:lnTo>
                <a:lnTo>
                  <a:pt x="485979" y="1231729"/>
                </a:lnTo>
                <a:lnTo>
                  <a:pt x="466929" y="1212679"/>
                </a:lnTo>
                <a:lnTo>
                  <a:pt x="485979" y="1212679"/>
                </a:lnTo>
                <a:lnTo>
                  <a:pt x="485979" y="76200"/>
                </a:lnTo>
                <a:lnTo>
                  <a:pt x="466929" y="76200"/>
                </a:lnTo>
                <a:lnTo>
                  <a:pt x="447879" y="57150"/>
                </a:lnTo>
                <a:close/>
              </a:path>
              <a:path w="934085" h="1250950">
                <a:moveTo>
                  <a:pt x="485979" y="1212679"/>
                </a:moveTo>
                <a:lnTo>
                  <a:pt x="466929" y="1212679"/>
                </a:lnTo>
                <a:lnTo>
                  <a:pt x="485979" y="1231729"/>
                </a:lnTo>
                <a:lnTo>
                  <a:pt x="485979" y="1212679"/>
                </a:lnTo>
                <a:close/>
              </a:path>
              <a:path w="934085" h="1250950">
                <a:moveTo>
                  <a:pt x="933860" y="1212679"/>
                </a:moveTo>
                <a:lnTo>
                  <a:pt x="485979" y="1212679"/>
                </a:lnTo>
                <a:lnTo>
                  <a:pt x="485979" y="1231729"/>
                </a:lnTo>
                <a:lnTo>
                  <a:pt x="933860" y="1231729"/>
                </a:lnTo>
                <a:lnTo>
                  <a:pt x="933860" y="1212679"/>
                </a:lnTo>
                <a:close/>
              </a:path>
              <a:path w="934085" h="125095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934085" h="125095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934085" h="1250950">
                <a:moveTo>
                  <a:pt x="48597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7879" y="76200"/>
                </a:lnTo>
                <a:lnTo>
                  <a:pt x="447879" y="57150"/>
                </a:lnTo>
                <a:lnTo>
                  <a:pt x="485979" y="57150"/>
                </a:lnTo>
                <a:lnTo>
                  <a:pt x="485979" y="38100"/>
                </a:lnTo>
                <a:close/>
              </a:path>
              <a:path w="934085" h="1250950">
                <a:moveTo>
                  <a:pt x="485979" y="57150"/>
                </a:moveTo>
                <a:lnTo>
                  <a:pt x="447879" y="57150"/>
                </a:lnTo>
                <a:lnTo>
                  <a:pt x="466929" y="76200"/>
                </a:lnTo>
                <a:lnTo>
                  <a:pt x="485979" y="76200"/>
                </a:lnTo>
                <a:lnTo>
                  <a:pt x="485979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46804" y="2519367"/>
            <a:ext cx="1209675" cy="203835"/>
          </a:xfrm>
          <a:custGeom>
            <a:avLst/>
            <a:gdLst/>
            <a:ahLst/>
            <a:cxnLst/>
            <a:rect l="l" t="t" r="r" b="b"/>
            <a:pathLst>
              <a:path w="1209675" h="203835">
                <a:moveTo>
                  <a:pt x="1094792" y="38100"/>
                </a:moveTo>
                <a:lnTo>
                  <a:pt x="0" y="38100"/>
                </a:lnTo>
                <a:lnTo>
                  <a:pt x="0" y="203403"/>
                </a:lnTo>
                <a:lnTo>
                  <a:pt x="38100" y="203403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094792" y="57150"/>
                </a:lnTo>
                <a:lnTo>
                  <a:pt x="1094792" y="38100"/>
                </a:lnTo>
                <a:close/>
              </a:path>
              <a:path w="1209675" h="203835">
                <a:moveTo>
                  <a:pt x="1094792" y="0"/>
                </a:moveTo>
                <a:lnTo>
                  <a:pt x="1094792" y="114300"/>
                </a:lnTo>
                <a:lnTo>
                  <a:pt x="1170992" y="76200"/>
                </a:lnTo>
                <a:lnTo>
                  <a:pt x="1113842" y="76200"/>
                </a:lnTo>
                <a:lnTo>
                  <a:pt x="1113842" y="38100"/>
                </a:lnTo>
                <a:lnTo>
                  <a:pt x="1170992" y="38100"/>
                </a:lnTo>
                <a:lnTo>
                  <a:pt x="1094792" y="0"/>
                </a:lnTo>
                <a:close/>
              </a:path>
              <a:path w="1209675" h="20383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09675" h="203835">
                <a:moveTo>
                  <a:pt x="1094792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094792" y="76200"/>
                </a:lnTo>
                <a:lnTo>
                  <a:pt x="1094792" y="57150"/>
                </a:lnTo>
                <a:close/>
              </a:path>
              <a:path w="1209675" h="203835">
                <a:moveTo>
                  <a:pt x="1170992" y="38100"/>
                </a:moveTo>
                <a:lnTo>
                  <a:pt x="1113842" y="38100"/>
                </a:lnTo>
                <a:lnTo>
                  <a:pt x="1113842" y="76200"/>
                </a:lnTo>
                <a:lnTo>
                  <a:pt x="1170992" y="76200"/>
                </a:lnTo>
                <a:lnTo>
                  <a:pt x="1209092" y="57150"/>
                </a:lnTo>
                <a:lnTo>
                  <a:pt x="1170992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088543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13037" y="4434332"/>
            <a:ext cx="8248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24200" y="2849879"/>
            <a:ext cx="551688" cy="573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09294" y="2644730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09294" y="2644730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082094" y="3510788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4031" y="3032251"/>
            <a:ext cx="441959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90"/>
              </a:spcBef>
            </a:pP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NAT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800" b="1" spc="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47416" y="2673095"/>
            <a:ext cx="548640" cy="1615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0384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604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10" dirty="0"/>
              <a:t>NAT </a:t>
            </a:r>
            <a:r>
              <a:rPr spc="-90" dirty="0"/>
              <a:t>Instances </a:t>
            </a:r>
            <a:r>
              <a:rPr spc="-5" dirty="0"/>
              <a:t>–</a:t>
            </a:r>
            <a:r>
              <a:rPr spc="265" dirty="0"/>
              <a:t> </a:t>
            </a:r>
            <a:r>
              <a:rPr spc="-65" dirty="0"/>
              <a:t>Comments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015220" cy="43821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Linux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pre-configured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highly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resilient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box</a:t>
            </a:r>
            <a:endParaRPr sz="28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dirty="0">
                <a:solidFill>
                  <a:srgbClr val="444949"/>
                </a:solidFill>
                <a:latin typeface="Arial"/>
                <a:cs typeface="Arial"/>
              </a:rPr>
              <a:t>•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Would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create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ASG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+</a:t>
            </a:r>
            <a:r>
              <a:rPr sz="2800" spc="-3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resilient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user-data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script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bandwidth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depends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rules: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Inbound:</a:t>
            </a:r>
            <a:endParaRPr sz="2400">
              <a:latin typeface="Gill Sans MT"/>
              <a:cs typeface="Gill Sans MT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Allow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HTTP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HTTPS </a:t>
            </a:r>
            <a:r>
              <a:rPr sz="2000" spc="-80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coming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Private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 Subnets</a:t>
            </a:r>
            <a:endParaRPr sz="2000">
              <a:latin typeface="Gill Sans MT"/>
              <a:cs typeface="Gill Sans MT"/>
            </a:endParaRPr>
          </a:p>
          <a:p>
            <a:pPr marL="1155700" lvl="2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Allow </a:t>
            </a:r>
            <a:r>
              <a:rPr sz="2000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home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(access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provided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r>
              <a:rPr sz="2000" spc="3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Gateway)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Outbound:</a:t>
            </a:r>
            <a:endParaRPr sz="2400">
              <a:latin typeface="Gill Sans MT"/>
              <a:cs typeface="Gill Sans MT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Allow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HTTP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HTTPS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0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endParaRPr sz="20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467042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1832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10" dirty="0"/>
              <a:t>NAT</a:t>
            </a:r>
            <a:r>
              <a:rPr spc="-60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273030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NAT,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higher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bandwidth,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better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availability,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</a:t>
            </a:r>
            <a:r>
              <a:rPr sz="2800" spc="-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admin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hour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bandwidth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NAT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created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specific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AZ, uses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EIP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Cannot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subnet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(only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</a:t>
            </a:r>
            <a:r>
              <a:rPr sz="28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subnets)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Requires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IGW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(Private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Subnet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NAT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IGW)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Gbps of bandwidth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automatic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45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Gbps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required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88088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9884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0" dirty="0"/>
              <a:t>SQS </a:t>
            </a:r>
            <a:r>
              <a:rPr spc="-45" dirty="0"/>
              <a:t>Message </a:t>
            </a:r>
            <a:r>
              <a:rPr spc="-65" dirty="0"/>
              <a:t>consumption </a:t>
            </a:r>
            <a:r>
              <a:rPr spc="-90" dirty="0"/>
              <a:t>flow</a:t>
            </a:r>
            <a:r>
              <a:rPr spc="90" dirty="0"/>
              <a:t> </a:t>
            </a:r>
            <a:r>
              <a:rPr spc="-55" dirty="0"/>
              <a:t>diagram</a:t>
            </a:r>
          </a:p>
        </p:txBody>
      </p:sp>
      <p:sp>
        <p:nvSpPr>
          <p:cNvPr id="4" name="object 4"/>
          <p:cNvSpPr/>
          <p:nvPr/>
        </p:nvSpPr>
        <p:spPr>
          <a:xfrm>
            <a:off x="5209032" y="4892040"/>
            <a:ext cx="1033272" cy="691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974682" y="2315019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208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4653" y="2017267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33488" y="2703576"/>
            <a:ext cx="554735" cy="445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72455" y="2319527"/>
            <a:ext cx="2002536" cy="1338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974682" y="2987879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73418" y="3235366"/>
            <a:ext cx="2801620" cy="76200"/>
          </a:xfrm>
          <a:custGeom>
            <a:avLst/>
            <a:gdLst/>
            <a:ahLst/>
            <a:cxnLst/>
            <a:rect l="l" t="t" r="r" b="b"/>
            <a:pathLst>
              <a:path w="2801620" h="76200">
                <a:moveTo>
                  <a:pt x="2725427" y="0"/>
                </a:moveTo>
                <a:lnTo>
                  <a:pt x="2725097" y="34924"/>
                </a:lnTo>
                <a:lnTo>
                  <a:pt x="2737799" y="35044"/>
                </a:lnTo>
                <a:lnTo>
                  <a:pt x="2737740" y="41393"/>
                </a:lnTo>
                <a:lnTo>
                  <a:pt x="2725036" y="41393"/>
                </a:lnTo>
                <a:lnTo>
                  <a:pt x="2724707" y="76196"/>
                </a:lnTo>
                <a:lnTo>
                  <a:pt x="2795991" y="41393"/>
                </a:lnTo>
                <a:lnTo>
                  <a:pt x="2737740" y="41393"/>
                </a:lnTo>
                <a:lnTo>
                  <a:pt x="2796237" y="41272"/>
                </a:lnTo>
                <a:lnTo>
                  <a:pt x="2801264" y="38818"/>
                </a:lnTo>
                <a:lnTo>
                  <a:pt x="2725427" y="0"/>
                </a:lnTo>
                <a:close/>
              </a:path>
              <a:path w="2801620" h="76200">
                <a:moveTo>
                  <a:pt x="2725097" y="34924"/>
                </a:moveTo>
                <a:lnTo>
                  <a:pt x="2725037" y="41272"/>
                </a:lnTo>
                <a:lnTo>
                  <a:pt x="2737740" y="41393"/>
                </a:lnTo>
                <a:lnTo>
                  <a:pt x="2737799" y="35044"/>
                </a:lnTo>
                <a:lnTo>
                  <a:pt x="2725097" y="34924"/>
                </a:lnTo>
                <a:close/>
              </a:path>
              <a:path w="2801620" h="76200">
                <a:moveTo>
                  <a:pt x="59" y="9147"/>
                </a:moveTo>
                <a:lnTo>
                  <a:pt x="0" y="15497"/>
                </a:lnTo>
                <a:lnTo>
                  <a:pt x="2725037" y="41272"/>
                </a:lnTo>
                <a:lnTo>
                  <a:pt x="2725097" y="34924"/>
                </a:lnTo>
                <a:lnTo>
                  <a:pt x="59" y="914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49982" y="2910812"/>
            <a:ext cx="1048385" cy="62230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2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81638" y="3655202"/>
            <a:ext cx="76200" cy="1216660"/>
          </a:xfrm>
          <a:custGeom>
            <a:avLst/>
            <a:gdLst/>
            <a:ahLst/>
            <a:cxnLst/>
            <a:rect l="l" t="t" r="r" b="b"/>
            <a:pathLst>
              <a:path w="76200" h="1216660">
                <a:moveTo>
                  <a:pt x="34925" y="1140278"/>
                </a:moveTo>
                <a:lnTo>
                  <a:pt x="0" y="1140278"/>
                </a:lnTo>
                <a:lnTo>
                  <a:pt x="38100" y="1216478"/>
                </a:lnTo>
                <a:lnTo>
                  <a:pt x="69850" y="1152978"/>
                </a:lnTo>
                <a:lnTo>
                  <a:pt x="34925" y="1152978"/>
                </a:lnTo>
                <a:lnTo>
                  <a:pt x="34925" y="1140278"/>
                </a:lnTo>
                <a:close/>
              </a:path>
              <a:path w="76200" h="1216660">
                <a:moveTo>
                  <a:pt x="41275" y="0"/>
                </a:moveTo>
                <a:lnTo>
                  <a:pt x="34925" y="0"/>
                </a:lnTo>
                <a:lnTo>
                  <a:pt x="34925" y="1152978"/>
                </a:lnTo>
                <a:lnTo>
                  <a:pt x="41275" y="1152978"/>
                </a:lnTo>
                <a:lnTo>
                  <a:pt x="41275" y="0"/>
                </a:lnTo>
                <a:close/>
              </a:path>
              <a:path w="76200" h="1216660">
                <a:moveTo>
                  <a:pt x="76200" y="1140278"/>
                </a:moveTo>
                <a:lnTo>
                  <a:pt x="41275" y="1140278"/>
                </a:lnTo>
                <a:lnTo>
                  <a:pt x="41275" y="1152978"/>
                </a:lnTo>
                <a:lnTo>
                  <a:pt x="69850" y="1152978"/>
                </a:lnTo>
                <a:lnTo>
                  <a:pt x="76200" y="114027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79153" y="3937507"/>
            <a:ext cx="1490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Delete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35432" y="3560491"/>
            <a:ext cx="4602480" cy="327025"/>
          </a:xfrm>
          <a:custGeom>
            <a:avLst/>
            <a:gdLst/>
            <a:ahLst/>
            <a:cxnLst/>
            <a:rect l="l" t="t" r="r" b="b"/>
            <a:pathLst>
              <a:path w="4602480" h="327025">
                <a:moveTo>
                  <a:pt x="41275" y="158210"/>
                </a:moveTo>
                <a:lnTo>
                  <a:pt x="34925" y="158210"/>
                </a:lnTo>
                <a:lnTo>
                  <a:pt x="34925" y="326486"/>
                </a:lnTo>
                <a:lnTo>
                  <a:pt x="4602366" y="326486"/>
                </a:lnTo>
                <a:lnTo>
                  <a:pt x="4602366" y="323311"/>
                </a:lnTo>
                <a:lnTo>
                  <a:pt x="41275" y="323311"/>
                </a:lnTo>
                <a:lnTo>
                  <a:pt x="38100" y="320136"/>
                </a:lnTo>
                <a:lnTo>
                  <a:pt x="41275" y="320136"/>
                </a:lnTo>
                <a:lnTo>
                  <a:pt x="41275" y="158210"/>
                </a:lnTo>
                <a:close/>
              </a:path>
              <a:path w="4602480" h="327025">
                <a:moveTo>
                  <a:pt x="41275" y="320136"/>
                </a:moveTo>
                <a:lnTo>
                  <a:pt x="38100" y="320136"/>
                </a:lnTo>
                <a:lnTo>
                  <a:pt x="41275" y="323311"/>
                </a:lnTo>
                <a:lnTo>
                  <a:pt x="41275" y="320136"/>
                </a:lnTo>
                <a:close/>
              </a:path>
              <a:path w="4602480" h="327025">
                <a:moveTo>
                  <a:pt x="4596016" y="320136"/>
                </a:moveTo>
                <a:lnTo>
                  <a:pt x="41275" y="320136"/>
                </a:lnTo>
                <a:lnTo>
                  <a:pt x="41275" y="323311"/>
                </a:lnTo>
                <a:lnTo>
                  <a:pt x="4596016" y="323311"/>
                </a:lnTo>
                <a:lnTo>
                  <a:pt x="4596016" y="320136"/>
                </a:lnTo>
                <a:close/>
              </a:path>
              <a:path w="4602480" h="327025">
                <a:moveTo>
                  <a:pt x="4602366" y="0"/>
                </a:moveTo>
                <a:lnTo>
                  <a:pt x="4596016" y="0"/>
                </a:lnTo>
                <a:lnTo>
                  <a:pt x="4596016" y="323311"/>
                </a:lnTo>
                <a:lnTo>
                  <a:pt x="4599191" y="320136"/>
                </a:lnTo>
                <a:lnTo>
                  <a:pt x="4602366" y="320136"/>
                </a:lnTo>
                <a:lnTo>
                  <a:pt x="4602366" y="0"/>
                </a:lnTo>
                <a:close/>
              </a:path>
              <a:path w="4602480" h="327025">
                <a:moveTo>
                  <a:pt x="4602366" y="320136"/>
                </a:moveTo>
                <a:lnTo>
                  <a:pt x="4599191" y="320136"/>
                </a:lnTo>
                <a:lnTo>
                  <a:pt x="4596016" y="323311"/>
                </a:lnTo>
                <a:lnTo>
                  <a:pt x="4602366" y="323311"/>
                </a:lnTo>
                <a:lnTo>
                  <a:pt x="4602366" y="320136"/>
                </a:lnTo>
                <a:close/>
              </a:path>
              <a:path w="4602480" h="327025">
                <a:moveTo>
                  <a:pt x="38100" y="94710"/>
                </a:moveTo>
                <a:lnTo>
                  <a:pt x="0" y="170910"/>
                </a:lnTo>
                <a:lnTo>
                  <a:pt x="34925" y="170910"/>
                </a:lnTo>
                <a:lnTo>
                  <a:pt x="34925" y="158210"/>
                </a:lnTo>
                <a:lnTo>
                  <a:pt x="69850" y="158210"/>
                </a:lnTo>
                <a:lnTo>
                  <a:pt x="38100" y="94710"/>
                </a:lnTo>
                <a:close/>
              </a:path>
              <a:path w="4602480" h="327025">
                <a:moveTo>
                  <a:pt x="69850" y="158210"/>
                </a:moveTo>
                <a:lnTo>
                  <a:pt x="41275" y="158210"/>
                </a:lnTo>
                <a:lnTo>
                  <a:pt x="41275" y="170910"/>
                </a:lnTo>
                <a:lnTo>
                  <a:pt x="76200" y="170910"/>
                </a:lnTo>
                <a:lnTo>
                  <a:pt x="69850" y="15821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73418" y="2601051"/>
            <a:ext cx="2801620" cy="76200"/>
          </a:xfrm>
          <a:custGeom>
            <a:avLst/>
            <a:gdLst/>
            <a:ahLst/>
            <a:cxnLst/>
            <a:rect l="l" t="t" r="r" b="b"/>
            <a:pathLst>
              <a:path w="2801620" h="76200">
                <a:moveTo>
                  <a:pt x="2725427" y="0"/>
                </a:moveTo>
                <a:lnTo>
                  <a:pt x="2725097" y="34924"/>
                </a:lnTo>
                <a:lnTo>
                  <a:pt x="2737799" y="35044"/>
                </a:lnTo>
                <a:lnTo>
                  <a:pt x="2737740" y="41394"/>
                </a:lnTo>
                <a:lnTo>
                  <a:pt x="2725036" y="41394"/>
                </a:lnTo>
                <a:lnTo>
                  <a:pt x="2724707" y="76197"/>
                </a:lnTo>
                <a:lnTo>
                  <a:pt x="2795991" y="41394"/>
                </a:lnTo>
                <a:lnTo>
                  <a:pt x="2737740" y="41394"/>
                </a:lnTo>
                <a:lnTo>
                  <a:pt x="2796237" y="41274"/>
                </a:lnTo>
                <a:lnTo>
                  <a:pt x="2801264" y="38820"/>
                </a:lnTo>
                <a:lnTo>
                  <a:pt x="2725427" y="0"/>
                </a:lnTo>
                <a:close/>
              </a:path>
              <a:path w="2801620" h="76200">
                <a:moveTo>
                  <a:pt x="2725097" y="34924"/>
                </a:moveTo>
                <a:lnTo>
                  <a:pt x="2725037" y="41274"/>
                </a:lnTo>
                <a:lnTo>
                  <a:pt x="2737740" y="41394"/>
                </a:lnTo>
                <a:lnTo>
                  <a:pt x="2737799" y="35044"/>
                </a:lnTo>
                <a:lnTo>
                  <a:pt x="2725097" y="34924"/>
                </a:lnTo>
                <a:close/>
              </a:path>
              <a:path w="2801620" h="76200">
                <a:moveTo>
                  <a:pt x="59" y="9149"/>
                </a:moveTo>
                <a:lnTo>
                  <a:pt x="0" y="15497"/>
                </a:lnTo>
                <a:lnTo>
                  <a:pt x="2725037" y="41274"/>
                </a:lnTo>
                <a:lnTo>
                  <a:pt x="2725097" y="34924"/>
                </a:lnTo>
                <a:lnTo>
                  <a:pt x="59" y="914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49982" y="2202219"/>
            <a:ext cx="1048385" cy="622300"/>
          </a:xfrm>
          <a:custGeom>
            <a:avLst/>
            <a:gdLst/>
            <a:ahLst/>
            <a:cxnLst/>
            <a:rect l="l" t="t" r="r" b="b"/>
            <a:pathLst>
              <a:path w="1048384" h="622300">
                <a:moveTo>
                  <a:pt x="0" y="0"/>
                </a:moveTo>
                <a:lnTo>
                  <a:pt x="1048165" y="0"/>
                </a:lnTo>
                <a:lnTo>
                  <a:pt x="1048165" y="622145"/>
                </a:lnTo>
                <a:lnTo>
                  <a:pt x="0" y="622145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49982" y="2202219"/>
            <a:ext cx="1048385" cy="622300"/>
          </a:xfrm>
          <a:prstGeom prst="rect">
            <a:avLst/>
          </a:prstGeom>
          <a:ln w="12700">
            <a:solidFill>
              <a:srgbClr val="B56E01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26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35432" y="1970443"/>
            <a:ext cx="2442210" cy="351790"/>
          </a:xfrm>
          <a:custGeom>
            <a:avLst/>
            <a:gdLst/>
            <a:ahLst/>
            <a:cxnLst/>
            <a:rect l="l" t="t" r="r" b="b"/>
            <a:pathLst>
              <a:path w="2442209" h="351789">
                <a:moveTo>
                  <a:pt x="34925" y="275337"/>
                </a:moveTo>
                <a:lnTo>
                  <a:pt x="0" y="275337"/>
                </a:lnTo>
                <a:lnTo>
                  <a:pt x="38100" y="351537"/>
                </a:lnTo>
                <a:lnTo>
                  <a:pt x="69849" y="288038"/>
                </a:lnTo>
                <a:lnTo>
                  <a:pt x="34925" y="288038"/>
                </a:lnTo>
                <a:lnTo>
                  <a:pt x="34925" y="275337"/>
                </a:lnTo>
                <a:close/>
              </a:path>
              <a:path w="2442209" h="351789">
                <a:moveTo>
                  <a:pt x="2441807" y="0"/>
                </a:moveTo>
                <a:lnTo>
                  <a:pt x="34925" y="0"/>
                </a:lnTo>
                <a:lnTo>
                  <a:pt x="34925" y="288038"/>
                </a:lnTo>
                <a:lnTo>
                  <a:pt x="41275" y="288038"/>
                </a:lnTo>
                <a:lnTo>
                  <a:pt x="41275" y="6350"/>
                </a:lnTo>
                <a:lnTo>
                  <a:pt x="38100" y="6350"/>
                </a:lnTo>
                <a:lnTo>
                  <a:pt x="41275" y="3175"/>
                </a:lnTo>
                <a:lnTo>
                  <a:pt x="2441807" y="3175"/>
                </a:lnTo>
                <a:lnTo>
                  <a:pt x="2441807" y="0"/>
                </a:lnTo>
                <a:close/>
              </a:path>
              <a:path w="2442209" h="351789">
                <a:moveTo>
                  <a:pt x="76200" y="275337"/>
                </a:moveTo>
                <a:lnTo>
                  <a:pt x="41275" y="275337"/>
                </a:lnTo>
                <a:lnTo>
                  <a:pt x="41275" y="288038"/>
                </a:lnTo>
                <a:lnTo>
                  <a:pt x="69849" y="288038"/>
                </a:lnTo>
                <a:lnTo>
                  <a:pt x="76200" y="275337"/>
                </a:lnTo>
                <a:close/>
              </a:path>
              <a:path w="2442209" h="351789">
                <a:moveTo>
                  <a:pt x="2435457" y="3175"/>
                </a:moveTo>
                <a:lnTo>
                  <a:pt x="2435457" y="231775"/>
                </a:lnTo>
                <a:lnTo>
                  <a:pt x="2441807" y="231775"/>
                </a:lnTo>
                <a:lnTo>
                  <a:pt x="2441807" y="6350"/>
                </a:lnTo>
                <a:lnTo>
                  <a:pt x="2438632" y="6350"/>
                </a:lnTo>
                <a:lnTo>
                  <a:pt x="2435457" y="3175"/>
                </a:lnTo>
                <a:close/>
              </a:path>
              <a:path w="2442209" h="351789">
                <a:moveTo>
                  <a:pt x="41275" y="3175"/>
                </a:moveTo>
                <a:lnTo>
                  <a:pt x="38100" y="6350"/>
                </a:lnTo>
                <a:lnTo>
                  <a:pt x="41275" y="6350"/>
                </a:lnTo>
                <a:lnTo>
                  <a:pt x="41275" y="3175"/>
                </a:lnTo>
                <a:close/>
              </a:path>
              <a:path w="2442209" h="351789">
                <a:moveTo>
                  <a:pt x="2435457" y="3175"/>
                </a:moveTo>
                <a:lnTo>
                  <a:pt x="41275" y="3175"/>
                </a:lnTo>
                <a:lnTo>
                  <a:pt x="41275" y="6350"/>
                </a:lnTo>
                <a:lnTo>
                  <a:pt x="2435457" y="6350"/>
                </a:lnTo>
                <a:lnTo>
                  <a:pt x="2435457" y="3175"/>
                </a:lnTo>
                <a:close/>
              </a:path>
              <a:path w="2442209" h="351789">
                <a:moveTo>
                  <a:pt x="2441807" y="3175"/>
                </a:moveTo>
                <a:lnTo>
                  <a:pt x="2435457" y="3175"/>
                </a:lnTo>
                <a:lnTo>
                  <a:pt x="2438632" y="6350"/>
                </a:lnTo>
                <a:lnTo>
                  <a:pt x="2441807" y="6350"/>
                </a:lnTo>
                <a:lnTo>
                  <a:pt x="2441807" y="317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61553" y="1593596"/>
            <a:ext cx="2560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Back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after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visibility</a:t>
            </a:r>
            <a:r>
              <a:rPr sz="1800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timeout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15497" y="4519676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Q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36961" y="3239515"/>
            <a:ext cx="652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Long  po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lli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8715" y="1795777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8715" y="2652294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8715" y="3552924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58014" y="2060341"/>
            <a:ext cx="2879090" cy="564515"/>
          </a:xfrm>
          <a:custGeom>
            <a:avLst/>
            <a:gdLst/>
            <a:ahLst/>
            <a:cxnLst/>
            <a:rect l="l" t="t" r="r" b="b"/>
            <a:pathLst>
              <a:path w="2879090" h="564514">
                <a:moveTo>
                  <a:pt x="2803256" y="530107"/>
                </a:moveTo>
                <a:lnTo>
                  <a:pt x="2796840" y="564438"/>
                </a:lnTo>
                <a:lnTo>
                  <a:pt x="2878743" y="540984"/>
                </a:lnTo>
                <a:lnTo>
                  <a:pt x="2867467" y="532441"/>
                </a:lnTo>
                <a:lnTo>
                  <a:pt x="2815743" y="532441"/>
                </a:lnTo>
                <a:lnTo>
                  <a:pt x="2803256" y="530107"/>
                </a:lnTo>
                <a:close/>
              </a:path>
              <a:path w="2879090" h="564514">
                <a:moveTo>
                  <a:pt x="2804423" y="523865"/>
                </a:moveTo>
                <a:lnTo>
                  <a:pt x="2803256" y="530107"/>
                </a:lnTo>
                <a:lnTo>
                  <a:pt x="2815743" y="532441"/>
                </a:lnTo>
                <a:lnTo>
                  <a:pt x="2816909" y="526199"/>
                </a:lnTo>
                <a:lnTo>
                  <a:pt x="2804423" y="523865"/>
                </a:lnTo>
                <a:close/>
              </a:path>
              <a:path w="2879090" h="564514">
                <a:moveTo>
                  <a:pt x="2810838" y="489535"/>
                </a:moveTo>
                <a:lnTo>
                  <a:pt x="2804423" y="523865"/>
                </a:lnTo>
                <a:lnTo>
                  <a:pt x="2816909" y="526199"/>
                </a:lnTo>
                <a:lnTo>
                  <a:pt x="2815743" y="532441"/>
                </a:lnTo>
                <a:lnTo>
                  <a:pt x="2867467" y="532441"/>
                </a:lnTo>
                <a:lnTo>
                  <a:pt x="2810838" y="489535"/>
                </a:lnTo>
                <a:close/>
              </a:path>
              <a:path w="2879090" h="564514">
                <a:moveTo>
                  <a:pt x="1165" y="0"/>
                </a:moveTo>
                <a:lnTo>
                  <a:pt x="0" y="6242"/>
                </a:lnTo>
                <a:lnTo>
                  <a:pt x="2803256" y="530107"/>
                </a:lnTo>
                <a:lnTo>
                  <a:pt x="2804423" y="523865"/>
                </a:lnTo>
                <a:lnTo>
                  <a:pt x="116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58542" y="2935425"/>
            <a:ext cx="2915285" cy="90170"/>
          </a:xfrm>
          <a:custGeom>
            <a:avLst/>
            <a:gdLst/>
            <a:ahLst/>
            <a:cxnLst/>
            <a:rect l="l" t="t" r="r" b="b"/>
            <a:pathLst>
              <a:path w="2915285" h="90169">
                <a:moveTo>
                  <a:pt x="2839535" y="13765"/>
                </a:moveTo>
                <a:lnTo>
                  <a:pt x="2838936" y="48684"/>
                </a:lnTo>
                <a:lnTo>
                  <a:pt x="2851640" y="48902"/>
                </a:lnTo>
                <a:lnTo>
                  <a:pt x="2851531" y="55251"/>
                </a:lnTo>
                <a:lnTo>
                  <a:pt x="2838824" y="55251"/>
                </a:lnTo>
                <a:lnTo>
                  <a:pt x="2838229" y="89954"/>
                </a:lnTo>
                <a:lnTo>
                  <a:pt x="2910715" y="55251"/>
                </a:lnTo>
                <a:lnTo>
                  <a:pt x="2851531" y="55251"/>
                </a:lnTo>
                <a:lnTo>
                  <a:pt x="2838827" y="55033"/>
                </a:lnTo>
                <a:lnTo>
                  <a:pt x="2911170" y="55033"/>
                </a:lnTo>
                <a:lnTo>
                  <a:pt x="2915071" y="53166"/>
                </a:lnTo>
                <a:lnTo>
                  <a:pt x="2839535" y="13765"/>
                </a:lnTo>
                <a:close/>
              </a:path>
              <a:path w="2915285" h="90169">
                <a:moveTo>
                  <a:pt x="2838936" y="48684"/>
                </a:moveTo>
                <a:lnTo>
                  <a:pt x="2838827" y="55033"/>
                </a:lnTo>
                <a:lnTo>
                  <a:pt x="2851531" y="55251"/>
                </a:lnTo>
                <a:lnTo>
                  <a:pt x="2851640" y="48902"/>
                </a:lnTo>
                <a:lnTo>
                  <a:pt x="2838936" y="48684"/>
                </a:lnTo>
                <a:close/>
              </a:path>
              <a:path w="2915285" h="90169">
                <a:moveTo>
                  <a:pt x="109" y="0"/>
                </a:moveTo>
                <a:lnTo>
                  <a:pt x="0" y="6350"/>
                </a:lnTo>
                <a:lnTo>
                  <a:pt x="2838827" y="55033"/>
                </a:lnTo>
                <a:lnTo>
                  <a:pt x="2838936" y="48684"/>
                </a:lnTo>
                <a:lnTo>
                  <a:pt x="10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58065" y="3319326"/>
            <a:ext cx="2915920" cy="523240"/>
          </a:xfrm>
          <a:custGeom>
            <a:avLst/>
            <a:gdLst/>
            <a:ahLst/>
            <a:cxnLst/>
            <a:rect l="l" t="t" r="r" b="b"/>
            <a:pathLst>
              <a:path w="2915920" h="523239">
                <a:moveTo>
                  <a:pt x="2839893" y="34432"/>
                </a:moveTo>
                <a:lnTo>
                  <a:pt x="0" y="516773"/>
                </a:lnTo>
                <a:lnTo>
                  <a:pt x="1062" y="523032"/>
                </a:lnTo>
                <a:lnTo>
                  <a:pt x="2840956" y="40692"/>
                </a:lnTo>
                <a:lnTo>
                  <a:pt x="2839893" y="34432"/>
                </a:lnTo>
                <a:close/>
              </a:path>
              <a:path w="2915920" h="523239">
                <a:moveTo>
                  <a:pt x="2905300" y="32304"/>
                </a:moveTo>
                <a:lnTo>
                  <a:pt x="2852418" y="32304"/>
                </a:lnTo>
                <a:lnTo>
                  <a:pt x="2853482" y="38564"/>
                </a:lnTo>
                <a:lnTo>
                  <a:pt x="2840956" y="40692"/>
                </a:lnTo>
                <a:lnTo>
                  <a:pt x="2846804" y="75124"/>
                </a:lnTo>
                <a:lnTo>
                  <a:pt x="2905300" y="32304"/>
                </a:lnTo>
                <a:close/>
              </a:path>
              <a:path w="2915920" h="523239">
                <a:moveTo>
                  <a:pt x="2852418" y="32304"/>
                </a:moveTo>
                <a:lnTo>
                  <a:pt x="2839893" y="34432"/>
                </a:lnTo>
                <a:lnTo>
                  <a:pt x="2840956" y="40692"/>
                </a:lnTo>
                <a:lnTo>
                  <a:pt x="2853482" y="38564"/>
                </a:lnTo>
                <a:lnTo>
                  <a:pt x="2852418" y="32304"/>
                </a:lnTo>
                <a:close/>
              </a:path>
              <a:path w="2915920" h="523239">
                <a:moveTo>
                  <a:pt x="2834045" y="0"/>
                </a:moveTo>
                <a:lnTo>
                  <a:pt x="2839893" y="34432"/>
                </a:lnTo>
                <a:lnTo>
                  <a:pt x="2852418" y="32304"/>
                </a:lnTo>
                <a:lnTo>
                  <a:pt x="2905300" y="32304"/>
                </a:lnTo>
                <a:lnTo>
                  <a:pt x="2915549" y="24803"/>
                </a:lnTo>
                <a:lnTo>
                  <a:pt x="283404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101408" y="3344128"/>
            <a:ext cx="1048385" cy="62230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58115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2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101408" y="2625135"/>
            <a:ext cx="1048385" cy="62230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5748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01408" y="1906142"/>
            <a:ext cx="1048385" cy="62230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5748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24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4405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1832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10" dirty="0"/>
              <a:t>NAT</a:t>
            </a:r>
            <a:r>
              <a:rPr spc="-60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54351" y="5461508"/>
            <a:ext cx="4133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13838" y="5050027"/>
            <a:ext cx="1192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00494" y="2855468"/>
            <a:ext cx="8248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53711" y="2292095"/>
            <a:ext cx="542543" cy="566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7400" y="2865120"/>
            <a:ext cx="554736" cy="573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827623" y="3522979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049256" y="1484375"/>
            <a:ext cx="713231" cy="7040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72324" y="2010788"/>
            <a:ext cx="114300" cy="284480"/>
          </a:xfrm>
          <a:custGeom>
            <a:avLst/>
            <a:gdLst/>
            <a:ahLst/>
            <a:cxnLst/>
            <a:rect l="l" t="t" r="r" b="b"/>
            <a:pathLst>
              <a:path w="114300" h="284480">
                <a:moveTo>
                  <a:pt x="38086" y="113758"/>
                </a:moveTo>
                <a:lnTo>
                  <a:pt x="33625" y="283108"/>
                </a:lnTo>
                <a:lnTo>
                  <a:pt x="71713" y="284111"/>
                </a:lnTo>
                <a:lnTo>
                  <a:pt x="76173" y="114762"/>
                </a:lnTo>
                <a:lnTo>
                  <a:pt x="38086" y="113758"/>
                </a:lnTo>
                <a:close/>
              </a:path>
              <a:path w="114300" h="284480">
                <a:moveTo>
                  <a:pt x="104419" y="94715"/>
                </a:moveTo>
                <a:lnTo>
                  <a:pt x="38587" y="94715"/>
                </a:lnTo>
                <a:lnTo>
                  <a:pt x="76674" y="95718"/>
                </a:lnTo>
                <a:lnTo>
                  <a:pt x="76173" y="114762"/>
                </a:lnTo>
                <a:lnTo>
                  <a:pt x="114260" y="115765"/>
                </a:lnTo>
                <a:lnTo>
                  <a:pt x="104419" y="94715"/>
                </a:lnTo>
                <a:close/>
              </a:path>
              <a:path w="114300" h="284480">
                <a:moveTo>
                  <a:pt x="38587" y="94715"/>
                </a:moveTo>
                <a:lnTo>
                  <a:pt x="38086" y="113758"/>
                </a:lnTo>
                <a:lnTo>
                  <a:pt x="76173" y="114762"/>
                </a:lnTo>
                <a:lnTo>
                  <a:pt x="76674" y="95718"/>
                </a:lnTo>
                <a:lnTo>
                  <a:pt x="38587" y="94715"/>
                </a:lnTo>
                <a:close/>
              </a:path>
              <a:path w="114300" h="284480">
                <a:moveTo>
                  <a:pt x="60139" y="0"/>
                </a:moveTo>
                <a:lnTo>
                  <a:pt x="0" y="112755"/>
                </a:lnTo>
                <a:lnTo>
                  <a:pt x="38086" y="113758"/>
                </a:lnTo>
                <a:lnTo>
                  <a:pt x="38587" y="94715"/>
                </a:lnTo>
                <a:lnTo>
                  <a:pt x="104419" y="94715"/>
                </a:lnTo>
                <a:lnTo>
                  <a:pt x="60139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13414" y="886667"/>
            <a:ext cx="5650230" cy="599440"/>
          </a:xfrm>
          <a:custGeom>
            <a:avLst/>
            <a:gdLst/>
            <a:ahLst/>
            <a:cxnLst/>
            <a:rect l="l" t="t" r="r" b="b"/>
            <a:pathLst>
              <a:path w="5650230" h="599440">
                <a:moveTo>
                  <a:pt x="5573615" y="484936"/>
                </a:moveTo>
                <a:lnTo>
                  <a:pt x="5535515" y="484936"/>
                </a:lnTo>
                <a:lnTo>
                  <a:pt x="5592665" y="599236"/>
                </a:lnTo>
                <a:lnTo>
                  <a:pt x="5640290" y="503986"/>
                </a:lnTo>
                <a:lnTo>
                  <a:pt x="5573615" y="503986"/>
                </a:lnTo>
                <a:lnTo>
                  <a:pt x="5573615" y="484936"/>
                </a:lnTo>
                <a:close/>
              </a:path>
              <a:path w="5650230" h="599440">
                <a:moveTo>
                  <a:pt x="5611715" y="0"/>
                </a:moveTo>
                <a:lnTo>
                  <a:pt x="0" y="0"/>
                </a:lnTo>
                <a:lnTo>
                  <a:pt x="0" y="559884"/>
                </a:lnTo>
                <a:lnTo>
                  <a:pt x="38100" y="559884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5611715" y="19050"/>
                </a:lnTo>
                <a:lnTo>
                  <a:pt x="5611715" y="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5573615" y="503986"/>
                </a:lnTo>
                <a:lnTo>
                  <a:pt x="5611715" y="503986"/>
                </a:lnTo>
                <a:lnTo>
                  <a:pt x="5611715" y="38100"/>
                </a:lnTo>
                <a:lnTo>
                  <a:pt x="559266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49815" y="484936"/>
                </a:moveTo>
                <a:lnTo>
                  <a:pt x="5611715" y="484936"/>
                </a:lnTo>
                <a:lnTo>
                  <a:pt x="5611715" y="503986"/>
                </a:lnTo>
                <a:lnTo>
                  <a:pt x="5640290" y="503986"/>
                </a:lnTo>
                <a:lnTo>
                  <a:pt x="5649815" y="484936"/>
                </a:lnTo>
                <a:close/>
              </a:path>
              <a:path w="5650230" h="599440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557361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11715" y="19050"/>
                </a:moveTo>
                <a:lnTo>
                  <a:pt x="5573615" y="19050"/>
                </a:lnTo>
                <a:lnTo>
                  <a:pt x="5592665" y="38100"/>
                </a:lnTo>
                <a:lnTo>
                  <a:pt x="5611715" y="38100"/>
                </a:lnTo>
                <a:lnTo>
                  <a:pt x="5611715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821449" y="849884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898334" y="1681987"/>
            <a:ext cx="497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87490" y="3047492"/>
            <a:ext cx="526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094091" y="2519367"/>
            <a:ext cx="1070610" cy="346075"/>
          </a:xfrm>
          <a:custGeom>
            <a:avLst/>
            <a:gdLst/>
            <a:ahLst/>
            <a:cxnLst/>
            <a:rect l="l" t="t" r="r" b="b"/>
            <a:pathLst>
              <a:path w="1070610" h="346075">
                <a:moveTo>
                  <a:pt x="1032346" y="57150"/>
                </a:moveTo>
                <a:lnTo>
                  <a:pt x="1032346" y="346015"/>
                </a:lnTo>
                <a:lnTo>
                  <a:pt x="1070446" y="346015"/>
                </a:lnTo>
                <a:lnTo>
                  <a:pt x="1070446" y="76200"/>
                </a:lnTo>
                <a:lnTo>
                  <a:pt x="1051396" y="76200"/>
                </a:lnTo>
                <a:lnTo>
                  <a:pt x="1032346" y="57150"/>
                </a:lnTo>
                <a:close/>
              </a:path>
              <a:path w="1070610" h="3460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70610" h="3460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70610" h="346075">
                <a:moveTo>
                  <a:pt x="107044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32346" y="76200"/>
                </a:lnTo>
                <a:lnTo>
                  <a:pt x="1032346" y="57150"/>
                </a:lnTo>
                <a:lnTo>
                  <a:pt x="1070446" y="57150"/>
                </a:lnTo>
                <a:lnTo>
                  <a:pt x="1070446" y="38100"/>
                </a:lnTo>
                <a:close/>
              </a:path>
              <a:path w="1070610" h="346075">
                <a:moveTo>
                  <a:pt x="1070446" y="57150"/>
                </a:moveTo>
                <a:lnTo>
                  <a:pt x="1032346" y="57150"/>
                </a:lnTo>
                <a:lnTo>
                  <a:pt x="1051396" y="76200"/>
                </a:lnTo>
                <a:lnTo>
                  <a:pt x="1070446" y="76200"/>
                </a:lnTo>
                <a:lnTo>
                  <a:pt x="1070446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65903" y="3892296"/>
            <a:ext cx="542544" cy="566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90672" y="4456176"/>
            <a:ext cx="554736" cy="573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3050997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49811" y="4117980"/>
            <a:ext cx="1219200" cy="339725"/>
          </a:xfrm>
          <a:custGeom>
            <a:avLst/>
            <a:gdLst/>
            <a:ahLst/>
            <a:cxnLst/>
            <a:rect l="l" t="t" r="r" b="b"/>
            <a:pathLst>
              <a:path w="1219200" h="339725">
                <a:moveTo>
                  <a:pt x="1104700" y="38100"/>
                </a:moveTo>
                <a:lnTo>
                  <a:pt x="0" y="38100"/>
                </a:lnTo>
                <a:lnTo>
                  <a:pt x="0" y="339267"/>
                </a:lnTo>
                <a:lnTo>
                  <a:pt x="38100" y="339267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104700" y="57150"/>
                </a:lnTo>
                <a:lnTo>
                  <a:pt x="1104700" y="38100"/>
                </a:lnTo>
                <a:close/>
              </a:path>
              <a:path w="1219200" h="339725">
                <a:moveTo>
                  <a:pt x="1104700" y="0"/>
                </a:moveTo>
                <a:lnTo>
                  <a:pt x="1104700" y="114300"/>
                </a:lnTo>
                <a:lnTo>
                  <a:pt x="1180900" y="76200"/>
                </a:lnTo>
                <a:lnTo>
                  <a:pt x="1123750" y="76200"/>
                </a:lnTo>
                <a:lnTo>
                  <a:pt x="1123750" y="38100"/>
                </a:lnTo>
                <a:lnTo>
                  <a:pt x="1180900" y="38100"/>
                </a:lnTo>
                <a:lnTo>
                  <a:pt x="1104700" y="0"/>
                </a:lnTo>
                <a:close/>
              </a:path>
              <a:path w="1219200" h="33972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19200" h="339725">
                <a:moveTo>
                  <a:pt x="11047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104700" y="76200"/>
                </a:lnTo>
                <a:lnTo>
                  <a:pt x="1104700" y="57150"/>
                </a:lnTo>
                <a:close/>
              </a:path>
              <a:path w="1219200" h="339725">
                <a:moveTo>
                  <a:pt x="1180900" y="38100"/>
                </a:moveTo>
                <a:lnTo>
                  <a:pt x="1123750" y="38100"/>
                </a:lnTo>
                <a:lnTo>
                  <a:pt x="1123750" y="76200"/>
                </a:lnTo>
                <a:lnTo>
                  <a:pt x="1180900" y="76200"/>
                </a:lnTo>
                <a:lnTo>
                  <a:pt x="1219000" y="57150"/>
                </a:lnTo>
                <a:lnTo>
                  <a:pt x="1180900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34953" y="2943399"/>
            <a:ext cx="934085" cy="1250950"/>
          </a:xfrm>
          <a:custGeom>
            <a:avLst/>
            <a:gdLst/>
            <a:ahLst/>
            <a:cxnLst/>
            <a:rect l="l" t="t" r="r" b="b"/>
            <a:pathLst>
              <a:path w="934085" h="1250950">
                <a:moveTo>
                  <a:pt x="447879" y="57150"/>
                </a:moveTo>
                <a:lnTo>
                  <a:pt x="447879" y="1250779"/>
                </a:lnTo>
                <a:lnTo>
                  <a:pt x="933860" y="1250779"/>
                </a:lnTo>
                <a:lnTo>
                  <a:pt x="933860" y="1231729"/>
                </a:lnTo>
                <a:lnTo>
                  <a:pt x="485979" y="1231729"/>
                </a:lnTo>
                <a:lnTo>
                  <a:pt x="466929" y="1212679"/>
                </a:lnTo>
                <a:lnTo>
                  <a:pt x="485979" y="1212679"/>
                </a:lnTo>
                <a:lnTo>
                  <a:pt x="485979" y="76200"/>
                </a:lnTo>
                <a:lnTo>
                  <a:pt x="466929" y="76200"/>
                </a:lnTo>
                <a:lnTo>
                  <a:pt x="447879" y="57150"/>
                </a:lnTo>
                <a:close/>
              </a:path>
              <a:path w="934085" h="1250950">
                <a:moveTo>
                  <a:pt x="485979" y="1212679"/>
                </a:moveTo>
                <a:lnTo>
                  <a:pt x="466929" y="1212679"/>
                </a:lnTo>
                <a:lnTo>
                  <a:pt x="485979" y="1231729"/>
                </a:lnTo>
                <a:lnTo>
                  <a:pt x="485979" y="1212679"/>
                </a:lnTo>
                <a:close/>
              </a:path>
              <a:path w="934085" h="1250950">
                <a:moveTo>
                  <a:pt x="933860" y="1212679"/>
                </a:moveTo>
                <a:lnTo>
                  <a:pt x="485979" y="1212679"/>
                </a:lnTo>
                <a:lnTo>
                  <a:pt x="485979" y="1231729"/>
                </a:lnTo>
                <a:lnTo>
                  <a:pt x="933860" y="1231729"/>
                </a:lnTo>
                <a:lnTo>
                  <a:pt x="933860" y="1212679"/>
                </a:lnTo>
                <a:close/>
              </a:path>
              <a:path w="934085" h="125095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934085" h="125095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934085" h="1250950">
                <a:moveTo>
                  <a:pt x="48597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7879" y="76200"/>
                </a:lnTo>
                <a:lnTo>
                  <a:pt x="447879" y="57150"/>
                </a:lnTo>
                <a:lnTo>
                  <a:pt x="485979" y="57150"/>
                </a:lnTo>
                <a:lnTo>
                  <a:pt x="485979" y="38100"/>
                </a:lnTo>
                <a:close/>
              </a:path>
              <a:path w="934085" h="1250950">
                <a:moveTo>
                  <a:pt x="485979" y="57150"/>
                </a:moveTo>
                <a:lnTo>
                  <a:pt x="447879" y="57150"/>
                </a:lnTo>
                <a:lnTo>
                  <a:pt x="466929" y="76200"/>
                </a:lnTo>
                <a:lnTo>
                  <a:pt x="485979" y="76200"/>
                </a:lnTo>
                <a:lnTo>
                  <a:pt x="485979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46804" y="2519367"/>
            <a:ext cx="1209675" cy="203835"/>
          </a:xfrm>
          <a:custGeom>
            <a:avLst/>
            <a:gdLst/>
            <a:ahLst/>
            <a:cxnLst/>
            <a:rect l="l" t="t" r="r" b="b"/>
            <a:pathLst>
              <a:path w="1209675" h="203835">
                <a:moveTo>
                  <a:pt x="1094792" y="38100"/>
                </a:moveTo>
                <a:lnTo>
                  <a:pt x="0" y="38100"/>
                </a:lnTo>
                <a:lnTo>
                  <a:pt x="0" y="203403"/>
                </a:lnTo>
                <a:lnTo>
                  <a:pt x="38100" y="203403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094792" y="57150"/>
                </a:lnTo>
                <a:lnTo>
                  <a:pt x="1094792" y="38100"/>
                </a:lnTo>
                <a:close/>
              </a:path>
              <a:path w="1209675" h="203835">
                <a:moveTo>
                  <a:pt x="1094792" y="0"/>
                </a:moveTo>
                <a:lnTo>
                  <a:pt x="1094792" y="114300"/>
                </a:lnTo>
                <a:lnTo>
                  <a:pt x="1170992" y="76200"/>
                </a:lnTo>
                <a:lnTo>
                  <a:pt x="1113842" y="76200"/>
                </a:lnTo>
                <a:lnTo>
                  <a:pt x="1113842" y="38100"/>
                </a:lnTo>
                <a:lnTo>
                  <a:pt x="1170992" y="38100"/>
                </a:lnTo>
                <a:lnTo>
                  <a:pt x="1094792" y="0"/>
                </a:lnTo>
                <a:close/>
              </a:path>
              <a:path w="1209675" h="20383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09675" h="203835">
                <a:moveTo>
                  <a:pt x="1094792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094792" y="76200"/>
                </a:lnTo>
                <a:lnTo>
                  <a:pt x="1094792" y="57150"/>
                </a:lnTo>
                <a:close/>
              </a:path>
              <a:path w="1209675" h="203835">
                <a:moveTo>
                  <a:pt x="1170992" y="38100"/>
                </a:moveTo>
                <a:lnTo>
                  <a:pt x="1113842" y="38100"/>
                </a:lnTo>
                <a:lnTo>
                  <a:pt x="1113842" y="76200"/>
                </a:lnTo>
                <a:lnTo>
                  <a:pt x="1170992" y="76200"/>
                </a:lnTo>
                <a:lnTo>
                  <a:pt x="1209092" y="57150"/>
                </a:lnTo>
                <a:lnTo>
                  <a:pt x="1170992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088543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13037" y="4434332"/>
            <a:ext cx="8248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169063" y="3379723"/>
            <a:ext cx="3943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800" b="1" spc="-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NAT</a:t>
            </a:r>
            <a:endParaRPr sz="80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093720" y="2721864"/>
            <a:ext cx="542544" cy="5577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030853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042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10" dirty="0"/>
              <a:t>NAT </a:t>
            </a:r>
            <a:r>
              <a:rPr spc="-85" dirty="0"/>
              <a:t>Instance </a:t>
            </a:r>
            <a:r>
              <a:rPr spc="-100" dirty="0"/>
              <a:t>vs</a:t>
            </a:r>
            <a:r>
              <a:rPr spc="300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004935" cy="83756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See:</a:t>
            </a:r>
            <a:r>
              <a:rPr sz="2800" spc="-30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8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https://docs.aws.amazon.com/vpc/latest/userguide/vpc-nat-  </a:t>
            </a:r>
            <a:r>
              <a:rPr sz="28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comparison.html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2515322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2146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0" dirty="0"/>
              <a:t>DNS </a:t>
            </a:r>
            <a:r>
              <a:rPr spc="-90" dirty="0"/>
              <a:t>Resolution </a:t>
            </a:r>
            <a:r>
              <a:rPr spc="-100" dirty="0"/>
              <a:t>in</a:t>
            </a:r>
            <a:r>
              <a:rPr spc="-530" dirty="0"/>
              <a:t> </a:t>
            </a:r>
            <a:r>
              <a:rPr spc="-65" dirty="0"/>
              <a:t>VPC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91684"/>
            <a:ext cx="9879330" cy="423735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enableDnsSupport: </a:t>
            </a:r>
            <a:r>
              <a:rPr sz="4125" spc="217" baseline="1010" dirty="0">
                <a:solidFill>
                  <a:srgbClr val="444949"/>
                </a:solidFill>
                <a:latin typeface="Gill Sans MT"/>
                <a:cs typeface="Gill Sans MT"/>
              </a:rPr>
              <a:t>(=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Resolution</a:t>
            </a:r>
            <a:r>
              <a:rPr sz="4125" spc="-54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setting)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r>
              <a:rPr sz="2400" spc="-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True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decide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resolution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supported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True,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queries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2400" spc="-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169.254.169.253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enableDnsHostname: </a:t>
            </a:r>
            <a:r>
              <a:rPr sz="4125" spc="217" baseline="1010" dirty="0">
                <a:solidFill>
                  <a:srgbClr val="444949"/>
                </a:solidFill>
                <a:latin typeface="Gill Sans MT"/>
                <a:cs typeface="Gill Sans MT"/>
              </a:rPr>
              <a:t>(=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Hostname</a:t>
            </a:r>
            <a:r>
              <a:rPr sz="4125" spc="-53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setting)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False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default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newly created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VPC,True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default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r>
              <a:rPr sz="2400" spc="-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Won’t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anything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unless</a:t>
            </a:r>
            <a:r>
              <a:rPr sz="24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enableDnsSupport=true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True,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Assign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hostname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4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endParaRPr sz="2400">
              <a:latin typeface="Gill Sans MT"/>
              <a:cs typeface="Gill Sans MT"/>
            </a:endParaRPr>
          </a:p>
          <a:p>
            <a:pPr marL="241300" marR="5080" indent="-228600">
              <a:lnSpc>
                <a:spcPts val="2990"/>
              </a:lnSpc>
              <a:spcBef>
                <a:spcPts val="104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domain names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zone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53, </a:t>
            </a:r>
            <a:r>
              <a:rPr sz="275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3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750" spc="-4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750" spc="-45" dirty="0">
                <a:solidFill>
                  <a:srgbClr val="444949"/>
                </a:solidFill>
                <a:latin typeface="Gill Sans MT"/>
                <a:cs typeface="Gill Sans MT"/>
              </a:rPr>
              <a:t>set </a:t>
            </a:r>
            <a:r>
              <a:rPr sz="2750" spc="-5" dirty="0">
                <a:solidFill>
                  <a:srgbClr val="444949"/>
                </a:solidFill>
                <a:latin typeface="Gill Sans MT"/>
                <a:cs typeface="Gill Sans MT"/>
              </a:rPr>
              <a:t>both </a:t>
            </a:r>
            <a:r>
              <a:rPr sz="2750" spc="-25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750" spc="-40" dirty="0">
                <a:solidFill>
                  <a:srgbClr val="444949"/>
                </a:solidFill>
                <a:latin typeface="Gill Sans MT"/>
                <a:cs typeface="Gill Sans MT"/>
              </a:rPr>
              <a:t>attributes </a:t>
            </a:r>
            <a:r>
              <a:rPr sz="2750" spc="-3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75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25" dirty="0">
                <a:solidFill>
                  <a:srgbClr val="444949"/>
                </a:solidFill>
                <a:latin typeface="Gill Sans MT"/>
                <a:cs typeface="Gill Sans MT"/>
              </a:rPr>
              <a:t>true</a:t>
            </a:r>
            <a:endParaRPr sz="275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5691537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3670" y="2055393"/>
            <a:ext cx="3011170" cy="3241675"/>
          </a:xfrm>
          <a:custGeom>
            <a:avLst/>
            <a:gdLst/>
            <a:ahLst/>
            <a:cxnLst/>
            <a:rect l="l" t="t" r="r" b="b"/>
            <a:pathLst>
              <a:path w="3011170" h="3241675">
                <a:moveTo>
                  <a:pt x="0" y="0"/>
                </a:moveTo>
                <a:lnTo>
                  <a:pt x="3010829" y="0"/>
                </a:lnTo>
                <a:lnTo>
                  <a:pt x="3010829" y="3241435"/>
                </a:lnTo>
                <a:lnTo>
                  <a:pt x="0" y="32414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9239" y="2642616"/>
            <a:ext cx="1676400" cy="1737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100" dirty="0"/>
              <a:t>Network </a:t>
            </a:r>
            <a:r>
              <a:rPr spc="-150" dirty="0"/>
              <a:t>ACLs </a:t>
            </a:r>
            <a:r>
              <a:rPr spc="-50" dirty="0"/>
              <a:t>&amp; </a:t>
            </a:r>
            <a:r>
              <a:rPr spc="-85" dirty="0"/>
              <a:t>Security Group  </a:t>
            </a:r>
            <a:r>
              <a:rPr spc="-70" dirty="0"/>
              <a:t>Incoming</a:t>
            </a:r>
            <a:r>
              <a:rPr spc="-5" dirty="0"/>
              <a:t> </a:t>
            </a:r>
            <a:r>
              <a:rPr spc="-60" dirty="0"/>
              <a:t>Request</a:t>
            </a:r>
          </a:p>
        </p:txBody>
      </p:sp>
      <p:sp>
        <p:nvSpPr>
          <p:cNvPr id="7" name="object 7"/>
          <p:cNvSpPr/>
          <p:nvPr/>
        </p:nvSpPr>
        <p:spPr>
          <a:xfrm>
            <a:off x="1164117" y="2017328"/>
            <a:ext cx="2479040" cy="3218180"/>
          </a:xfrm>
          <a:custGeom>
            <a:avLst/>
            <a:gdLst/>
            <a:ahLst/>
            <a:cxnLst/>
            <a:rect l="l" t="t" r="r" b="b"/>
            <a:pathLst>
              <a:path w="2479040" h="3218179">
                <a:moveTo>
                  <a:pt x="0" y="243366"/>
                </a:moveTo>
                <a:lnTo>
                  <a:pt x="4944" y="194319"/>
                </a:lnTo>
                <a:lnTo>
                  <a:pt x="19124" y="148637"/>
                </a:lnTo>
                <a:lnTo>
                  <a:pt x="41563" y="107297"/>
                </a:lnTo>
                <a:lnTo>
                  <a:pt x="71280" y="71280"/>
                </a:lnTo>
                <a:lnTo>
                  <a:pt x="107297" y="41563"/>
                </a:lnTo>
                <a:lnTo>
                  <a:pt x="148637" y="19124"/>
                </a:lnTo>
                <a:lnTo>
                  <a:pt x="194319" y="4944"/>
                </a:lnTo>
                <a:lnTo>
                  <a:pt x="243366" y="0"/>
                </a:lnTo>
                <a:lnTo>
                  <a:pt x="2235409" y="0"/>
                </a:lnTo>
                <a:lnTo>
                  <a:pt x="2284455" y="4944"/>
                </a:lnTo>
                <a:lnTo>
                  <a:pt x="2330137" y="19124"/>
                </a:lnTo>
                <a:lnTo>
                  <a:pt x="2371477" y="41563"/>
                </a:lnTo>
                <a:lnTo>
                  <a:pt x="2407494" y="71280"/>
                </a:lnTo>
                <a:lnTo>
                  <a:pt x="2437211" y="107297"/>
                </a:lnTo>
                <a:lnTo>
                  <a:pt x="2459650" y="148637"/>
                </a:lnTo>
                <a:lnTo>
                  <a:pt x="2473830" y="194319"/>
                </a:lnTo>
                <a:lnTo>
                  <a:pt x="2478775" y="243366"/>
                </a:lnTo>
                <a:lnTo>
                  <a:pt x="2478775" y="2974722"/>
                </a:lnTo>
                <a:lnTo>
                  <a:pt x="2473830" y="3023768"/>
                </a:lnTo>
                <a:lnTo>
                  <a:pt x="2459650" y="3069450"/>
                </a:lnTo>
                <a:lnTo>
                  <a:pt x="2437211" y="3110790"/>
                </a:lnTo>
                <a:lnTo>
                  <a:pt x="2407494" y="3146807"/>
                </a:lnTo>
                <a:lnTo>
                  <a:pt x="2371477" y="3176524"/>
                </a:lnTo>
                <a:lnTo>
                  <a:pt x="2330137" y="3198963"/>
                </a:lnTo>
                <a:lnTo>
                  <a:pt x="2284455" y="3213143"/>
                </a:lnTo>
                <a:lnTo>
                  <a:pt x="2235409" y="3218088"/>
                </a:lnTo>
                <a:lnTo>
                  <a:pt x="243366" y="3218088"/>
                </a:lnTo>
                <a:lnTo>
                  <a:pt x="194319" y="3213143"/>
                </a:lnTo>
                <a:lnTo>
                  <a:pt x="148637" y="3198963"/>
                </a:lnTo>
                <a:lnTo>
                  <a:pt x="107297" y="3176524"/>
                </a:lnTo>
                <a:lnTo>
                  <a:pt x="71280" y="3146807"/>
                </a:lnTo>
                <a:lnTo>
                  <a:pt x="41563" y="3110790"/>
                </a:lnTo>
                <a:lnTo>
                  <a:pt x="19124" y="3069450"/>
                </a:lnTo>
                <a:lnTo>
                  <a:pt x="4944" y="3023768"/>
                </a:lnTo>
                <a:lnTo>
                  <a:pt x="0" y="2974722"/>
                </a:lnTo>
                <a:lnTo>
                  <a:pt x="0" y="243366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4117" y="2017328"/>
            <a:ext cx="2479040" cy="3218180"/>
          </a:xfrm>
          <a:custGeom>
            <a:avLst/>
            <a:gdLst/>
            <a:ahLst/>
            <a:cxnLst/>
            <a:rect l="l" t="t" r="r" b="b"/>
            <a:pathLst>
              <a:path w="2479040" h="3218179">
                <a:moveTo>
                  <a:pt x="0" y="243366"/>
                </a:moveTo>
                <a:lnTo>
                  <a:pt x="4944" y="194319"/>
                </a:lnTo>
                <a:lnTo>
                  <a:pt x="19124" y="148637"/>
                </a:lnTo>
                <a:lnTo>
                  <a:pt x="41563" y="107297"/>
                </a:lnTo>
                <a:lnTo>
                  <a:pt x="71280" y="71280"/>
                </a:lnTo>
                <a:lnTo>
                  <a:pt x="107297" y="41563"/>
                </a:lnTo>
                <a:lnTo>
                  <a:pt x="148637" y="19124"/>
                </a:lnTo>
                <a:lnTo>
                  <a:pt x="194319" y="4944"/>
                </a:lnTo>
                <a:lnTo>
                  <a:pt x="243366" y="0"/>
                </a:lnTo>
                <a:lnTo>
                  <a:pt x="2235409" y="0"/>
                </a:lnTo>
                <a:lnTo>
                  <a:pt x="2284455" y="4944"/>
                </a:lnTo>
                <a:lnTo>
                  <a:pt x="2330137" y="19124"/>
                </a:lnTo>
                <a:lnTo>
                  <a:pt x="2371477" y="41563"/>
                </a:lnTo>
                <a:lnTo>
                  <a:pt x="2407494" y="71280"/>
                </a:lnTo>
                <a:lnTo>
                  <a:pt x="2437211" y="107297"/>
                </a:lnTo>
                <a:lnTo>
                  <a:pt x="2459650" y="148637"/>
                </a:lnTo>
                <a:lnTo>
                  <a:pt x="2473830" y="194319"/>
                </a:lnTo>
                <a:lnTo>
                  <a:pt x="2478775" y="243366"/>
                </a:lnTo>
                <a:lnTo>
                  <a:pt x="2478775" y="2974722"/>
                </a:lnTo>
                <a:lnTo>
                  <a:pt x="2473830" y="3023768"/>
                </a:lnTo>
                <a:lnTo>
                  <a:pt x="2459650" y="3069450"/>
                </a:lnTo>
                <a:lnTo>
                  <a:pt x="2437211" y="3110790"/>
                </a:lnTo>
                <a:lnTo>
                  <a:pt x="2407494" y="3146807"/>
                </a:lnTo>
                <a:lnTo>
                  <a:pt x="2371477" y="3176524"/>
                </a:lnTo>
                <a:lnTo>
                  <a:pt x="2330137" y="3198963"/>
                </a:lnTo>
                <a:lnTo>
                  <a:pt x="2284455" y="3213143"/>
                </a:lnTo>
                <a:lnTo>
                  <a:pt x="2235409" y="3218088"/>
                </a:lnTo>
                <a:lnTo>
                  <a:pt x="243366" y="3218088"/>
                </a:lnTo>
                <a:lnTo>
                  <a:pt x="194319" y="3213143"/>
                </a:lnTo>
                <a:lnTo>
                  <a:pt x="148637" y="3198963"/>
                </a:lnTo>
                <a:lnTo>
                  <a:pt x="107297" y="3176524"/>
                </a:lnTo>
                <a:lnTo>
                  <a:pt x="71280" y="3146807"/>
                </a:lnTo>
                <a:lnTo>
                  <a:pt x="41563" y="3110790"/>
                </a:lnTo>
                <a:lnTo>
                  <a:pt x="19124" y="3069450"/>
                </a:lnTo>
                <a:lnTo>
                  <a:pt x="4944" y="3023768"/>
                </a:lnTo>
                <a:lnTo>
                  <a:pt x="0" y="2974722"/>
                </a:lnTo>
                <a:lnTo>
                  <a:pt x="0" y="243366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10527" y="4842764"/>
            <a:ext cx="161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1800" b="1" spc="-60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7942" y="3263900"/>
            <a:ext cx="617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38543" y="2804160"/>
            <a:ext cx="920496" cy="94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18136" y="3721100"/>
            <a:ext cx="1960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24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949"/>
                </a:solidFill>
                <a:latin typeface="Calibri"/>
                <a:cs typeface="Calibri"/>
              </a:rPr>
              <a:t>access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15252" y="4086859"/>
            <a:ext cx="1365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control</a:t>
            </a:r>
            <a:r>
              <a:rPr sz="24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79362" y="4818379"/>
            <a:ext cx="163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Subnet</a:t>
            </a:r>
            <a:r>
              <a:rPr sz="24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Level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098480" y="2318061"/>
            <a:ext cx="2814955" cy="114300"/>
          </a:xfrm>
          <a:custGeom>
            <a:avLst/>
            <a:gdLst/>
            <a:ahLst/>
            <a:cxnLst/>
            <a:rect l="l" t="t" r="r" b="b"/>
            <a:pathLst>
              <a:path w="281495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2814954" h="114300">
                <a:moveTo>
                  <a:pt x="114300" y="38099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2814954" h="114300">
                <a:moveTo>
                  <a:pt x="114300" y="76199"/>
                </a:moveTo>
                <a:lnTo>
                  <a:pt x="95250" y="76200"/>
                </a:lnTo>
                <a:lnTo>
                  <a:pt x="114300" y="76200"/>
                </a:lnTo>
                <a:close/>
              </a:path>
              <a:path w="2814954" h="114300">
                <a:moveTo>
                  <a:pt x="2814953" y="38098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2814953" y="76198"/>
                </a:lnTo>
                <a:lnTo>
                  <a:pt x="2814953" y="38098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00356" y="2038603"/>
            <a:ext cx="1908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NACL Inbound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08440" y="2327125"/>
            <a:ext cx="2814955" cy="114300"/>
          </a:xfrm>
          <a:custGeom>
            <a:avLst/>
            <a:gdLst/>
            <a:ahLst/>
            <a:cxnLst/>
            <a:rect l="l" t="t" r="r" b="b"/>
            <a:pathLst>
              <a:path w="281495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2814954" h="114300">
                <a:moveTo>
                  <a:pt x="114300" y="38099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2814954" h="114300">
                <a:moveTo>
                  <a:pt x="114300" y="76199"/>
                </a:moveTo>
                <a:lnTo>
                  <a:pt x="95250" y="76200"/>
                </a:lnTo>
                <a:lnTo>
                  <a:pt x="114300" y="76200"/>
                </a:lnTo>
                <a:close/>
              </a:path>
              <a:path w="2814954" h="114300">
                <a:moveTo>
                  <a:pt x="2814953" y="38098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2814953" y="76198"/>
                </a:lnTo>
                <a:lnTo>
                  <a:pt x="2814953" y="38098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99632" y="2044700"/>
            <a:ext cx="2795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Group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Inbound</a:t>
            </a:r>
            <a:r>
              <a:rPr sz="1800" spc="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13047" y="4643371"/>
            <a:ext cx="2736850" cy="114300"/>
          </a:xfrm>
          <a:custGeom>
            <a:avLst/>
            <a:gdLst/>
            <a:ahLst/>
            <a:cxnLst/>
            <a:rect l="l" t="t" r="r" b="b"/>
            <a:pathLst>
              <a:path w="2736850" h="114300">
                <a:moveTo>
                  <a:pt x="2622233" y="0"/>
                </a:moveTo>
                <a:lnTo>
                  <a:pt x="2622233" y="114300"/>
                </a:lnTo>
                <a:lnTo>
                  <a:pt x="2698433" y="76200"/>
                </a:lnTo>
                <a:lnTo>
                  <a:pt x="2641287" y="76200"/>
                </a:lnTo>
                <a:lnTo>
                  <a:pt x="2641287" y="38100"/>
                </a:lnTo>
                <a:lnTo>
                  <a:pt x="2698433" y="38100"/>
                </a:lnTo>
                <a:lnTo>
                  <a:pt x="2622233" y="0"/>
                </a:lnTo>
                <a:close/>
              </a:path>
              <a:path w="2736850" h="114300">
                <a:moveTo>
                  <a:pt x="262223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622233" y="76200"/>
                </a:lnTo>
                <a:lnTo>
                  <a:pt x="2622233" y="38100"/>
                </a:lnTo>
                <a:close/>
              </a:path>
              <a:path w="2736850" h="114300">
                <a:moveTo>
                  <a:pt x="2698433" y="38100"/>
                </a:moveTo>
                <a:lnTo>
                  <a:pt x="2641287" y="38100"/>
                </a:lnTo>
                <a:lnTo>
                  <a:pt x="2641287" y="76200"/>
                </a:lnTo>
                <a:lnTo>
                  <a:pt x="2698433" y="76200"/>
                </a:lnTo>
                <a:lnTo>
                  <a:pt x="2736533" y="57150"/>
                </a:lnTo>
                <a:lnTo>
                  <a:pt x="2698433" y="3810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59987" y="4379467"/>
            <a:ext cx="2647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Outbound allowed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(stateful)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98480" y="4670292"/>
            <a:ext cx="2814955" cy="114300"/>
          </a:xfrm>
          <a:custGeom>
            <a:avLst/>
            <a:gdLst/>
            <a:ahLst/>
            <a:cxnLst/>
            <a:rect l="l" t="t" r="r" b="b"/>
            <a:pathLst>
              <a:path w="2814954" h="114300">
                <a:moveTo>
                  <a:pt x="2700653" y="76199"/>
                </a:moveTo>
                <a:lnTo>
                  <a:pt x="2700653" y="114300"/>
                </a:lnTo>
                <a:lnTo>
                  <a:pt x="2776853" y="76200"/>
                </a:lnTo>
                <a:lnTo>
                  <a:pt x="2700653" y="76199"/>
                </a:lnTo>
                <a:close/>
              </a:path>
              <a:path w="2814954" h="114300">
                <a:moveTo>
                  <a:pt x="2700653" y="38099"/>
                </a:moveTo>
                <a:lnTo>
                  <a:pt x="2700653" y="76199"/>
                </a:lnTo>
                <a:lnTo>
                  <a:pt x="2719703" y="76200"/>
                </a:lnTo>
                <a:lnTo>
                  <a:pt x="2719703" y="38100"/>
                </a:lnTo>
                <a:lnTo>
                  <a:pt x="2700653" y="38099"/>
                </a:lnTo>
                <a:close/>
              </a:path>
              <a:path w="2814954" h="114300">
                <a:moveTo>
                  <a:pt x="2700653" y="0"/>
                </a:moveTo>
                <a:lnTo>
                  <a:pt x="2700653" y="38099"/>
                </a:lnTo>
                <a:lnTo>
                  <a:pt x="2719703" y="38100"/>
                </a:lnTo>
                <a:lnTo>
                  <a:pt x="2719703" y="76200"/>
                </a:lnTo>
                <a:lnTo>
                  <a:pt x="2776856" y="76198"/>
                </a:lnTo>
                <a:lnTo>
                  <a:pt x="2814953" y="57150"/>
                </a:lnTo>
                <a:lnTo>
                  <a:pt x="2700653" y="0"/>
                </a:lnTo>
                <a:close/>
              </a:path>
              <a:path w="2814954" h="114300">
                <a:moveTo>
                  <a:pt x="0" y="38098"/>
                </a:moveTo>
                <a:lnTo>
                  <a:pt x="0" y="76198"/>
                </a:lnTo>
                <a:lnTo>
                  <a:pt x="2700653" y="76199"/>
                </a:lnTo>
                <a:lnTo>
                  <a:pt x="2700653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634854" y="4397755"/>
            <a:ext cx="3068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NACL Outbound Rules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(stateless)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61210" y="1717287"/>
            <a:ext cx="0" cy="4159885"/>
          </a:xfrm>
          <a:custGeom>
            <a:avLst/>
            <a:gdLst/>
            <a:ahLst/>
            <a:cxnLst/>
            <a:rect l="l" t="t" r="r" b="b"/>
            <a:pathLst>
              <a:path h="4159885">
                <a:moveTo>
                  <a:pt x="0" y="0"/>
                </a:moveTo>
                <a:lnTo>
                  <a:pt x="1" y="4159405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20597" y="5256665"/>
            <a:ext cx="304800" cy="66611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bn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25856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3670" y="2055393"/>
            <a:ext cx="3011170" cy="3241675"/>
          </a:xfrm>
          <a:custGeom>
            <a:avLst/>
            <a:gdLst/>
            <a:ahLst/>
            <a:cxnLst/>
            <a:rect l="l" t="t" r="r" b="b"/>
            <a:pathLst>
              <a:path w="3011170" h="3241675">
                <a:moveTo>
                  <a:pt x="0" y="0"/>
                </a:moveTo>
                <a:lnTo>
                  <a:pt x="3010829" y="0"/>
                </a:lnTo>
                <a:lnTo>
                  <a:pt x="3010829" y="3241435"/>
                </a:lnTo>
                <a:lnTo>
                  <a:pt x="0" y="32414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9239" y="2642616"/>
            <a:ext cx="1676400" cy="1737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100" dirty="0"/>
              <a:t>Network </a:t>
            </a:r>
            <a:r>
              <a:rPr spc="-150" dirty="0"/>
              <a:t>ACLs </a:t>
            </a:r>
            <a:r>
              <a:rPr spc="-50" dirty="0"/>
              <a:t>&amp; </a:t>
            </a:r>
            <a:r>
              <a:rPr spc="-85" dirty="0"/>
              <a:t>Security Group  </a:t>
            </a:r>
            <a:r>
              <a:rPr spc="-55" dirty="0"/>
              <a:t>Outgoing</a:t>
            </a:r>
            <a:r>
              <a:rPr spc="-10" dirty="0"/>
              <a:t> </a:t>
            </a:r>
            <a:r>
              <a:rPr spc="-60" dirty="0"/>
              <a:t>Request</a:t>
            </a:r>
          </a:p>
        </p:txBody>
      </p:sp>
      <p:sp>
        <p:nvSpPr>
          <p:cNvPr id="7" name="object 7"/>
          <p:cNvSpPr/>
          <p:nvPr/>
        </p:nvSpPr>
        <p:spPr>
          <a:xfrm>
            <a:off x="1164117" y="2017328"/>
            <a:ext cx="2479040" cy="3218180"/>
          </a:xfrm>
          <a:custGeom>
            <a:avLst/>
            <a:gdLst/>
            <a:ahLst/>
            <a:cxnLst/>
            <a:rect l="l" t="t" r="r" b="b"/>
            <a:pathLst>
              <a:path w="2479040" h="3218179">
                <a:moveTo>
                  <a:pt x="0" y="243366"/>
                </a:moveTo>
                <a:lnTo>
                  <a:pt x="4944" y="194319"/>
                </a:lnTo>
                <a:lnTo>
                  <a:pt x="19124" y="148637"/>
                </a:lnTo>
                <a:lnTo>
                  <a:pt x="41563" y="107297"/>
                </a:lnTo>
                <a:lnTo>
                  <a:pt x="71280" y="71280"/>
                </a:lnTo>
                <a:lnTo>
                  <a:pt x="107297" y="41563"/>
                </a:lnTo>
                <a:lnTo>
                  <a:pt x="148637" y="19124"/>
                </a:lnTo>
                <a:lnTo>
                  <a:pt x="194319" y="4944"/>
                </a:lnTo>
                <a:lnTo>
                  <a:pt x="243366" y="0"/>
                </a:lnTo>
                <a:lnTo>
                  <a:pt x="2235409" y="0"/>
                </a:lnTo>
                <a:lnTo>
                  <a:pt x="2284455" y="4944"/>
                </a:lnTo>
                <a:lnTo>
                  <a:pt x="2330137" y="19124"/>
                </a:lnTo>
                <a:lnTo>
                  <a:pt x="2371477" y="41563"/>
                </a:lnTo>
                <a:lnTo>
                  <a:pt x="2407494" y="71280"/>
                </a:lnTo>
                <a:lnTo>
                  <a:pt x="2437211" y="107297"/>
                </a:lnTo>
                <a:lnTo>
                  <a:pt x="2459650" y="148637"/>
                </a:lnTo>
                <a:lnTo>
                  <a:pt x="2473830" y="194319"/>
                </a:lnTo>
                <a:lnTo>
                  <a:pt x="2478775" y="243366"/>
                </a:lnTo>
                <a:lnTo>
                  <a:pt x="2478775" y="2974722"/>
                </a:lnTo>
                <a:lnTo>
                  <a:pt x="2473830" y="3023768"/>
                </a:lnTo>
                <a:lnTo>
                  <a:pt x="2459650" y="3069450"/>
                </a:lnTo>
                <a:lnTo>
                  <a:pt x="2437211" y="3110790"/>
                </a:lnTo>
                <a:lnTo>
                  <a:pt x="2407494" y="3146807"/>
                </a:lnTo>
                <a:lnTo>
                  <a:pt x="2371477" y="3176524"/>
                </a:lnTo>
                <a:lnTo>
                  <a:pt x="2330137" y="3198963"/>
                </a:lnTo>
                <a:lnTo>
                  <a:pt x="2284455" y="3213143"/>
                </a:lnTo>
                <a:lnTo>
                  <a:pt x="2235409" y="3218088"/>
                </a:lnTo>
                <a:lnTo>
                  <a:pt x="243366" y="3218088"/>
                </a:lnTo>
                <a:lnTo>
                  <a:pt x="194319" y="3213143"/>
                </a:lnTo>
                <a:lnTo>
                  <a:pt x="148637" y="3198963"/>
                </a:lnTo>
                <a:lnTo>
                  <a:pt x="107297" y="3176524"/>
                </a:lnTo>
                <a:lnTo>
                  <a:pt x="71280" y="3146807"/>
                </a:lnTo>
                <a:lnTo>
                  <a:pt x="41563" y="3110790"/>
                </a:lnTo>
                <a:lnTo>
                  <a:pt x="19124" y="3069450"/>
                </a:lnTo>
                <a:lnTo>
                  <a:pt x="4944" y="3023768"/>
                </a:lnTo>
                <a:lnTo>
                  <a:pt x="0" y="2974722"/>
                </a:lnTo>
                <a:lnTo>
                  <a:pt x="0" y="243366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64117" y="2017328"/>
            <a:ext cx="2479040" cy="3218180"/>
          </a:xfrm>
          <a:custGeom>
            <a:avLst/>
            <a:gdLst/>
            <a:ahLst/>
            <a:cxnLst/>
            <a:rect l="l" t="t" r="r" b="b"/>
            <a:pathLst>
              <a:path w="2479040" h="3218179">
                <a:moveTo>
                  <a:pt x="0" y="243366"/>
                </a:moveTo>
                <a:lnTo>
                  <a:pt x="4944" y="194319"/>
                </a:lnTo>
                <a:lnTo>
                  <a:pt x="19124" y="148637"/>
                </a:lnTo>
                <a:lnTo>
                  <a:pt x="41563" y="107297"/>
                </a:lnTo>
                <a:lnTo>
                  <a:pt x="71280" y="71280"/>
                </a:lnTo>
                <a:lnTo>
                  <a:pt x="107297" y="41563"/>
                </a:lnTo>
                <a:lnTo>
                  <a:pt x="148637" y="19124"/>
                </a:lnTo>
                <a:lnTo>
                  <a:pt x="194319" y="4944"/>
                </a:lnTo>
                <a:lnTo>
                  <a:pt x="243366" y="0"/>
                </a:lnTo>
                <a:lnTo>
                  <a:pt x="2235409" y="0"/>
                </a:lnTo>
                <a:lnTo>
                  <a:pt x="2284455" y="4944"/>
                </a:lnTo>
                <a:lnTo>
                  <a:pt x="2330137" y="19124"/>
                </a:lnTo>
                <a:lnTo>
                  <a:pt x="2371477" y="41563"/>
                </a:lnTo>
                <a:lnTo>
                  <a:pt x="2407494" y="71280"/>
                </a:lnTo>
                <a:lnTo>
                  <a:pt x="2437211" y="107297"/>
                </a:lnTo>
                <a:lnTo>
                  <a:pt x="2459650" y="148637"/>
                </a:lnTo>
                <a:lnTo>
                  <a:pt x="2473830" y="194319"/>
                </a:lnTo>
                <a:lnTo>
                  <a:pt x="2478775" y="243366"/>
                </a:lnTo>
                <a:lnTo>
                  <a:pt x="2478775" y="2974722"/>
                </a:lnTo>
                <a:lnTo>
                  <a:pt x="2473830" y="3023768"/>
                </a:lnTo>
                <a:lnTo>
                  <a:pt x="2459650" y="3069450"/>
                </a:lnTo>
                <a:lnTo>
                  <a:pt x="2437211" y="3110790"/>
                </a:lnTo>
                <a:lnTo>
                  <a:pt x="2407494" y="3146807"/>
                </a:lnTo>
                <a:lnTo>
                  <a:pt x="2371477" y="3176524"/>
                </a:lnTo>
                <a:lnTo>
                  <a:pt x="2330137" y="3198963"/>
                </a:lnTo>
                <a:lnTo>
                  <a:pt x="2284455" y="3213143"/>
                </a:lnTo>
                <a:lnTo>
                  <a:pt x="2235409" y="3218088"/>
                </a:lnTo>
                <a:lnTo>
                  <a:pt x="243366" y="3218088"/>
                </a:lnTo>
                <a:lnTo>
                  <a:pt x="194319" y="3213143"/>
                </a:lnTo>
                <a:lnTo>
                  <a:pt x="148637" y="3198963"/>
                </a:lnTo>
                <a:lnTo>
                  <a:pt x="107297" y="3176524"/>
                </a:lnTo>
                <a:lnTo>
                  <a:pt x="71280" y="3146807"/>
                </a:lnTo>
                <a:lnTo>
                  <a:pt x="41563" y="3110790"/>
                </a:lnTo>
                <a:lnTo>
                  <a:pt x="19124" y="3069450"/>
                </a:lnTo>
                <a:lnTo>
                  <a:pt x="4944" y="3023768"/>
                </a:lnTo>
                <a:lnTo>
                  <a:pt x="0" y="2974722"/>
                </a:lnTo>
                <a:lnTo>
                  <a:pt x="0" y="243366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10527" y="4842764"/>
            <a:ext cx="161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1800" b="1" spc="-60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67942" y="3263900"/>
            <a:ext cx="617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38543" y="2804160"/>
            <a:ext cx="920496" cy="947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18136" y="3721100"/>
            <a:ext cx="19602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24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949"/>
                </a:solidFill>
                <a:latin typeface="Calibri"/>
                <a:cs typeface="Calibri"/>
              </a:rPr>
              <a:t>access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15252" y="4086859"/>
            <a:ext cx="13658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control</a:t>
            </a:r>
            <a:r>
              <a:rPr sz="24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79362" y="4818379"/>
            <a:ext cx="16383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Subnet</a:t>
            </a:r>
            <a:r>
              <a:rPr sz="24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Level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42782" y="4703113"/>
            <a:ext cx="2814955" cy="114300"/>
          </a:xfrm>
          <a:custGeom>
            <a:avLst/>
            <a:gdLst/>
            <a:ahLst/>
            <a:cxnLst/>
            <a:rect l="l" t="t" r="r" b="b"/>
            <a:pathLst>
              <a:path w="281495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1" y="76200"/>
                </a:lnTo>
                <a:lnTo>
                  <a:pt x="95251" y="38100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2814954" h="114300">
                <a:moveTo>
                  <a:pt x="114300" y="38099"/>
                </a:moveTo>
                <a:lnTo>
                  <a:pt x="95251" y="38100"/>
                </a:lnTo>
                <a:lnTo>
                  <a:pt x="95251" y="76200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2814954" h="114300">
                <a:moveTo>
                  <a:pt x="114300" y="76199"/>
                </a:moveTo>
                <a:lnTo>
                  <a:pt x="95251" y="76200"/>
                </a:lnTo>
                <a:lnTo>
                  <a:pt x="114300" y="76200"/>
                </a:lnTo>
                <a:close/>
              </a:path>
              <a:path w="2814954" h="114300">
                <a:moveTo>
                  <a:pt x="2814953" y="38098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2814953" y="76198"/>
                </a:lnTo>
                <a:lnTo>
                  <a:pt x="2814953" y="38098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00356" y="2038603"/>
            <a:ext cx="2078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NACL Outbound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34626" y="4691961"/>
            <a:ext cx="2814955" cy="114300"/>
          </a:xfrm>
          <a:custGeom>
            <a:avLst/>
            <a:gdLst/>
            <a:ahLst/>
            <a:cxnLst/>
            <a:rect l="l" t="t" r="r" b="b"/>
            <a:pathLst>
              <a:path w="281495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1" y="76200"/>
                </a:lnTo>
                <a:lnTo>
                  <a:pt x="95251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2814954" h="114300">
                <a:moveTo>
                  <a:pt x="114300" y="38100"/>
                </a:moveTo>
                <a:lnTo>
                  <a:pt x="95251" y="38100"/>
                </a:lnTo>
                <a:lnTo>
                  <a:pt x="95251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2814954" h="114300">
                <a:moveTo>
                  <a:pt x="2814953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2814953" y="76200"/>
                </a:lnTo>
                <a:lnTo>
                  <a:pt x="2814953" y="3810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99632" y="2044700"/>
            <a:ext cx="2965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Group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Outbound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13047" y="2346223"/>
            <a:ext cx="2736850" cy="114300"/>
          </a:xfrm>
          <a:custGeom>
            <a:avLst/>
            <a:gdLst/>
            <a:ahLst/>
            <a:cxnLst/>
            <a:rect l="l" t="t" r="r" b="b"/>
            <a:pathLst>
              <a:path w="2736850" h="114300">
                <a:moveTo>
                  <a:pt x="2622233" y="0"/>
                </a:moveTo>
                <a:lnTo>
                  <a:pt x="2622233" y="114300"/>
                </a:lnTo>
                <a:lnTo>
                  <a:pt x="2698433" y="76200"/>
                </a:lnTo>
                <a:lnTo>
                  <a:pt x="2641287" y="76200"/>
                </a:lnTo>
                <a:lnTo>
                  <a:pt x="2641287" y="38100"/>
                </a:lnTo>
                <a:lnTo>
                  <a:pt x="2698433" y="38100"/>
                </a:lnTo>
                <a:lnTo>
                  <a:pt x="2622233" y="0"/>
                </a:lnTo>
                <a:close/>
              </a:path>
              <a:path w="2736850" h="114300">
                <a:moveTo>
                  <a:pt x="262223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622233" y="76200"/>
                </a:lnTo>
                <a:lnTo>
                  <a:pt x="2622233" y="38100"/>
                </a:lnTo>
                <a:close/>
              </a:path>
              <a:path w="2736850" h="114300">
                <a:moveTo>
                  <a:pt x="2698433" y="38100"/>
                </a:moveTo>
                <a:lnTo>
                  <a:pt x="2641287" y="38100"/>
                </a:lnTo>
                <a:lnTo>
                  <a:pt x="2641287" y="76200"/>
                </a:lnTo>
                <a:lnTo>
                  <a:pt x="2698433" y="76200"/>
                </a:lnTo>
                <a:lnTo>
                  <a:pt x="2736533" y="57150"/>
                </a:lnTo>
                <a:lnTo>
                  <a:pt x="2698433" y="3810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159987" y="4379467"/>
            <a:ext cx="2477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Inbound allowed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(stateful)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42782" y="2332781"/>
            <a:ext cx="2814955" cy="114300"/>
          </a:xfrm>
          <a:custGeom>
            <a:avLst/>
            <a:gdLst/>
            <a:ahLst/>
            <a:cxnLst/>
            <a:rect l="l" t="t" r="r" b="b"/>
            <a:pathLst>
              <a:path w="2814954" h="114300">
                <a:moveTo>
                  <a:pt x="2700655" y="76199"/>
                </a:moveTo>
                <a:lnTo>
                  <a:pt x="2700655" y="114300"/>
                </a:lnTo>
                <a:lnTo>
                  <a:pt x="2776855" y="76200"/>
                </a:lnTo>
                <a:lnTo>
                  <a:pt x="2700655" y="76199"/>
                </a:lnTo>
                <a:close/>
              </a:path>
              <a:path w="2814954" h="114300">
                <a:moveTo>
                  <a:pt x="2700655" y="38099"/>
                </a:moveTo>
                <a:lnTo>
                  <a:pt x="2700655" y="76199"/>
                </a:lnTo>
                <a:lnTo>
                  <a:pt x="2719703" y="76200"/>
                </a:lnTo>
                <a:lnTo>
                  <a:pt x="2719703" y="38100"/>
                </a:lnTo>
                <a:lnTo>
                  <a:pt x="2700655" y="38099"/>
                </a:lnTo>
                <a:close/>
              </a:path>
              <a:path w="2814954" h="114300">
                <a:moveTo>
                  <a:pt x="2700655" y="0"/>
                </a:moveTo>
                <a:lnTo>
                  <a:pt x="2700655" y="38099"/>
                </a:lnTo>
                <a:lnTo>
                  <a:pt x="2719703" y="38100"/>
                </a:lnTo>
                <a:lnTo>
                  <a:pt x="2719703" y="76200"/>
                </a:lnTo>
                <a:lnTo>
                  <a:pt x="2776857" y="76198"/>
                </a:lnTo>
                <a:lnTo>
                  <a:pt x="2814955" y="57150"/>
                </a:lnTo>
                <a:lnTo>
                  <a:pt x="2700655" y="0"/>
                </a:lnTo>
                <a:close/>
              </a:path>
              <a:path w="2814954" h="114300">
                <a:moveTo>
                  <a:pt x="0" y="38098"/>
                </a:moveTo>
                <a:lnTo>
                  <a:pt x="0" y="76198"/>
                </a:lnTo>
                <a:lnTo>
                  <a:pt x="2700655" y="76199"/>
                </a:lnTo>
                <a:lnTo>
                  <a:pt x="2700655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634854" y="4397755"/>
            <a:ext cx="2898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NACL Inbound Rules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(stateless)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61210" y="1717287"/>
            <a:ext cx="0" cy="4159885"/>
          </a:xfrm>
          <a:custGeom>
            <a:avLst/>
            <a:gdLst/>
            <a:ahLst/>
            <a:cxnLst/>
            <a:rect l="l" t="t" r="r" b="b"/>
            <a:pathLst>
              <a:path h="4159885">
                <a:moveTo>
                  <a:pt x="0" y="0"/>
                </a:moveTo>
                <a:lnTo>
                  <a:pt x="1" y="4159405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20597" y="5256665"/>
            <a:ext cx="304800" cy="66611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bn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09650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337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0" dirty="0"/>
              <a:t>Network</a:t>
            </a:r>
            <a:r>
              <a:rPr spc="-340" dirty="0"/>
              <a:t> </a:t>
            </a:r>
            <a:r>
              <a:rPr spc="-150" dirty="0"/>
              <a:t>ACLs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8" y="1338783"/>
            <a:ext cx="10376535" cy="42621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NACL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like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firewall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43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subnet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NACL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everything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outbound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everything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inbound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NACL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Subnet,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Subnets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assigned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 NACL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Define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NACL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rules: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Rules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number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(1-32766)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higher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precedence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lower</a:t>
            </a:r>
            <a:r>
              <a:rPr sz="24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number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  <a:tab pos="533146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E.g.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define 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#100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ALLOW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65" dirty="0">
                <a:solidFill>
                  <a:srgbClr val="444949"/>
                </a:solidFill>
                <a:latin typeface="Gill Sans MT"/>
                <a:cs typeface="Gill Sans MT"/>
              </a:rPr>
              <a:t>&lt;IP&gt;	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#200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DENY </a:t>
            </a:r>
            <a:r>
              <a:rPr sz="2400" spc="65" dirty="0">
                <a:solidFill>
                  <a:srgbClr val="444949"/>
                </a:solidFill>
                <a:latin typeface="Gill Sans MT"/>
                <a:cs typeface="Gill Sans MT"/>
              </a:rPr>
              <a:t>&lt;IP&gt; </a:t>
            </a: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,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allowed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Last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rule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asterisk </a:t>
            </a:r>
            <a:r>
              <a:rPr sz="2400" spc="55" dirty="0">
                <a:solidFill>
                  <a:srgbClr val="444949"/>
                </a:solidFill>
                <a:latin typeface="Gill Sans MT"/>
                <a:cs typeface="Gill Sans MT"/>
              </a:rPr>
              <a:t>(*)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denies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request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case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no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rule</a:t>
            </a:r>
            <a:r>
              <a:rPr sz="2400" spc="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match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recommends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adding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rules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increment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100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Newly created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NACL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deny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everything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NACL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way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blocking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specific IP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subnet</a:t>
            </a:r>
            <a:r>
              <a:rPr sz="2800" spc="45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5187419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6288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0" dirty="0"/>
              <a:t>Network </a:t>
            </a:r>
            <a:r>
              <a:rPr spc="-150" dirty="0"/>
              <a:t>ACLs </a:t>
            </a:r>
            <a:r>
              <a:rPr spc="-100" dirty="0"/>
              <a:t>vs </a:t>
            </a:r>
            <a:r>
              <a:rPr spc="-85" dirty="0"/>
              <a:t>Security</a:t>
            </a:r>
            <a:r>
              <a:rPr spc="65" dirty="0"/>
              <a:t> </a:t>
            </a:r>
            <a:r>
              <a:rPr spc="-95" dirty="0"/>
              <a:t>Groups</a:t>
            </a:r>
          </a:p>
        </p:txBody>
      </p:sp>
      <p:sp>
        <p:nvSpPr>
          <p:cNvPr id="4" name="object 4"/>
          <p:cNvSpPr/>
          <p:nvPr/>
        </p:nvSpPr>
        <p:spPr>
          <a:xfrm>
            <a:off x="1362455" y="1426463"/>
            <a:ext cx="9467088" cy="4373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25382" y="5833364"/>
            <a:ext cx="5927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https://docs.aws.amazon.com/vpc/latest/userguide/VPC_Secur </a:t>
            </a:r>
            <a:r>
              <a:rPr sz="18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ity.html#VPC_Security_Comparison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01945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100647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Example </a:t>
            </a:r>
            <a:r>
              <a:rPr spc="-100" dirty="0"/>
              <a:t>Network </a:t>
            </a:r>
            <a:r>
              <a:rPr spc="-155" dirty="0"/>
              <a:t>ACL </a:t>
            </a:r>
            <a:r>
              <a:rPr spc="-100" dirty="0"/>
              <a:t>with </a:t>
            </a:r>
            <a:r>
              <a:rPr spc="-45" dirty="0"/>
              <a:t>Ephemeral</a:t>
            </a:r>
            <a:r>
              <a:rPr spc="140" dirty="0"/>
              <a:t> </a:t>
            </a:r>
            <a:r>
              <a:rPr spc="-100" dirty="0"/>
              <a:t>Ports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2870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444949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https://docs.aws.amazon.com/vpc/latest/userguide/vpc-network-acls.html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2414493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7851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</a:t>
            </a:r>
            <a:r>
              <a:rPr spc="-65" dirty="0"/>
              <a:t> </a:t>
            </a:r>
            <a:r>
              <a:rPr spc="-85" dirty="0"/>
              <a:t>Peering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4022"/>
            <a:ext cx="10096500" cy="24276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Connect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two</a:t>
            </a:r>
            <a:r>
              <a:rPr sz="2200" spc="-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VPC,</a:t>
            </a:r>
            <a:r>
              <a:rPr sz="22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privately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2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AWS’</a:t>
            </a:r>
            <a:r>
              <a:rPr sz="22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them behave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were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same</a:t>
            </a:r>
            <a:r>
              <a:rPr sz="22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Must not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overlapping</a:t>
            </a:r>
            <a:r>
              <a:rPr sz="22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CIDR</a:t>
            </a:r>
            <a:endParaRPr sz="2200">
              <a:latin typeface="Gill Sans MT"/>
              <a:cs typeface="Gill Sans MT"/>
            </a:endParaRPr>
          </a:p>
          <a:p>
            <a:pPr marL="241300" marR="17716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Peering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connection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3225" spc="-52" baseline="1291" dirty="0">
                <a:solidFill>
                  <a:srgbClr val="444949"/>
                </a:solidFill>
                <a:latin typeface="Gill Sans MT"/>
                <a:cs typeface="Gill Sans MT"/>
              </a:rPr>
              <a:t>transitive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(must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established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communicate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one</a:t>
            </a:r>
            <a:r>
              <a:rPr sz="22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another)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peering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another AWS</a:t>
            </a:r>
            <a:r>
              <a:rPr sz="22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7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165" baseline="1291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3225" spc="7" baseline="1291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tables </a:t>
            </a:r>
            <a:r>
              <a:rPr sz="3225" spc="-60" baseline="1291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3225" u="heavy" spc="-60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3225" u="heavy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each </a:t>
            </a:r>
            <a:r>
              <a:rPr sz="3225" u="heavy" spc="-67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VPC’s </a:t>
            </a:r>
            <a:r>
              <a:rPr sz="3225" u="heavy" spc="-22" baseline="1291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subnets</a:t>
            </a:r>
            <a:r>
              <a:rPr sz="3225" spc="-22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to ensure instances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3225" spc="277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spc="-15" baseline="1291" dirty="0">
                <a:solidFill>
                  <a:srgbClr val="444949"/>
                </a:solidFill>
                <a:latin typeface="Gill Sans MT"/>
                <a:cs typeface="Gill Sans MT"/>
              </a:rPr>
              <a:t>communicate</a:t>
            </a:r>
            <a:endParaRPr sz="3225" baseline="1291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1785" y="4667972"/>
            <a:ext cx="2867025" cy="137795"/>
          </a:xfrm>
          <a:custGeom>
            <a:avLst/>
            <a:gdLst/>
            <a:ahLst/>
            <a:cxnLst/>
            <a:rect l="l" t="t" r="r" b="b"/>
            <a:pathLst>
              <a:path w="2867025" h="137795">
                <a:moveTo>
                  <a:pt x="113794" y="23126"/>
                </a:moveTo>
                <a:lnTo>
                  <a:pt x="0" y="81276"/>
                </a:lnTo>
                <a:lnTo>
                  <a:pt x="114796" y="137421"/>
                </a:lnTo>
                <a:lnTo>
                  <a:pt x="114464" y="99490"/>
                </a:lnTo>
                <a:lnTo>
                  <a:pt x="95411" y="99490"/>
                </a:lnTo>
                <a:lnTo>
                  <a:pt x="95077" y="61391"/>
                </a:lnTo>
                <a:lnTo>
                  <a:pt x="114128" y="61224"/>
                </a:lnTo>
                <a:lnTo>
                  <a:pt x="113794" y="23126"/>
                </a:lnTo>
                <a:close/>
              </a:path>
              <a:path w="2867025" h="137795">
                <a:moveTo>
                  <a:pt x="2829242" y="37931"/>
                </a:moveTo>
                <a:lnTo>
                  <a:pt x="2771068" y="37931"/>
                </a:lnTo>
                <a:lnTo>
                  <a:pt x="2771402" y="76029"/>
                </a:lnTo>
                <a:lnTo>
                  <a:pt x="2752355" y="76196"/>
                </a:lnTo>
                <a:lnTo>
                  <a:pt x="2752689" y="114294"/>
                </a:lnTo>
                <a:lnTo>
                  <a:pt x="2866483" y="56145"/>
                </a:lnTo>
                <a:lnTo>
                  <a:pt x="2829242" y="37931"/>
                </a:lnTo>
                <a:close/>
              </a:path>
              <a:path w="2867025" h="137795">
                <a:moveTo>
                  <a:pt x="114128" y="61224"/>
                </a:moveTo>
                <a:lnTo>
                  <a:pt x="95077" y="61391"/>
                </a:lnTo>
                <a:lnTo>
                  <a:pt x="95411" y="99490"/>
                </a:lnTo>
                <a:lnTo>
                  <a:pt x="114462" y="99323"/>
                </a:lnTo>
                <a:lnTo>
                  <a:pt x="114128" y="61224"/>
                </a:lnTo>
                <a:close/>
              </a:path>
              <a:path w="2867025" h="137795">
                <a:moveTo>
                  <a:pt x="114462" y="99323"/>
                </a:moveTo>
                <a:lnTo>
                  <a:pt x="95411" y="99490"/>
                </a:lnTo>
                <a:lnTo>
                  <a:pt x="114464" y="99490"/>
                </a:lnTo>
                <a:lnTo>
                  <a:pt x="114462" y="99323"/>
                </a:lnTo>
                <a:close/>
              </a:path>
              <a:path w="2867025" h="137795">
                <a:moveTo>
                  <a:pt x="2752020" y="38098"/>
                </a:moveTo>
                <a:lnTo>
                  <a:pt x="114128" y="61224"/>
                </a:lnTo>
                <a:lnTo>
                  <a:pt x="114462" y="99323"/>
                </a:lnTo>
                <a:lnTo>
                  <a:pt x="2752355" y="76196"/>
                </a:lnTo>
                <a:lnTo>
                  <a:pt x="2752020" y="38098"/>
                </a:lnTo>
                <a:close/>
              </a:path>
              <a:path w="2867025" h="137795">
                <a:moveTo>
                  <a:pt x="2771068" y="37931"/>
                </a:moveTo>
                <a:lnTo>
                  <a:pt x="2752020" y="38098"/>
                </a:lnTo>
                <a:lnTo>
                  <a:pt x="2752355" y="76196"/>
                </a:lnTo>
                <a:lnTo>
                  <a:pt x="2771402" y="76029"/>
                </a:lnTo>
                <a:lnTo>
                  <a:pt x="2771068" y="37931"/>
                </a:lnTo>
                <a:close/>
              </a:path>
              <a:path w="2867025" h="137795">
                <a:moveTo>
                  <a:pt x="2751686" y="0"/>
                </a:moveTo>
                <a:lnTo>
                  <a:pt x="2752020" y="38098"/>
                </a:lnTo>
                <a:lnTo>
                  <a:pt x="2829242" y="37931"/>
                </a:lnTo>
                <a:lnTo>
                  <a:pt x="2751686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3660" y="3800347"/>
            <a:ext cx="794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1605" marR="5080" indent="-129539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2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peering  </a:t>
            </a:r>
            <a:r>
              <a:rPr sz="1200" b="1" spc="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150" spc="20" dirty="0">
                <a:solidFill>
                  <a:srgbClr val="444949"/>
                </a:solidFill>
                <a:latin typeface="Wingdings"/>
                <a:cs typeface="Wingdings"/>
              </a:rPr>
              <a:t></a:t>
            </a:r>
            <a:r>
              <a:rPr sz="1150" spc="-35" dirty="0">
                <a:solidFill>
                  <a:srgbClr val="444949"/>
                </a:solidFill>
                <a:latin typeface="Times New Roman"/>
                <a:cs typeface="Times New Roman"/>
              </a:rPr>
              <a:t> </a:t>
            </a:r>
            <a:r>
              <a:rPr sz="1150" spc="20" dirty="0">
                <a:solidFill>
                  <a:srgbClr val="444949"/>
                </a:solidFill>
                <a:latin typeface="Wingdings"/>
                <a:cs typeface="Wingdings"/>
              </a:rPr>
              <a:t></a:t>
            </a:r>
            <a:r>
              <a:rPr sz="1200" b="1" spc="2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55775" y="4312920"/>
            <a:ext cx="1338072" cy="871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55920" y="4288535"/>
            <a:ext cx="1338072" cy="871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9103" y="4233671"/>
            <a:ext cx="984503" cy="10302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1467" y="4721862"/>
            <a:ext cx="2867025" cy="137795"/>
          </a:xfrm>
          <a:custGeom>
            <a:avLst/>
            <a:gdLst/>
            <a:ahLst/>
            <a:cxnLst/>
            <a:rect l="l" t="t" r="r" b="b"/>
            <a:pathLst>
              <a:path w="2867025" h="137795">
                <a:moveTo>
                  <a:pt x="113794" y="23126"/>
                </a:moveTo>
                <a:lnTo>
                  <a:pt x="0" y="81276"/>
                </a:lnTo>
                <a:lnTo>
                  <a:pt x="114796" y="137421"/>
                </a:lnTo>
                <a:lnTo>
                  <a:pt x="114464" y="99490"/>
                </a:lnTo>
                <a:lnTo>
                  <a:pt x="95410" y="99490"/>
                </a:lnTo>
                <a:lnTo>
                  <a:pt x="95076" y="61391"/>
                </a:lnTo>
                <a:lnTo>
                  <a:pt x="114128" y="61224"/>
                </a:lnTo>
                <a:lnTo>
                  <a:pt x="113794" y="23126"/>
                </a:lnTo>
                <a:close/>
              </a:path>
              <a:path w="2867025" h="137795">
                <a:moveTo>
                  <a:pt x="2829241" y="37931"/>
                </a:moveTo>
                <a:lnTo>
                  <a:pt x="2771068" y="37931"/>
                </a:lnTo>
                <a:lnTo>
                  <a:pt x="2771402" y="76029"/>
                </a:lnTo>
                <a:lnTo>
                  <a:pt x="2752354" y="76196"/>
                </a:lnTo>
                <a:lnTo>
                  <a:pt x="2752688" y="114294"/>
                </a:lnTo>
                <a:lnTo>
                  <a:pt x="2866482" y="56145"/>
                </a:lnTo>
                <a:lnTo>
                  <a:pt x="2829241" y="37931"/>
                </a:lnTo>
                <a:close/>
              </a:path>
              <a:path w="2867025" h="137795">
                <a:moveTo>
                  <a:pt x="114128" y="61224"/>
                </a:moveTo>
                <a:lnTo>
                  <a:pt x="95076" y="61391"/>
                </a:lnTo>
                <a:lnTo>
                  <a:pt x="95410" y="99490"/>
                </a:lnTo>
                <a:lnTo>
                  <a:pt x="114462" y="99323"/>
                </a:lnTo>
                <a:lnTo>
                  <a:pt x="114128" y="61224"/>
                </a:lnTo>
                <a:close/>
              </a:path>
              <a:path w="2867025" h="137795">
                <a:moveTo>
                  <a:pt x="114462" y="99323"/>
                </a:moveTo>
                <a:lnTo>
                  <a:pt x="95410" y="99490"/>
                </a:lnTo>
                <a:lnTo>
                  <a:pt x="114464" y="99490"/>
                </a:lnTo>
                <a:lnTo>
                  <a:pt x="114462" y="99323"/>
                </a:lnTo>
                <a:close/>
              </a:path>
              <a:path w="2867025" h="137795">
                <a:moveTo>
                  <a:pt x="2752020" y="38098"/>
                </a:moveTo>
                <a:lnTo>
                  <a:pt x="114128" y="61224"/>
                </a:lnTo>
                <a:lnTo>
                  <a:pt x="114462" y="99323"/>
                </a:lnTo>
                <a:lnTo>
                  <a:pt x="2752354" y="76196"/>
                </a:lnTo>
                <a:lnTo>
                  <a:pt x="2752020" y="38098"/>
                </a:lnTo>
                <a:close/>
              </a:path>
              <a:path w="2867025" h="137795">
                <a:moveTo>
                  <a:pt x="2771068" y="37931"/>
                </a:moveTo>
                <a:lnTo>
                  <a:pt x="2752020" y="38098"/>
                </a:lnTo>
                <a:lnTo>
                  <a:pt x="2752354" y="76196"/>
                </a:lnTo>
                <a:lnTo>
                  <a:pt x="2771402" y="76029"/>
                </a:lnTo>
                <a:lnTo>
                  <a:pt x="2771068" y="37931"/>
                </a:lnTo>
                <a:close/>
              </a:path>
              <a:path w="2867025" h="137795">
                <a:moveTo>
                  <a:pt x="2751686" y="0"/>
                </a:moveTo>
                <a:lnTo>
                  <a:pt x="2752020" y="38098"/>
                </a:lnTo>
                <a:lnTo>
                  <a:pt x="2829241" y="37931"/>
                </a:lnTo>
                <a:lnTo>
                  <a:pt x="2751686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68037" y="5184388"/>
            <a:ext cx="8514080" cy="834390"/>
          </a:xfrm>
          <a:custGeom>
            <a:avLst/>
            <a:gdLst/>
            <a:ahLst/>
            <a:cxnLst/>
            <a:rect l="l" t="t" r="r" b="b"/>
            <a:pathLst>
              <a:path w="8514080" h="834389">
                <a:moveTo>
                  <a:pt x="76200" y="95249"/>
                </a:moveTo>
                <a:lnTo>
                  <a:pt x="38100" y="95249"/>
                </a:lnTo>
                <a:lnTo>
                  <a:pt x="38100" y="833970"/>
                </a:lnTo>
                <a:lnTo>
                  <a:pt x="8475560" y="833970"/>
                </a:lnTo>
                <a:lnTo>
                  <a:pt x="8475560" y="814920"/>
                </a:lnTo>
                <a:lnTo>
                  <a:pt x="76200" y="814920"/>
                </a:lnTo>
                <a:lnTo>
                  <a:pt x="57150" y="795870"/>
                </a:lnTo>
                <a:lnTo>
                  <a:pt x="76200" y="795870"/>
                </a:lnTo>
                <a:lnTo>
                  <a:pt x="76200" y="95249"/>
                </a:lnTo>
                <a:close/>
              </a:path>
              <a:path w="8514080" h="834389">
                <a:moveTo>
                  <a:pt x="76200" y="795870"/>
                </a:moveTo>
                <a:lnTo>
                  <a:pt x="57150" y="795870"/>
                </a:lnTo>
                <a:lnTo>
                  <a:pt x="76200" y="814920"/>
                </a:lnTo>
                <a:lnTo>
                  <a:pt x="76200" y="795870"/>
                </a:lnTo>
                <a:close/>
              </a:path>
              <a:path w="8514080" h="834389">
                <a:moveTo>
                  <a:pt x="8437460" y="795870"/>
                </a:moveTo>
                <a:lnTo>
                  <a:pt x="76200" y="795870"/>
                </a:lnTo>
                <a:lnTo>
                  <a:pt x="76200" y="814920"/>
                </a:lnTo>
                <a:lnTo>
                  <a:pt x="8437460" y="814920"/>
                </a:lnTo>
                <a:lnTo>
                  <a:pt x="8437460" y="795870"/>
                </a:lnTo>
                <a:close/>
              </a:path>
              <a:path w="8514080" h="834389">
                <a:moveTo>
                  <a:pt x="8475560" y="124009"/>
                </a:moveTo>
                <a:lnTo>
                  <a:pt x="8437460" y="124009"/>
                </a:lnTo>
                <a:lnTo>
                  <a:pt x="8437460" y="814920"/>
                </a:lnTo>
                <a:lnTo>
                  <a:pt x="8456510" y="795870"/>
                </a:lnTo>
                <a:lnTo>
                  <a:pt x="8475560" y="795870"/>
                </a:lnTo>
                <a:lnTo>
                  <a:pt x="8475560" y="124009"/>
                </a:lnTo>
                <a:close/>
              </a:path>
              <a:path w="8514080" h="834389">
                <a:moveTo>
                  <a:pt x="8475560" y="795870"/>
                </a:moveTo>
                <a:lnTo>
                  <a:pt x="8456510" y="795870"/>
                </a:lnTo>
                <a:lnTo>
                  <a:pt x="8437460" y="814920"/>
                </a:lnTo>
                <a:lnTo>
                  <a:pt x="8475560" y="814920"/>
                </a:lnTo>
                <a:lnTo>
                  <a:pt x="8475560" y="795870"/>
                </a:lnTo>
                <a:close/>
              </a:path>
              <a:path w="8514080" h="834389">
                <a:moveTo>
                  <a:pt x="8456510" y="28759"/>
                </a:moveTo>
                <a:lnTo>
                  <a:pt x="8399360" y="143059"/>
                </a:lnTo>
                <a:lnTo>
                  <a:pt x="8437460" y="143059"/>
                </a:lnTo>
                <a:lnTo>
                  <a:pt x="8437460" y="124009"/>
                </a:lnTo>
                <a:lnTo>
                  <a:pt x="8504135" y="124009"/>
                </a:lnTo>
                <a:lnTo>
                  <a:pt x="8456510" y="28759"/>
                </a:lnTo>
                <a:close/>
              </a:path>
              <a:path w="8514080" h="834389">
                <a:moveTo>
                  <a:pt x="8504135" y="124009"/>
                </a:moveTo>
                <a:lnTo>
                  <a:pt x="8475560" y="124009"/>
                </a:lnTo>
                <a:lnTo>
                  <a:pt x="8475560" y="143059"/>
                </a:lnTo>
                <a:lnTo>
                  <a:pt x="8513660" y="143059"/>
                </a:lnTo>
                <a:lnTo>
                  <a:pt x="8504135" y="124009"/>
                </a:lnTo>
                <a:close/>
              </a:path>
              <a:path w="8514080" h="8343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8514080" h="8343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23341" y="3852164"/>
            <a:ext cx="794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 marR="5080" indent="-13525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2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peering  </a:t>
            </a:r>
            <a:r>
              <a:rPr sz="1200" b="1" spc="2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150" spc="20" dirty="0">
                <a:solidFill>
                  <a:srgbClr val="444949"/>
                </a:solidFill>
                <a:latin typeface="Wingdings"/>
                <a:cs typeface="Wingdings"/>
              </a:rPr>
              <a:t></a:t>
            </a:r>
            <a:r>
              <a:rPr sz="1150" spc="-35" dirty="0">
                <a:solidFill>
                  <a:srgbClr val="444949"/>
                </a:solidFill>
                <a:latin typeface="Times New Roman"/>
                <a:cs typeface="Times New Roman"/>
              </a:rPr>
              <a:t> </a:t>
            </a:r>
            <a:r>
              <a:rPr sz="1150" spc="20" dirty="0">
                <a:solidFill>
                  <a:srgbClr val="444949"/>
                </a:solidFill>
                <a:latin typeface="Wingdings"/>
                <a:cs typeface="Wingdings"/>
              </a:rPr>
              <a:t></a:t>
            </a:r>
            <a:r>
              <a:rPr sz="1200" b="1" spc="2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656064" y="4340352"/>
            <a:ext cx="1338072" cy="8747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99247" y="4288535"/>
            <a:ext cx="984503" cy="10302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4415" y="5516879"/>
            <a:ext cx="984504" cy="10302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13100" y="3971035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31231" y="3955795"/>
            <a:ext cx="576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11314" y="3937507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37549" y="5495035"/>
            <a:ext cx="794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 marR="5080" indent="-132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2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peering  </a:t>
            </a:r>
            <a:r>
              <a:rPr sz="1200" b="1" spc="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150" spc="20" dirty="0">
                <a:solidFill>
                  <a:srgbClr val="444949"/>
                </a:solidFill>
                <a:latin typeface="Wingdings"/>
                <a:cs typeface="Wingdings"/>
              </a:rPr>
              <a:t></a:t>
            </a:r>
            <a:r>
              <a:rPr sz="1150" spc="-35" dirty="0">
                <a:solidFill>
                  <a:srgbClr val="444949"/>
                </a:solidFill>
                <a:latin typeface="Times New Roman"/>
                <a:cs typeface="Times New Roman"/>
              </a:rPr>
              <a:t> </a:t>
            </a:r>
            <a:r>
              <a:rPr sz="1150" spc="20" dirty="0">
                <a:solidFill>
                  <a:srgbClr val="444949"/>
                </a:solidFill>
                <a:latin typeface="Wingdings"/>
                <a:cs typeface="Wingdings"/>
              </a:rPr>
              <a:t></a:t>
            </a:r>
            <a:r>
              <a:rPr sz="1200" b="1" spc="2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8143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7851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</a:t>
            </a:r>
            <a:r>
              <a:rPr spc="-65" dirty="0"/>
              <a:t> </a:t>
            </a:r>
            <a:r>
              <a:rPr spc="-85" dirty="0"/>
              <a:t>Peering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7519" y="1962404"/>
            <a:ext cx="62484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Flow</a:t>
            </a:r>
            <a:r>
              <a:rPr sz="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7486" y="4416044"/>
            <a:ext cx="34480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pee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ri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69063" y="3379723"/>
            <a:ext cx="3943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800" b="1" spc="-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NAT</a:t>
            </a:r>
            <a:endParaRPr sz="80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93720" y="2721864"/>
            <a:ext cx="542544" cy="557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53272" y="3385819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54351" y="5461508"/>
            <a:ext cx="4133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13838" y="5050027"/>
            <a:ext cx="1192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8408" y="3557015"/>
            <a:ext cx="734567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9263" y="4934711"/>
            <a:ext cx="734568" cy="481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65903" y="3892296"/>
            <a:ext cx="542544" cy="566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241799" y="4562347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00494" y="2855468"/>
            <a:ext cx="8248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53711" y="2292095"/>
            <a:ext cx="542543" cy="566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11695" y="2758439"/>
            <a:ext cx="539496" cy="5577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7400" y="2865120"/>
            <a:ext cx="554736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887490" y="3047492"/>
            <a:ext cx="526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27623" y="3522979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90672" y="4456176"/>
            <a:ext cx="554736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050997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88543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80032" y="4273296"/>
            <a:ext cx="542544" cy="566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13037" y="4434332"/>
            <a:ext cx="8248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049256" y="1484375"/>
            <a:ext cx="713231" cy="7040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0898334" y="1681987"/>
            <a:ext cx="497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717792" y="4450079"/>
            <a:ext cx="539496" cy="55778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349811" y="4117980"/>
            <a:ext cx="1219200" cy="339725"/>
          </a:xfrm>
          <a:custGeom>
            <a:avLst/>
            <a:gdLst/>
            <a:ahLst/>
            <a:cxnLst/>
            <a:rect l="l" t="t" r="r" b="b"/>
            <a:pathLst>
              <a:path w="1219200" h="339725">
                <a:moveTo>
                  <a:pt x="1104700" y="38100"/>
                </a:moveTo>
                <a:lnTo>
                  <a:pt x="0" y="38100"/>
                </a:lnTo>
                <a:lnTo>
                  <a:pt x="0" y="339267"/>
                </a:lnTo>
                <a:lnTo>
                  <a:pt x="38100" y="339267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104700" y="57150"/>
                </a:lnTo>
                <a:lnTo>
                  <a:pt x="1104700" y="38100"/>
                </a:lnTo>
                <a:close/>
              </a:path>
              <a:path w="1219200" h="339725">
                <a:moveTo>
                  <a:pt x="1104700" y="0"/>
                </a:moveTo>
                <a:lnTo>
                  <a:pt x="1104700" y="114300"/>
                </a:lnTo>
                <a:lnTo>
                  <a:pt x="1180900" y="76200"/>
                </a:lnTo>
                <a:lnTo>
                  <a:pt x="1123750" y="76200"/>
                </a:lnTo>
                <a:lnTo>
                  <a:pt x="1123750" y="38100"/>
                </a:lnTo>
                <a:lnTo>
                  <a:pt x="1180900" y="38100"/>
                </a:lnTo>
                <a:lnTo>
                  <a:pt x="1104700" y="0"/>
                </a:lnTo>
                <a:close/>
              </a:path>
              <a:path w="1219200" h="33972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19200" h="339725">
                <a:moveTo>
                  <a:pt x="11047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104700" y="76200"/>
                </a:lnTo>
                <a:lnTo>
                  <a:pt x="1104700" y="57150"/>
                </a:lnTo>
                <a:close/>
              </a:path>
              <a:path w="1219200" h="339725">
                <a:moveTo>
                  <a:pt x="1180900" y="38100"/>
                </a:moveTo>
                <a:lnTo>
                  <a:pt x="1123750" y="38100"/>
                </a:lnTo>
                <a:lnTo>
                  <a:pt x="1123750" y="76200"/>
                </a:lnTo>
                <a:lnTo>
                  <a:pt x="1180900" y="76200"/>
                </a:lnTo>
                <a:lnTo>
                  <a:pt x="1219000" y="57150"/>
                </a:lnTo>
                <a:lnTo>
                  <a:pt x="1180900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34953" y="2943399"/>
            <a:ext cx="934085" cy="1250950"/>
          </a:xfrm>
          <a:custGeom>
            <a:avLst/>
            <a:gdLst/>
            <a:ahLst/>
            <a:cxnLst/>
            <a:rect l="l" t="t" r="r" b="b"/>
            <a:pathLst>
              <a:path w="934085" h="1250950">
                <a:moveTo>
                  <a:pt x="447879" y="57150"/>
                </a:moveTo>
                <a:lnTo>
                  <a:pt x="447879" y="1250779"/>
                </a:lnTo>
                <a:lnTo>
                  <a:pt x="933860" y="1250779"/>
                </a:lnTo>
                <a:lnTo>
                  <a:pt x="933860" y="1231729"/>
                </a:lnTo>
                <a:lnTo>
                  <a:pt x="485979" y="1231729"/>
                </a:lnTo>
                <a:lnTo>
                  <a:pt x="466929" y="1212679"/>
                </a:lnTo>
                <a:lnTo>
                  <a:pt x="485979" y="1212679"/>
                </a:lnTo>
                <a:lnTo>
                  <a:pt x="485979" y="76200"/>
                </a:lnTo>
                <a:lnTo>
                  <a:pt x="466929" y="76200"/>
                </a:lnTo>
                <a:lnTo>
                  <a:pt x="447879" y="57150"/>
                </a:lnTo>
                <a:close/>
              </a:path>
              <a:path w="934085" h="1250950">
                <a:moveTo>
                  <a:pt x="485979" y="1212679"/>
                </a:moveTo>
                <a:lnTo>
                  <a:pt x="466929" y="1212679"/>
                </a:lnTo>
                <a:lnTo>
                  <a:pt x="485979" y="1231729"/>
                </a:lnTo>
                <a:lnTo>
                  <a:pt x="485979" y="1212679"/>
                </a:lnTo>
                <a:close/>
              </a:path>
              <a:path w="934085" h="1250950">
                <a:moveTo>
                  <a:pt x="933860" y="1212679"/>
                </a:moveTo>
                <a:lnTo>
                  <a:pt x="485979" y="1212679"/>
                </a:lnTo>
                <a:lnTo>
                  <a:pt x="485979" y="1231729"/>
                </a:lnTo>
                <a:lnTo>
                  <a:pt x="933860" y="1231729"/>
                </a:lnTo>
                <a:lnTo>
                  <a:pt x="933860" y="1212679"/>
                </a:lnTo>
                <a:close/>
              </a:path>
              <a:path w="934085" h="125095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934085" h="125095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934085" h="1250950">
                <a:moveTo>
                  <a:pt x="48597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7879" y="76200"/>
                </a:lnTo>
                <a:lnTo>
                  <a:pt x="447879" y="57150"/>
                </a:lnTo>
                <a:lnTo>
                  <a:pt x="485979" y="57150"/>
                </a:lnTo>
                <a:lnTo>
                  <a:pt x="485979" y="38100"/>
                </a:lnTo>
                <a:close/>
              </a:path>
              <a:path w="934085" h="1250950">
                <a:moveTo>
                  <a:pt x="485979" y="57150"/>
                </a:moveTo>
                <a:lnTo>
                  <a:pt x="447879" y="57150"/>
                </a:lnTo>
                <a:lnTo>
                  <a:pt x="466929" y="76200"/>
                </a:lnTo>
                <a:lnTo>
                  <a:pt x="485979" y="76200"/>
                </a:lnTo>
                <a:lnTo>
                  <a:pt x="485979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46804" y="2519367"/>
            <a:ext cx="1209675" cy="203835"/>
          </a:xfrm>
          <a:custGeom>
            <a:avLst/>
            <a:gdLst/>
            <a:ahLst/>
            <a:cxnLst/>
            <a:rect l="l" t="t" r="r" b="b"/>
            <a:pathLst>
              <a:path w="1209675" h="203835">
                <a:moveTo>
                  <a:pt x="1094792" y="38100"/>
                </a:moveTo>
                <a:lnTo>
                  <a:pt x="0" y="38100"/>
                </a:lnTo>
                <a:lnTo>
                  <a:pt x="0" y="203403"/>
                </a:lnTo>
                <a:lnTo>
                  <a:pt x="38100" y="203403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094792" y="57150"/>
                </a:lnTo>
                <a:lnTo>
                  <a:pt x="1094792" y="38100"/>
                </a:lnTo>
                <a:close/>
              </a:path>
              <a:path w="1209675" h="203835">
                <a:moveTo>
                  <a:pt x="1094792" y="0"/>
                </a:moveTo>
                <a:lnTo>
                  <a:pt x="1094792" y="114300"/>
                </a:lnTo>
                <a:lnTo>
                  <a:pt x="1170992" y="76200"/>
                </a:lnTo>
                <a:lnTo>
                  <a:pt x="1113842" y="76200"/>
                </a:lnTo>
                <a:lnTo>
                  <a:pt x="1113842" y="38100"/>
                </a:lnTo>
                <a:lnTo>
                  <a:pt x="1170992" y="38100"/>
                </a:lnTo>
                <a:lnTo>
                  <a:pt x="1094792" y="0"/>
                </a:lnTo>
                <a:close/>
              </a:path>
              <a:path w="1209675" h="20383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09675" h="203835">
                <a:moveTo>
                  <a:pt x="1094792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094792" y="76200"/>
                </a:lnTo>
                <a:lnTo>
                  <a:pt x="1094792" y="57150"/>
                </a:lnTo>
                <a:close/>
              </a:path>
              <a:path w="1209675" h="203835">
                <a:moveTo>
                  <a:pt x="1170992" y="38100"/>
                </a:moveTo>
                <a:lnTo>
                  <a:pt x="1113842" y="38100"/>
                </a:lnTo>
                <a:lnTo>
                  <a:pt x="1113842" y="76200"/>
                </a:lnTo>
                <a:lnTo>
                  <a:pt x="1170992" y="76200"/>
                </a:lnTo>
                <a:lnTo>
                  <a:pt x="1209092" y="57150"/>
                </a:lnTo>
                <a:lnTo>
                  <a:pt x="1170992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72324" y="2010788"/>
            <a:ext cx="114300" cy="284480"/>
          </a:xfrm>
          <a:custGeom>
            <a:avLst/>
            <a:gdLst/>
            <a:ahLst/>
            <a:cxnLst/>
            <a:rect l="l" t="t" r="r" b="b"/>
            <a:pathLst>
              <a:path w="114300" h="284480">
                <a:moveTo>
                  <a:pt x="38086" y="113758"/>
                </a:moveTo>
                <a:lnTo>
                  <a:pt x="33625" y="283108"/>
                </a:lnTo>
                <a:lnTo>
                  <a:pt x="71713" y="284111"/>
                </a:lnTo>
                <a:lnTo>
                  <a:pt x="76173" y="114762"/>
                </a:lnTo>
                <a:lnTo>
                  <a:pt x="38086" y="113758"/>
                </a:lnTo>
                <a:close/>
              </a:path>
              <a:path w="114300" h="284480">
                <a:moveTo>
                  <a:pt x="104419" y="94715"/>
                </a:moveTo>
                <a:lnTo>
                  <a:pt x="38587" y="94715"/>
                </a:lnTo>
                <a:lnTo>
                  <a:pt x="76674" y="95718"/>
                </a:lnTo>
                <a:lnTo>
                  <a:pt x="76173" y="114762"/>
                </a:lnTo>
                <a:lnTo>
                  <a:pt x="114260" y="115765"/>
                </a:lnTo>
                <a:lnTo>
                  <a:pt x="104419" y="94715"/>
                </a:lnTo>
                <a:close/>
              </a:path>
              <a:path w="114300" h="284480">
                <a:moveTo>
                  <a:pt x="38587" y="94715"/>
                </a:moveTo>
                <a:lnTo>
                  <a:pt x="38086" y="113758"/>
                </a:lnTo>
                <a:lnTo>
                  <a:pt x="76173" y="114762"/>
                </a:lnTo>
                <a:lnTo>
                  <a:pt x="76674" y="95718"/>
                </a:lnTo>
                <a:lnTo>
                  <a:pt x="38587" y="94715"/>
                </a:lnTo>
                <a:close/>
              </a:path>
              <a:path w="114300" h="284480">
                <a:moveTo>
                  <a:pt x="60139" y="0"/>
                </a:moveTo>
                <a:lnTo>
                  <a:pt x="0" y="112755"/>
                </a:lnTo>
                <a:lnTo>
                  <a:pt x="38086" y="113758"/>
                </a:lnTo>
                <a:lnTo>
                  <a:pt x="38587" y="94715"/>
                </a:lnTo>
                <a:lnTo>
                  <a:pt x="104419" y="94715"/>
                </a:lnTo>
                <a:lnTo>
                  <a:pt x="60139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13414" y="886667"/>
            <a:ext cx="5650230" cy="599440"/>
          </a:xfrm>
          <a:custGeom>
            <a:avLst/>
            <a:gdLst/>
            <a:ahLst/>
            <a:cxnLst/>
            <a:rect l="l" t="t" r="r" b="b"/>
            <a:pathLst>
              <a:path w="5650230" h="599440">
                <a:moveTo>
                  <a:pt x="5573615" y="484936"/>
                </a:moveTo>
                <a:lnTo>
                  <a:pt x="5535515" y="484936"/>
                </a:lnTo>
                <a:lnTo>
                  <a:pt x="5592665" y="599236"/>
                </a:lnTo>
                <a:lnTo>
                  <a:pt x="5640290" y="503986"/>
                </a:lnTo>
                <a:lnTo>
                  <a:pt x="5573615" y="503986"/>
                </a:lnTo>
                <a:lnTo>
                  <a:pt x="5573615" y="484936"/>
                </a:lnTo>
                <a:close/>
              </a:path>
              <a:path w="5650230" h="599440">
                <a:moveTo>
                  <a:pt x="5611715" y="0"/>
                </a:moveTo>
                <a:lnTo>
                  <a:pt x="0" y="0"/>
                </a:lnTo>
                <a:lnTo>
                  <a:pt x="0" y="559884"/>
                </a:lnTo>
                <a:lnTo>
                  <a:pt x="38100" y="559884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5611715" y="19050"/>
                </a:lnTo>
                <a:lnTo>
                  <a:pt x="5611715" y="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5573615" y="503986"/>
                </a:lnTo>
                <a:lnTo>
                  <a:pt x="5611715" y="503986"/>
                </a:lnTo>
                <a:lnTo>
                  <a:pt x="5611715" y="38100"/>
                </a:lnTo>
                <a:lnTo>
                  <a:pt x="559266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49815" y="484936"/>
                </a:moveTo>
                <a:lnTo>
                  <a:pt x="5611715" y="484936"/>
                </a:lnTo>
                <a:lnTo>
                  <a:pt x="5611715" y="503986"/>
                </a:lnTo>
                <a:lnTo>
                  <a:pt x="5640290" y="503986"/>
                </a:lnTo>
                <a:lnTo>
                  <a:pt x="5649815" y="484936"/>
                </a:lnTo>
                <a:close/>
              </a:path>
              <a:path w="5650230" h="599440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557361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11715" y="19050"/>
                </a:moveTo>
                <a:lnTo>
                  <a:pt x="5573615" y="19050"/>
                </a:lnTo>
                <a:lnTo>
                  <a:pt x="5592665" y="38100"/>
                </a:lnTo>
                <a:lnTo>
                  <a:pt x="5611715" y="38100"/>
                </a:lnTo>
                <a:lnTo>
                  <a:pt x="5611715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94091" y="2519367"/>
            <a:ext cx="1070610" cy="346075"/>
          </a:xfrm>
          <a:custGeom>
            <a:avLst/>
            <a:gdLst/>
            <a:ahLst/>
            <a:cxnLst/>
            <a:rect l="l" t="t" r="r" b="b"/>
            <a:pathLst>
              <a:path w="1070610" h="346075">
                <a:moveTo>
                  <a:pt x="1032346" y="57150"/>
                </a:moveTo>
                <a:lnTo>
                  <a:pt x="1032346" y="346015"/>
                </a:lnTo>
                <a:lnTo>
                  <a:pt x="1070446" y="346015"/>
                </a:lnTo>
                <a:lnTo>
                  <a:pt x="1070446" y="76200"/>
                </a:lnTo>
                <a:lnTo>
                  <a:pt x="1051396" y="76200"/>
                </a:lnTo>
                <a:lnTo>
                  <a:pt x="1032346" y="57150"/>
                </a:lnTo>
                <a:close/>
              </a:path>
              <a:path w="1070610" h="3460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70610" h="3460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70610" h="346075">
                <a:moveTo>
                  <a:pt x="107044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32346" y="76200"/>
                </a:lnTo>
                <a:lnTo>
                  <a:pt x="1032346" y="57150"/>
                </a:lnTo>
                <a:lnTo>
                  <a:pt x="1070446" y="57150"/>
                </a:lnTo>
                <a:lnTo>
                  <a:pt x="1070446" y="38100"/>
                </a:lnTo>
                <a:close/>
              </a:path>
              <a:path w="1070610" h="346075">
                <a:moveTo>
                  <a:pt x="1070446" y="57150"/>
                </a:moveTo>
                <a:lnTo>
                  <a:pt x="1032346" y="57150"/>
                </a:lnTo>
                <a:lnTo>
                  <a:pt x="1051396" y="76200"/>
                </a:lnTo>
                <a:lnTo>
                  <a:pt x="1070446" y="76200"/>
                </a:lnTo>
                <a:lnTo>
                  <a:pt x="1070446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821449" y="849884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345741" y="4034987"/>
            <a:ext cx="544195" cy="281305"/>
          </a:xfrm>
          <a:custGeom>
            <a:avLst/>
            <a:gdLst/>
            <a:ahLst/>
            <a:cxnLst/>
            <a:rect l="l" t="t" r="r" b="b"/>
            <a:pathLst>
              <a:path w="544194" h="281304">
                <a:moveTo>
                  <a:pt x="433744" y="245640"/>
                </a:moveTo>
                <a:lnTo>
                  <a:pt x="416250" y="279486"/>
                </a:lnTo>
                <a:lnTo>
                  <a:pt x="544029" y="281200"/>
                </a:lnTo>
                <a:lnTo>
                  <a:pt x="524476" y="254387"/>
                </a:lnTo>
                <a:lnTo>
                  <a:pt x="450667" y="254387"/>
                </a:lnTo>
                <a:lnTo>
                  <a:pt x="433744" y="245640"/>
                </a:lnTo>
                <a:close/>
              </a:path>
              <a:path w="544194" h="281304">
                <a:moveTo>
                  <a:pt x="451238" y="211794"/>
                </a:moveTo>
                <a:lnTo>
                  <a:pt x="433744" y="245640"/>
                </a:lnTo>
                <a:lnTo>
                  <a:pt x="450667" y="254387"/>
                </a:lnTo>
                <a:lnTo>
                  <a:pt x="468161" y="220541"/>
                </a:lnTo>
                <a:lnTo>
                  <a:pt x="451238" y="211794"/>
                </a:lnTo>
                <a:close/>
              </a:path>
              <a:path w="544194" h="281304">
                <a:moveTo>
                  <a:pt x="468732" y="177948"/>
                </a:moveTo>
                <a:lnTo>
                  <a:pt x="451238" y="211794"/>
                </a:lnTo>
                <a:lnTo>
                  <a:pt x="468161" y="220541"/>
                </a:lnTo>
                <a:lnTo>
                  <a:pt x="450667" y="254387"/>
                </a:lnTo>
                <a:lnTo>
                  <a:pt x="524476" y="254387"/>
                </a:lnTo>
                <a:lnTo>
                  <a:pt x="468732" y="177948"/>
                </a:lnTo>
                <a:close/>
              </a:path>
              <a:path w="544194" h="281304">
                <a:moveTo>
                  <a:pt x="110285" y="35560"/>
                </a:moveTo>
                <a:lnTo>
                  <a:pt x="92791" y="69406"/>
                </a:lnTo>
                <a:lnTo>
                  <a:pt x="433744" y="245640"/>
                </a:lnTo>
                <a:lnTo>
                  <a:pt x="451238" y="211794"/>
                </a:lnTo>
                <a:lnTo>
                  <a:pt x="110285" y="35560"/>
                </a:lnTo>
                <a:close/>
              </a:path>
              <a:path w="544194" h="281304">
                <a:moveTo>
                  <a:pt x="0" y="0"/>
                </a:moveTo>
                <a:lnTo>
                  <a:pt x="75297" y="103252"/>
                </a:lnTo>
                <a:lnTo>
                  <a:pt x="92791" y="69406"/>
                </a:lnTo>
                <a:lnTo>
                  <a:pt x="75868" y="60659"/>
                </a:lnTo>
                <a:lnTo>
                  <a:pt x="93362" y="26813"/>
                </a:lnTo>
                <a:lnTo>
                  <a:pt x="114806" y="26813"/>
                </a:lnTo>
                <a:lnTo>
                  <a:pt x="127779" y="1714"/>
                </a:lnTo>
                <a:lnTo>
                  <a:pt x="0" y="0"/>
                </a:lnTo>
                <a:close/>
              </a:path>
              <a:path w="544194" h="281304">
                <a:moveTo>
                  <a:pt x="93362" y="26813"/>
                </a:moveTo>
                <a:lnTo>
                  <a:pt x="75868" y="60659"/>
                </a:lnTo>
                <a:lnTo>
                  <a:pt x="92791" y="69406"/>
                </a:lnTo>
                <a:lnTo>
                  <a:pt x="110285" y="35560"/>
                </a:lnTo>
                <a:lnTo>
                  <a:pt x="93362" y="26813"/>
                </a:lnTo>
                <a:close/>
              </a:path>
              <a:path w="544194" h="281304">
                <a:moveTo>
                  <a:pt x="114806" y="26813"/>
                </a:moveTo>
                <a:lnTo>
                  <a:pt x="93362" y="26813"/>
                </a:lnTo>
                <a:lnTo>
                  <a:pt x="110285" y="35560"/>
                </a:lnTo>
                <a:lnTo>
                  <a:pt x="114806" y="26813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460489" y="4807347"/>
            <a:ext cx="454025" cy="223520"/>
          </a:xfrm>
          <a:custGeom>
            <a:avLst/>
            <a:gdLst/>
            <a:ahLst/>
            <a:cxnLst/>
            <a:rect l="l" t="t" r="r" b="b"/>
            <a:pathLst>
              <a:path w="454025" h="223520">
                <a:moveTo>
                  <a:pt x="77969" y="120214"/>
                </a:moveTo>
                <a:lnTo>
                  <a:pt x="0" y="221463"/>
                </a:lnTo>
                <a:lnTo>
                  <a:pt x="127781" y="223089"/>
                </a:lnTo>
                <a:lnTo>
                  <a:pt x="115196" y="197098"/>
                </a:lnTo>
                <a:lnTo>
                  <a:pt x="94030" y="197098"/>
                </a:lnTo>
                <a:lnTo>
                  <a:pt x="77428" y="162807"/>
                </a:lnTo>
                <a:lnTo>
                  <a:pt x="94573" y="154506"/>
                </a:lnTo>
                <a:lnTo>
                  <a:pt x="77969" y="120214"/>
                </a:lnTo>
                <a:close/>
              </a:path>
              <a:path w="454025" h="223520">
                <a:moveTo>
                  <a:pt x="94573" y="154506"/>
                </a:moveTo>
                <a:lnTo>
                  <a:pt x="77428" y="162807"/>
                </a:lnTo>
                <a:lnTo>
                  <a:pt x="94030" y="197098"/>
                </a:lnTo>
                <a:lnTo>
                  <a:pt x="111176" y="188797"/>
                </a:lnTo>
                <a:lnTo>
                  <a:pt x="94573" y="154506"/>
                </a:lnTo>
                <a:close/>
              </a:path>
              <a:path w="454025" h="223520">
                <a:moveTo>
                  <a:pt x="111176" y="188797"/>
                </a:moveTo>
                <a:lnTo>
                  <a:pt x="94030" y="197098"/>
                </a:lnTo>
                <a:lnTo>
                  <a:pt x="115196" y="197098"/>
                </a:lnTo>
                <a:lnTo>
                  <a:pt x="111176" y="188797"/>
                </a:lnTo>
                <a:close/>
              </a:path>
              <a:path w="454025" h="223520">
                <a:moveTo>
                  <a:pt x="342849" y="34292"/>
                </a:moveTo>
                <a:lnTo>
                  <a:pt x="94573" y="154506"/>
                </a:lnTo>
                <a:lnTo>
                  <a:pt x="111176" y="188797"/>
                </a:lnTo>
                <a:lnTo>
                  <a:pt x="359453" y="68583"/>
                </a:lnTo>
                <a:lnTo>
                  <a:pt x="342849" y="34292"/>
                </a:lnTo>
                <a:close/>
              </a:path>
              <a:path w="454025" h="223520">
                <a:moveTo>
                  <a:pt x="435264" y="25990"/>
                </a:moveTo>
                <a:lnTo>
                  <a:pt x="359995" y="25990"/>
                </a:lnTo>
                <a:lnTo>
                  <a:pt x="376599" y="60281"/>
                </a:lnTo>
                <a:lnTo>
                  <a:pt x="359453" y="68583"/>
                </a:lnTo>
                <a:lnTo>
                  <a:pt x="376057" y="102875"/>
                </a:lnTo>
                <a:lnTo>
                  <a:pt x="435264" y="25990"/>
                </a:lnTo>
                <a:close/>
              </a:path>
              <a:path w="454025" h="223520">
                <a:moveTo>
                  <a:pt x="359995" y="25990"/>
                </a:moveTo>
                <a:lnTo>
                  <a:pt x="342849" y="34292"/>
                </a:lnTo>
                <a:lnTo>
                  <a:pt x="359453" y="68583"/>
                </a:lnTo>
                <a:lnTo>
                  <a:pt x="376599" y="60281"/>
                </a:lnTo>
                <a:lnTo>
                  <a:pt x="359995" y="25990"/>
                </a:lnTo>
                <a:close/>
              </a:path>
              <a:path w="454025" h="223520">
                <a:moveTo>
                  <a:pt x="326245" y="0"/>
                </a:moveTo>
                <a:lnTo>
                  <a:pt x="342849" y="34292"/>
                </a:lnTo>
                <a:lnTo>
                  <a:pt x="359995" y="25990"/>
                </a:lnTo>
                <a:lnTo>
                  <a:pt x="435264" y="25990"/>
                </a:lnTo>
                <a:lnTo>
                  <a:pt x="454026" y="1626"/>
                </a:lnTo>
                <a:lnTo>
                  <a:pt x="326245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6271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054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25" dirty="0"/>
              <a:t>SQS </a:t>
            </a:r>
            <a:r>
              <a:rPr spc="-5" dirty="0"/>
              <a:t>– </a:t>
            </a:r>
            <a:r>
              <a:rPr spc="-120" dirty="0"/>
              <a:t>FIFO</a:t>
            </a:r>
            <a:r>
              <a:rPr spc="25" dirty="0"/>
              <a:t> </a:t>
            </a:r>
            <a:r>
              <a:rPr spc="-20" dirty="0"/>
              <a:t>Queue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4633"/>
            <a:ext cx="7051040" cy="421576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Newer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offering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(First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out)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all</a:t>
            </a:r>
            <a:r>
              <a:rPr sz="2000" spc="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regions!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Name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queue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end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0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.fifo</a:t>
            </a:r>
            <a:endParaRPr sz="2000">
              <a:latin typeface="Gill Sans MT"/>
              <a:cs typeface="Gill Sans MT"/>
            </a:endParaRPr>
          </a:p>
          <a:p>
            <a:pPr marL="241300" marR="461009" indent="-228600">
              <a:lnSpc>
                <a:spcPct val="7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Lower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(up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3,000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second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batching,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300/s 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without)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processed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order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0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consumer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sent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exactly</a:t>
            </a:r>
            <a:r>
              <a:rPr sz="20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once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delay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(only per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queue</a:t>
            </a:r>
            <a:r>
              <a:rPr sz="20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delay)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based</a:t>
            </a:r>
            <a:r>
              <a:rPr sz="20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de-duplication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5-minute interval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de-duplication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using “Duplication</a:t>
            </a:r>
            <a:r>
              <a:rPr sz="200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ID”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345"/>
              </a:lnSpc>
              <a:spcBef>
                <a:spcPts val="2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Message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Groups: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19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spc="-50" dirty="0">
                <a:solidFill>
                  <a:srgbClr val="444949"/>
                </a:solidFill>
                <a:latin typeface="Gill Sans MT"/>
                <a:cs typeface="Gill Sans MT"/>
              </a:rPr>
              <a:t>Possibility </a:t>
            </a:r>
            <a:r>
              <a:rPr sz="1700" spc="-4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700" spc="-25" dirty="0">
                <a:solidFill>
                  <a:srgbClr val="444949"/>
                </a:solidFill>
                <a:latin typeface="Gill Sans MT"/>
                <a:cs typeface="Gill Sans MT"/>
              </a:rPr>
              <a:t>group messages </a:t>
            </a:r>
            <a:r>
              <a:rPr sz="1700" spc="-5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700" spc="-45" dirty="0">
                <a:solidFill>
                  <a:srgbClr val="444949"/>
                </a:solidFill>
                <a:latin typeface="Gill Sans MT"/>
                <a:cs typeface="Gill Sans MT"/>
              </a:rPr>
              <a:t>FIFO </a:t>
            </a:r>
            <a:r>
              <a:rPr sz="1700" spc="-35" dirty="0">
                <a:solidFill>
                  <a:srgbClr val="444949"/>
                </a:solidFill>
                <a:latin typeface="Gill Sans MT"/>
                <a:cs typeface="Gill Sans MT"/>
              </a:rPr>
              <a:t>ordering </a:t>
            </a:r>
            <a:r>
              <a:rPr sz="1700" spc="-3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1700" spc="-25" dirty="0">
                <a:solidFill>
                  <a:srgbClr val="444949"/>
                </a:solidFill>
                <a:latin typeface="Gill Sans MT"/>
                <a:cs typeface="Gill Sans MT"/>
              </a:rPr>
              <a:t>“Message</a:t>
            </a:r>
            <a:r>
              <a:rPr sz="17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700" spc="-40" dirty="0">
                <a:solidFill>
                  <a:srgbClr val="444949"/>
                </a:solidFill>
                <a:latin typeface="Gill Sans MT"/>
                <a:cs typeface="Gill Sans MT"/>
              </a:rPr>
              <a:t>GroupID”</a:t>
            </a:r>
            <a:endParaRPr sz="1700">
              <a:latin typeface="Gill Sans MT"/>
              <a:cs typeface="Gill Sans MT"/>
            </a:endParaRPr>
          </a:p>
          <a:p>
            <a:pPr marL="698500" marR="5080" lvl="1" indent="-228600">
              <a:lnSpc>
                <a:spcPct val="70600"/>
              </a:lnSpc>
              <a:spcBef>
                <a:spcPts val="5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1700" spc="-1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1700" spc="-55" dirty="0">
                <a:solidFill>
                  <a:srgbClr val="444949"/>
                </a:solidFill>
                <a:latin typeface="Gill Sans MT"/>
                <a:cs typeface="Gill Sans MT"/>
              </a:rPr>
              <a:t>worker </a:t>
            </a:r>
            <a:r>
              <a:rPr sz="1700" spc="-2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17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1700" spc="-25" dirty="0">
                <a:solidFill>
                  <a:srgbClr val="444949"/>
                </a:solidFill>
                <a:latin typeface="Gill Sans MT"/>
                <a:cs typeface="Gill Sans MT"/>
              </a:rPr>
              <a:t>assigned </a:t>
            </a:r>
            <a:r>
              <a:rPr sz="1700" spc="-3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1700" spc="-2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1700" spc="-30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1700" spc="-4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1700" spc="-3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1700" spc="-25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1700" spc="-40" dirty="0">
                <a:solidFill>
                  <a:srgbClr val="444949"/>
                </a:solidFill>
                <a:latin typeface="Gill Sans MT"/>
                <a:cs typeface="Gill Sans MT"/>
              </a:rPr>
              <a:t>are  </a:t>
            </a:r>
            <a:r>
              <a:rPr sz="1700" spc="-30" dirty="0">
                <a:solidFill>
                  <a:srgbClr val="444949"/>
                </a:solidFill>
                <a:latin typeface="Gill Sans MT"/>
                <a:cs typeface="Gill Sans MT"/>
              </a:rPr>
              <a:t>processed </a:t>
            </a:r>
            <a:r>
              <a:rPr sz="1700" spc="-35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17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700" spc="-50" dirty="0">
                <a:solidFill>
                  <a:srgbClr val="444949"/>
                </a:solidFill>
                <a:latin typeface="Gill Sans MT"/>
                <a:cs typeface="Gill Sans MT"/>
              </a:rPr>
              <a:t>order</a:t>
            </a:r>
            <a:endParaRPr sz="1700">
              <a:latin typeface="Gill Sans MT"/>
              <a:cs typeface="Gill Sans MT"/>
            </a:endParaRPr>
          </a:p>
          <a:p>
            <a:pPr marL="698500" lvl="1" indent="-228600">
              <a:lnSpc>
                <a:spcPts val="19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spc="-2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1700" spc="-25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1700" spc="-5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1700" spc="-45" dirty="0">
                <a:solidFill>
                  <a:srgbClr val="444949"/>
                </a:solidFill>
                <a:latin typeface="Gill Sans MT"/>
                <a:cs typeface="Gill Sans MT"/>
              </a:rPr>
              <a:t>just </a:t>
            </a:r>
            <a:r>
              <a:rPr sz="17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1700" spc="-35" dirty="0">
                <a:solidFill>
                  <a:srgbClr val="444949"/>
                </a:solidFill>
                <a:latin typeface="Gill Sans MT"/>
                <a:cs typeface="Gill Sans MT"/>
              </a:rPr>
              <a:t>extra </a:t>
            </a:r>
            <a:r>
              <a:rPr sz="1700" spc="-20" dirty="0">
                <a:solidFill>
                  <a:srgbClr val="444949"/>
                </a:solidFill>
                <a:latin typeface="Gill Sans MT"/>
                <a:cs typeface="Gill Sans MT"/>
              </a:rPr>
              <a:t>tag </a:t>
            </a:r>
            <a:r>
              <a:rPr sz="1700" spc="-1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1700" spc="-2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17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700" spc="-40" dirty="0">
                <a:solidFill>
                  <a:srgbClr val="444949"/>
                </a:solidFill>
                <a:latin typeface="Gill Sans MT"/>
                <a:cs typeface="Gill Sans MT"/>
              </a:rPr>
              <a:t>message!</a:t>
            </a:r>
            <a:endParaRPr sz="1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1219" y="2014220"/>
            <a:ext cx="1130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FIFO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27007" y="2609088"/>
            <a:ext cx="859536" cy="1286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95384" y="4515730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302455" y="0"/>
                </a:moveTo>
                <a:lnTo>
                  <a:pt x="253395" y="3958"/>
                </a:lnTo>
                <a:lnTo>
                  <a:pt x="206856" y="15419"/>
                </a:lnTo>
                <a:lnTo>
                  <a:pt x="163459" y="33759"/>
                </a:lnTo>
                <a:lnTo>
                  <a:pt x="123829" y="58356"/>
                </a:lnTo>
                <a:lnTo>
                  <a:pt x="88587" y="88586"/>
                </a:lnTo>
                <a:lnTo>
                  <a:pt x="58356" y="123828"/>
                </a:lnTo>
                <a:lnTo>
                  <a:pt x="33759" y="163459"/>
                </a:lnTo>
                <a:lnTo>
                  <a:pt x="15419" y="206855"/>
                </a:lnTo>
                <a:lnTo>
                  <a:pt x="3958" y="253394"/>
                </a:lnTo>
                <a:lnTo>
                  <a:pt x="0" y="302454"/>
                </a:lnTo>
                <a:lnTo>
                  <a:pt x="3958" y="351514"/>
                </a:lnTo>
                <a:lnTo>
                  <a:pt x="15419" y="398053"/>
                </a:lnTo>
                <a:lnTo>
                  <a:pt x="33759" y="441450"/>
                </a:lnTo>
                <a:lnTo>
                  <a:pt x="58356" y="481080"/>
                </a:lnTo>
                <a:lnTo>
                  <a:pt x="88587" y="516322"/>
                </a:lnTo>
                <a:lnTo>
                  <a:pt x="123829" y="546553"/>
                </a:lnTo>
                <a:lnTo>
                  <a:pt x="163459" y="571150"/>
                </a:lnTo>
                <a:lnTo>
                  <a:pt x="206856" y="589490"/>
                </a:lnTo>
                <a:lnTo>
                  <a:pt x="253395" y="600951"/>
                </a:lnTo>
                <a:lnTo>
                  <a:pt x="302455" y="604909"/>
                </a:lnTo>
                <a:lnTo>
                  <a:pt x="351515" y="600951"/>
                </a:lnTo>
                <a:lnTo>
                  <a:pt x="398054" y="589490"/>
                </a:lnTo>
                <a:lnTo>
                  <a:pt x="441450" y="571150"/>
                </a:lnTo>
                <a:lnTo>
                  <a:pt x="481081" y="546553"/>
                </a:lnTo>
                <a:lnTo>
                  <a:pt x="516322" y="516322"/>
                </a:lnTo>
                <a:lnTo>
                  <a:pt x="546553" y="481080"/>
                </a:lnTo>
                <a:lnTo>
                  <a:pt x="571150" y="441450"/>
                </a:lnTo>
                <a:lnTo>
                  <a:pt x="589490" y="398053"/>
                </a:lnTo>
                <a:lnTo>
                  <a:pt x="600951" y="351514"/>
                </a:lnTo>
                <a:lnTo>
                  <a:pt x="604909" y="302454"/>
                </a:lnTo>
                <a:lnTo>
                  <a:pt x="600951" y="253394"/>
                </a:lnTo>
                <a:lnTo>
                  <a:pt x="589490" y="206855"/>
                </a:lnTo>
                <a:lnTo>
                  <a:pt x="571150" y="163459"/>
                </a:lnTo>
                <a:lnTo>
                  <a:pt x="546553" y="123828"/>
                </a:lnTo>
                <a:lnTo>
                  <a:pt x="516322" y="88586"/>
                </a:lnTo>
                <a:lnTo>
                  <a:pt x="481081" y="58356"/>
                </a:lnTo>
                <a:lnTo>
                  <a:pt x="441450" y="33759"/>
                </a:lnTo>
                <a:lnTo>
                  <a:pt x="398054" y="15419"/>
                </a:lnTo>
                <a:lnTo>
                  <a:pt x="351515" y="3958"/>
                </a:lnTo>
                <a:lnTo>
                  <a:pt x="30245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95384" y="4515730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0" y="302455"/>
                </a:moveTo>
                <a:lnTo>
                  <a:pt x="3958" y="253395"/>
                </a:lnTo>
                <a:lnTo>
                  <a:pt x="15419" y="206855"/>
                </a:lnTo>
                <a:lnTo>
                  <a:pt x="33759" y="163459"/>
                </a:lnTo>
                <a:lnTo>
                  <a:pt x="58356" y="123829"/>
                </a:lnTo>
                <a:lnTo>
                  <a:pt x="88587" y="88587"/>
                </a:lnTo>
                <a:lnTo>
                  <a:pt x="123829" y="58356"/>
                </a:lnTo>
                <a:lnTo>
                  <a:pt x="163459" y="33759"/>
                </a:lnTo>
                <a:lnTo>
                  <a:pt x="206855" y="15419"/>
                </a:lnTo>
                <a:lnTo>
                  <a:pt x="253395" y="3958"/>
                </a:lnTo>
                <a:lnTo>
                  <a:pt x="302455" y="0"/>
                </a:lnTo>
                <a:lnTo>
                  <a:pt x="351514" y="3958"/>
                </a:lnTo>
                <a:lnTo>
                  <a:pt x="398054" y="15419"/>
                </a:lnTo>
                <a:lnTo>
                  <a:pt x="441450" y="33759"/>
                </a:lnTo>
                <a:lnTo>
                  <a:pt x="481081" y="58356"/>
                </a:lnTo>
                <a:lnTo>
                  <a:pt x="516322" y="88587"/>
                </a:lnTo>
                <a:lnTo>
                  <a:pt x="546553" y="123829"/>
                </a:lnTo>
                <a:lnTo>
                  <a:pt x="571150" y="163459"/>
                </a:lnTo>
                <a:lnTo>
                  <a:pt x="589490" y="206855"/>
                </a:lnTo>
                <a:lnTo>
                  <a:pt x="600951" y="253395"/>
                </a:lnTo>
                <a:lnTo>
                  <a:pt x="604910" y="302455"/>
                </a:lnTo>
                <a:lnTo>
                  <a:pt x="600951" y="351514"/>
                </a:lnTo>
                <a:lnTo>
                  <a:pt x="589490" y="398054"/>
                </a:lnTo>
                <a:lnTo>
                  <a:pt x="571150" y="441450"/>
                </a:lnTo>
                <a:lnTo>
                  <a:pt x="546553" y="481081"/>
                </a:lnTo>
                <a:lnTo>
                  <a:pt x="516322" y="516322"/>
                </a:lnTo>
                <a:lnTo>
                  <a:pt x="481081" y="546553"/>
                </a:lnTo>
                <a:lnTo>
                  <a:pt x="441450" y="571150"/>
                </a:lnTo>
                <a:lnTo>
                  <a:pt x="398054" y="589490"/>
                </a:lnTo>
                <a:lnTo>
                  <a:pt x="351514" y="600951"/>
                </a:lnTo>
                <a:lnTo>
                  <a:pt x="302455" y="604910"/>
                </a:lnTo>
                <a:lnTo>
                  <a:pt x="253395" y="600951"/>
                </a:lnTo>
                <a:lnTo>
                  <a:pt x="206855" y="589490"/>
                </a:lnTo>
                <a:lnTo>
                  <a:pt x="163459" y="571150"/>
                </a:lnTo>
                <a:lnTo>
                  <a:pt x="123829" y="546553"/>
                </a:lnTo>
                <a:lnTo>
                  <a:pt x="88587" y="516322"/>
                </a:lnTo>
                <a:lnTo>
                  <a:pt x="58356" y="481081"/>
                </a:lnTo>
                <a:lnTo>
                  <a:pt x="33759" y="441450"/>
                </a:lnTo>
                <a:lnTo>
                  <a:pt x="15419" y="398054"/>
                </a:lnTo>
                <a:lnTo>
                  <a:pt x="3958" y="351514"/>
                </a:lnTo>
                <a:lnTo>
                  <a:pt x="0" y="302455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95384" y="3768383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302455" y="0"/>
                </a:moveTo>
                <a:lnTo>
                  <a:pt x="253395" y="3958"/>
                </a:lnTo>
                <a:lnTo>
                  <a:pt x="206856" y="15419"/>
                </a:lnTo>
                <a:lnTo>
                  <a:pt x="163459" y="33759"/>
                </a:lnTo>
                <a:lnTo>
                  <a:pt x="123829" y="58356"/>
                </a:lnTo>
                <a:lnTo>
                  <a:pt x="88587" y="88586"/>
                </a:lnTo>
                <a:lnTo>
                  <a:pt x="58356" y="123828"/>
                </a:lnTo>
                <a:lnTo>
                  <a:pt x="33759" y="163459"/>
                </a:lnTo>
                <a:lnTo>
                  <a:pt x="15419" y="206855"/>
                </a:lnTo>
                <a:lnTo>
                  <a:pt x="3958" y="253394"/>
                </a:lnTo>
                <a:lnTo>
                  <a:pt x="0" y="302454"/>
                </a:lnTo>
                <a:lnTo>
                  <a:pt x="3958" y="351514"/>
                </a:lnTo>
                <a:lnTo>
                  <a:pt x="15419" y="398053"/>
                </a:lnTo>
                <a:lnTo>
                  <a:pt x="33759" y="441450"/>
                </a:lnTo>
                <a:lnTo>
                  <a:pt x="58356" y="481080"/>
                </a:lnTo>
                <a:lnTo>
                  <a:pt x="88587" y="516322"/>
                </a:lnTo>
                <a:lnTo>
                  <a:pt x="123829" y="546553"/>
                </a:lnTo>
                <a:lnTo>
                  <a:pt x="163459" y="571150"/>
                </a:lnTo>
                <a:lnTo>
                  <a:pt x="206856" y="589490"/>
                </a:lnTo>
                <a:lnTo>
                  <a:pt x="253395" y="600951"/>
                </a:lnTo>
                <a:lnTo>
                  <a:pt x="302455" y="604909"/>
                </a:lnTo>
                <a:lnTo>
                  <a:pt x="351515" y="600951"/>
                </a:lnTo>
                <a:lnTo>
                  <a:pt x="398054" y="589490"/>
                </a:lnTo>
                <a:lnTo>
                  <a:pt x="441450" y="571150"/>
                </a:lnTo>
                <a:lnTo>
                  <a:pt x="481081" y="546553"/>
                </a:lnTo>
                <a:lnTo>
                  <a:pt x="516322" y="516322"/>
                </a:lnTo>
                <a:lnTo>
                  <a:pt x="546553" y="481080"/>
                </a:lnTo>
                <a:lnTo>
                  <a:pt x="571150" y="441450"/>
                </a:lnTo>
                <a:lnTo>
                  <a:pt x="589490" y="398053"/>
                </a:lnTo>
                <a:lnTo>
                  <a:pt x="600951" y="351514"/>
                </a:lnTo>
                <a:lnTo>
                  <a:pt x="604909" y="302454"/>
                </a:lnTo>
                <a:lnTo>
                  <a:pt x="600951" y="253394"/>
                </a:lnTo>
                <a:lnTo>
                  <a:pt x="589490" y="206855"/>
                </a:lnTo>
                <a:lnTo>
                  <a:pt x="571150" y="163459"/>
                </a:lnTo>
                <a:lnTo>
                  <a:pt x="546553" y="123828"/>
                </a:lnTo>
                <a:lnTo>
                  <a:pt x="516322" y="88586"/>
                </a:lnTo>
                <a:lnTo>
                  <a:pt x="481081" y="58356"/>
                </a:lnTo>
                <a:lnTo>
                  <a:pt x="441450" y="33759"/>
                </a:lnTo>
                <a:lnTo>
                  <a:pt x="398054" y="15419"/>
                </a:lnTo>
                <a:lnTo>
                  <a:pt x="351515" y="3958"/>
                </a:lnTo>
                <a:lnTo>
                  <a:pt x="30245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95384" y="3768383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0" y="302455"/>
                </a:moveTo>
                <a:lnTo>
                  <a:pt x="3958" y="253395"/>
                </a:lnTo>
                <a:lnTo>
                  <a:pt x="15419" y="206855"/>
                </a:lnTo>
                <a:lnTo>
                  <a:pt x="33759" y="163459"/>
                </a:lnTo>
                <a:lnTo>
                  <a:pt x="58356" y="123829"/>
                </a:lnTo>
                <a:lnTo>
                  <a:pt x="88587" y="88587"/>
                </a:lnTo>
                <a:lnTo>
                  <a:pt x="123829" y="58356"/>
                </a:lnTo>
                <a:lnTo>
                  <a:pt x="163459" y="33759"/>
                </a:lnTo>
                <a:lnTo>
                  <a:pt x="206855" y="15419"/>
                </a:lnTo>
                <a:lnTo>
                  <a:pt x="253395" y="3958"/>
                </a:lnTo>
                <a:lnTo>
                  <a:pt x="302455" y="0"/>
                </a:lnTo>
                <a:lnTo>
                  <a:pt x="351514" y="3958"/>
                </a:lnTo>
                <a:lnTo>
                  <a:pt x="398054" y="15419"/>
                </a:lnTo>
                <a:lnTo>
                  <a:pt x="441450" y="33759"/>
                </a:lnTo>
                <a:lnTo>
                  <a:pt x="481081" y="58356"/>
                </a:lnTo>
                <a:lnTo>
                  <a:pt x="516322" y="88587"/>
                </a:lnTo>
                <a:lnTo>
                  <a:pt x="546553" y="123829"/>
                </a:lnTo>
                <a:lnTo>
                  <a:pt x="571150" y="163459"/>
                </a:lnTo>
                <a:lnTo>
                  <a:pt x="589490" y="206855"/>
                </a:lnTo>
                <a:lnTo>
                  <a:pt x="600951" y="253395"/>
                </a:lnTo>
                <a:lnTo>
                  <a:pt x="604910" y="302455"/>
                </a:lnTo>
                <a:lnTo>
                  <a:pt x="600951" y="351514"/>
                </a:lnTo>
                <a:lnTo>
                  <a:pt x="589490" y="398054"/>
                </a:lnTo>
                <a:lnTo>
                  <a:pt x="571150" y="441450"/>
                </a:lnTo>
                <a:lnTo>
                  <a:pt x="546553" y="481081"/>
                </a:lnTo>
                <a:lnTo>
                  <a:pt x="516322" y="516322"/>
                </a:lnTo>
                <a:lnTo>
                  <a:pt x="481081" y="546553"/>
                </a:lnTo>
                <a:lnTo>
                  <a:pt x="441450" y="571150"/>
                </a:lnTo>
                <a:lnTo>
                  <a:pt x="398054" y="589490"/>
                </a:lnTo>
                <a:lnTo>
                  <a:pt x="351514" y="600951"/>
                </a:lnTo>
                <a:lnTo>
                  <a:pt x="302455" y="604910"/>
                </a:lnTo>
                <a:lnTo>
                  <a:pt x="253395" y="600951"/>
                </a:lnTo>
                <a:lnTo>
                  <a:pt x="206855" y="589490"/>
                </a:lnTo>
                <a:lnTo>
                  <a:pt x="163459" y="571150"/>
                </a:lnTo>
                <a:lnTo>
                  <a:pt x="123829" y="546553"/>
                </a:lnTo>
                <a:lnTo>
                  <a:pt x="88587" y="516322"/>
                </a:lnTo>
                <a:lnTo>
                  <a:pt x="58356" y="481081"/>
                </a:lnTo>
                <a:lnTo>
                  <a:pt x="33759" y="441450"/>
                </a:lnTo>
                <a:lnTo>
                  <a:pt x="15419" y="398054"/>
                </a:lnTo>
                <a:lnTo>
                  <a:pt x="3958" y="351514"/>
                </a:lnTo>
                <a:lnTo>
                  <a:pt x="0" y="302455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895384" y="3021036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302455" y="0"/>
                </a:moveTo>
                <a:lnTo>
                  <a:pt x="253395" y="3958"/>
                </a:lnTo>
                <a:lnTo>
                  <a:pt x="206856" y="15419"/>
                </a:lnTo>
                <a:lnTo>
                  <a:pt x="163459" y="33759"/>
                </a:lnTo>
                <a:lnTo>
                  <a:pt x="123829" y="58356"/>
                </a:lnTo>
                <a:lnTo>
                  <a:pt x="88587" y="88587"/>
                </a:lnTo>
                <a:lnTo>
                  <a:pt x="58356" y="123829"/>
                </a:lnTo>
                <a:lnTo>
                  <a:pt x="33759" y="163459"/>
                </a:lnTo>
                <a:lnTo>
                  <a:pt x="15419" y="206856"/>
                </a:lnTo>
                <a:lnTo>
                  <a:pt x="3958" y="253395"/>
                </a:lnTo>
                <a:lnTo>
                  <a:pt x="0" y="302455"/>
                </a:lnTo>
                <a:lnTo>
                  <a:pt x="3958" y="351515"/>
                </a:lnTo>
                <a:lnTo>
                  <a:pt x="15419" y="398054"/>
                </a:lnTo>
                <a:lnTo>
                  <a:pt x="33759" y="441450"/>
                </a:lnTo>
                <a:lnTo>
                  <a:pt x="58356" y="481081"/>
                </a:lnTo>
                <a:lnTo>
                  <a:pt x="88587" y="516322"/>
                </a:lnTo>
                <a:lnTo>
                  <a:pt x="123829" y="546553"/>
                </a:lnTo>
                <a:lnTo>
                  <a:pt x="163459" y="571150"/>
                </a:lnTo>
                <a:lnTo>
                  <a:pt x="206856" y="589490"/>
                </a:lnTo>
                <a:lnTo>
                  <a:pt x="253395" y="600951"/>
                </a:lnTo>
                <a:lnTo>
                  <a:pt x="302455" y="604909"/>
                </a:lnTo>
                <a:lnTo>
                  <a:pt x="351515" y="600951"/>
                </a:lnTo>
                <a:lnTo>
                  <a:pt x="398054" y="589490"/>
                </a:lnTo>
                <a:lnTo>
                  <a:pt x="441450" y="571150"/>
                </a:lnTo>
                <a:lnTo>
                  <a:pt x="481081" y="546553"/>
                </a:lnTo>
                <a:lnTo>
                  <a:pt x="516322" y="516322"/>
                </a:lnTo>
                <a:lnTo>
                  <a:pt x="546553" y="481081"/>
                </a:lnTo>
                <a:lnTo>
                  <a:pt x="571150" y="441450"/>
                </a:lnTo>
                <a:lnTo>
                  <a:pt x="589490" y="398054"/>
                </a:lnTo>
                <a:lnTo>
                  <a:pt x="600951" y="351515"/>
                </a:lnTo>
                <a:lnTo>
                  <a:pt x="604909" y="302455"/>
                </a:lnTo>
                <a:lnTo>
                  <a:pt x="600951" y="253395"/>
                </a:lnTo>
                <a:lnTo>
                  <a:pt x="589490" y="206856"/>
                </a:lnTo>
                <a:lnTo>
                  <a:pt x="571150" y="163459"/>
                </a:lnTo>
                <a:lnTo>
                  <a:pt x="546553" y="123829"/>
                </a:lnTo>
                <a:lnTo>
                  <a:pt x="516322" y="88587"/>
                </a:lnTo>
                <a:lnTo>
                  <a:pt x="481081" y="58356"/>
                </a:lnTo>
                <a:lnTo>
                  <a:pt x="441450" y="33759"/>
                </a:lnTo>
                <a:lnTo>
                  <a:pt x="398054" y="15419"/>
                </a:lnTo>
                <a:lnTo>
                  <a:pt x="351515" y="3958"/>
                </a:lnTo>
                <a:lnTo>
                  <a:pt x="30245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95384" y="3021036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4">
                <a:moveTo>
                  <a:pt x="0" y="302455"/>
                </a:moveTo>
                <a:lnTo>
                  <a:pt x="3958" y="253395"/>
                </a:lnTo>
                <a:lnTo>
                  <a:pt x="15419" y="206855"/>
                </a:lnTo>
                <a:lnTo>
                  <a:pt x="33759" y="163459"/>
                </a:lnTo>
                <a:lnTo>
                  <a:pt x="58356" y="123829"/>
                </a:lnTo>
                <a:lnTo>
                  <a:pt x="88587" y="88587"/>
                </a:lnTo>
                <a:lnTo>
                  <a:pt x="123829" y="58356"/>
                </a:lnTo>
                <a:lnTo>
                  <a:pt x="163459" y="33759"/>
                </a:lnTo>
                <a:lnTo>
                  <a:pt x="206855" y="15419"/>
                </a:lnTo>
                <a:lnTo>
                  <a:pt x="253395" y="3958"/>
                </a:lnTo>
                <a:lnTo>
                  <a:pt x="302455" y="0"/>
                </a:lnTo>
                <a:lnTo>
                  <a:pt x="351514" y="3958"/>
                </a:lnTo>
                <a:lnTo>
                  <a:pt x="398054" y="15419"/>
                </a:lnTo>
                <a:lnTo>
                  <a:pt x="441450" y="33759"/>
                </a:lnTo>
                <a:lnTo>
                  <a:pt x="481081" y="58356"/>
                </a:lnTo>
                <a:lnTo>
                  <a:pt x="516322" y="88587"/>
                </a:lnTo>
                <a:lnTo>
                  <a:pt x="546553" y="123829"/>
                </a:lnTo>
                <a:lnTo>
                  <a:pt x="571150" y="163459"/>
                </a:lnTo>
                <a:lnTo>
                  <a:pt x="589490" y="206855"/>
                </a:lnTo>
                <a:lnTo>
                  <a:pt x="600951" y="253395"/>
                </a:lnTo>
                <a:lnTo>
                  <a:pt x="604910" y="302455"/>
                </a:lnTo>
                <a:lnTo>
                  <a:pt x="600951" y="351514"/>
                </a:lnTo>
                <a:lnTo>
                  <a:pt x="589490" y="398054"/>
                </a:lnTo>
                <a:lnTo>
                  <a:pt x="571150" y="441450"/>
                </a:lnTo>
                <a:lnTo>
                  <a:pt x="546553" y="481081"/>
                </a:lnTo>
                <a:lnTo>
                  <a:pt x="516322" y="516322"/>
                </a:lnTo>
                <a:lnTo>
                  <a:pt x="481081" y="546553"/>
                </a:lnTo>
                <a:lnTo>
                  <a:pt x="441450" y="571150"/>
                </a:lnTo>
                <a:lnTo>
                  <a:pt x="398054" y="589490"/>
                </a:lnTo>
                <a:lnTo>
                  <a:pt x="351514" y="600951"/>
                </a:lnTo>
                <a:lnTo>
                  <a:pt x="302455" y="604910"/>
                </a:lnTo>
                <a:lnTo>
                  <a:pt x="253395" y="600951"/>
                </a:lnTo>
                <a:lnTo>
                  <a:pt x="206855" y="589490"/>
                </a:lnTo>
                <a:lnTo>
                  <a:pt x="163459" y="571150"/>
                </a:lnTo>
                <a:lnTo>
                  <a:pt x="123829" y="546553"/>
                </a:lnTo>
                <a:lnTo>
                  <a:pt x="88587" y="516322"/>
                </a:lnTo>
                <a:lnTo>
                  <a:pt x="58356" y="481081"/>
                </a:lnTo>
                <a:lnTo>
                  <a:pt x="33759" y="441450"/>
                </a:lnTo>
                <a:lnTo>
                  <a:pt x="15419" y="398054"/>
                </a:lnTo>
                <a:lnTo>
                  <a:pt x="3958" y="351514"/>
                </a:lnTo>
                <a:lnTo>
                  <a:pt x="0" y="302455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95384" y="2273691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5">
                <a:moveTo>
                  <a:pt x="302455" y="0"/>
                </a:moveTo>
                <a:lnTo>
                  <a:pt x="253395" y="3958"/>
                </a:lnTo>
                <a:lnTo>
                  <a:pt x="206856" y="15419"/>
                </a:lnTo>
                <a:lnTo>
                  <a:pt x="163459" y="33759"/>
                </a:lnTo>
                <a:lnTo>
                  <a:pt x="123829" y="58356"/>
                </a:lnTo>
                <a:lnTo>
                  <a:pt x="88587" y="88586"/>
                </a:lnTo>
                <a:lnTo>
                  <a:pt x="58356" y="123828"/>
                </a:lnTo>
                <a:lnTo>
                  <a:pt x="33759" y="163459"/>
                </a:lnTo>
                <a:lnTo>
                  <a:pt x="15419" y="206855"/>
                </a:lnTo>
                <a:lnTo>
                  <a:pt x="3958" y="253394"/>
                </a:lnTo>
                <a:lnTo>
                  <a:pt x="0" y="302454"/>
                </a:lnTo>
                <a:lnTo>
                  <a:pt x="3958" y="351514"/>
                </a:lnTo>
                <a:lnTo>
                  <a:pt x="15419" y="398053"/>
                </a:lnTo>
                <a:lnTo>
                  <a:pt x="33759" y="441450"/>
                </a:lnTo>
                <a:lnTo>
                  <a:pt x="58356" y="481080"/>
                </a:lnTo>
                <a:lnTo>
                  <a:pt x="88587" y="516322"/>
                </a:lnTo>
                <a:lnTo>
                  <a:pt x="123829" y="546553"/>
                </a:lnTo>
                <a:lnTo>
                  <a:pt x="163459" y="571150"/>
                </a:lnTo>
                <a:lnTo>
                  <a:pt x="206856" y="589490"/>
                </a:lnTo>
                <a:lnTo>
                  <a:pt x="253395" y="600951"/>
                </a:lnTo>
                <a:lnTo>
                  <a:pt x="302455" y="604909"/>
                </a:lnTo>
                <a:lnTo>
                  <a:pt x="351515" y="600951"/>
                </a:lnTo>
                <a:lnTo>
                  <a:pt x="398054" y="589490"/>
                </a:lnTo>
                <a:lnTo>
                  <a:pt x="441450" y="571150"/>
                </a:lnTo>
                <a:lnTo>
                  <a:pt x="481081" y="546553"/>
                </a:lnTo>
                <a:lnTo>
                  <a:pt x="516322" y="516322"/>
                </a:lnTo>
                <a:lnTo>
                  <a:pt x="546553" y="481080"/>
                </a:lnTo>
                <a:lnTo>
                  <a:pt x="571150" y="441450"/>
                </a:lnTo>
                <a:lnTo>
                  <a:pt x="589490" y="398053"/>
                </a:lnTo>
                <a:lnTo>
                  <a:pt x="600951" y="351514"/>
                </a:lnTo>
                <a:lnTo>
                  <a:pt x="604909" y="302454"/>
                </a:lnTo>
                <a:lnTo>
                  <a:pt x="600951" y="253394"/>
                </a:lnTo>
                <a:lnTo>
                  <a:pt x="589490" y="206855"/>
                </a:lnTo>
                <a:lnTo>
                  <a:pt x="571150" y="163459"/>
                </a:lnTo>
                <a:lnTo>
                  <a:pt x="546553" y="123828"/>
                </a:lnTo>
                <a:lnTo>
                  <a:pt x="516322" y="88586"/>
                </a:lnTo>
                <a:lnTo>
                  <a:pt x="481081" y="58356"/>
                </a:lnTo>
                <a:lnTo>
                  <a:pt x="441450" y="33759"/>
                </a:lnTo>
                <a:lnTo>
                  <a:pt x="398054" y="15419"/>
                </a:lnTo>
                <a:lnTo>
                  <a:pt x="351515" y="3958"/>
                </a:lnTo>
                <a:lnTo>
                  <a:pt x="30245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95384" y="2273691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5">
                <a:moveTo>
                  <a:pt x="0" y="302455"/>
                </a:moveTo>
                <a:lnTo>
                  <a:pt x="3958" y="253395"/>
                </a:lnTo>
                <a:lnTo>
                  <a:pt x="15419" y="206855"/>
                </a:lnTo>
                <a:lnTo>
                  <a:pt x="33759" y="163459"/>
                </a:lnTo>
                <a:lnTo>
                  <a:pt x="58356" y="123829"/>
                </a:lnTo>
                <a:lnTo>
                  <a:pt x="88587" y="88587"/>
                </a:lnTo>
                <a:lnTo>
                  <a:pt x="123829" y="58356"/>
                </a:lnTo>
                <a:lnTo>
                  <a:pt x="163459" y="33759"/>
                </a:lnTo>
                <a:lnTo>
                  <a:pt x="206855" y="15419"/>
                </a:lnTo>
                <a:lnTo>
                  <a:pt x="253395" y="3958"/>
                </a:lnTo>
                <a:lnTo>
                  <a:pt x="302455" y="0"/>
                </a:lnTo>
                <a:lnTo>
                  <a:pt x="351514" y="3958"/>
                </a:lnTo>
                <a:lnTo>
                  <a:pt x="398054" y="15419"/>
                </a:lnTo>
                <a:lnTo>
                  <a:pt x="441450" y="33759"/>
                </a:lnTo>
                <a:lnTo>
                  <a:pt x="481081" y="58356"/>
                </a:lnTo>
                <a:lnTo>
                  <a:pt x="516322" y="88587"/>
                </a:lnTo>
                <a:lnTo>
                  <a:pt x="546553" y="123829"/>
                </a:lnTo>
                <a:lnTo>
                  <a:pt x="571150" y="163459"/>
                </a:lnTo>
                <a:lnTo>
                  <a:pt x="589490" y="206855"/>
                </a:lnTo>
                <a:lnTo>
                  <a:pt x="600951" y="253395"/>
                </a:lnTo>
                <a:lnTo>
                  <a:pt x="604910" y="302455"/>
                </a:lnTo>
                <a:lnTo>
                  <a:pt x="600951" y="351514"/>
                </a:lnTo>
                <a:lnTo>
                  <a:pt x="589490" y="398054"/>
                </a:lnTo>
                <a:lnTo>
                  <a:pt x="571150" y="441450"/>
                </a:lnTo>
                <a:lnTo>
                  <a:pt x="546553" y="481081"/>
                </a:lnTo>
                <a:lnTo>
                  <a:pt x="516322" y="516322"/>
                </a:lnTo>
                <a:lnTo>
                  <a:pt x="481081" y="546553"/>
                </a:lnTo>
                <a:lnTo>
                  <a:pt x="441450" y="571150"/>
                </a:lnTo>
                <a:lnTo>
                  <a:pt x="398054" y="589490"/>
                </a:lnTo>
                <a:lnTo>
                  <a:pt x="351514" y="600951"/>
                </a:lnTo>
                <a:lnTo>
                  <a:pt x="302455" y="604910"/>
                </a:lnTo>
                <a:lnTo>
                  <a:pt x="253395" y="600951"/>
                </a:lnTo>
                <a:lnTo>
                  <a:pt x="206855" y="589490"/>
                </a:lnTo>
                <a:lnTo>
                  <a:pt x="163459" y="571150"/>
                </a:lnTo>
                <a:lnTo>
                  <a:pt x="123829" y="546553"/>
                </a:lnTo>
                <a:lnTo>
                  <a:pt x="88587" y="516322"/>
                </a:lnTo>
                <a:lnTo>
                  <a:pt x="58356" y="481081"/>
                </a:lnTo>
                <a:lnTo>
                  <a:pt x="33759" y="441450"/>
                </a:lnTo>
                <a:lnTo>
                  <a:pt x="15419" y="398054"/>
                </a:lnTo>
                <a:lnTo>
                  <a:pt x="3958" y="351514"/>
                </a:lnTo>
                <a:lnTo>
                  <a:pt x="0" y="302455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95384" y="1526344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5">
                <a:moveTo>
                  <a:pt x="302455" y="0"/>
                </a:moveTo>
                <a:lnTo>
                  <a:pt x="253395" y="3958"/>
                </a:lnTo>
                <a:lnTo>
                  <a:pt x="206856" y="15419"/>
                </a:lnTo>
                <a:lnTo>
                  <a:pt x="163459" y="33759"/>
                </a:lnTo>
                <a:lnTo>
                  <a:pt x="123829" y="58356"/>
                </a:lnTo>
                <a:lnTo>
                  <a:pt x="88587" y="88587"/>
                </a:lnTo>
                <a:lnTo>
                  <a:pt x="58356" y="123829"/>
                </a:lnTo>
                <a:lnTo>
                  <a:pt x="33759" y="163459"/>
                </a:lnTo>
                <a:lnTo>
                  <a:pt x="15419" y="206856"/>
                </a:lnTo>
                <a:lnTo>
                  <a:pt x="3958" y="253395"/>
                </a:lnTo>
                <a:lnTo>
                  <a:pt x="0" y="302455"/>
                </a:lnTo>
                <a:lnTo>
                  <a:pt x="3958" y="351515"/>
                </a:lnTo>
                <a:lnTo>
                  <a:pt x="15419" y="398055"/>
                </a:lnTo>
                <a:lnTo>
                  <a:pt x="33759" y="441451"/>
                </a:lnTo>
                <a:lnTo>
                  <a:pt x="58356" y="481082"/>
                </a:lnTo>
                <a:lnTo>
                  <a:pt x="88587" y="516324"/>
                </a:lnTo>
                <a:lnTo>
                  <a:pt x="123829" y="546554"/>
                </a:lnTo>
                <a:lnTo>
                  <a:pt x="163459" y="571151"/>
                </a:lnTo>
                <a:lnTo>
                  <a:pt x="206856" y="589491"/>
                </a:lnTo>
                <a:lnTo>
                  <a:pt x="253395" y="600952"/>
                </a:lnTo>
                <a:lnTo>
                  <a:pt x="302455" y="604911"/>
                </a:lnTo>
                <a:lnTo>
                  <a:pt x="351515" y="600952"/>
                </a:lnTo>
                <a:lnTo>
                  <a:pt x="398054" y="589491"/>
                </a:lnTo>
                <a:lnTo>
                  <a:pt x="441450" y="571151"/>
                </a:lnTo>
                <a:lnTo>
                  <a:pt x="481081" y="546554"/>
                </a:lnTo>
                <a:lnTo>
                  <a:pt x="516322" y="516324"/>
                </a:lnTo>
                <a:lnTo>
                  <a:pt x="546553" y="481082"/>
                </a:lnTo>
                <a:lnTo>
                  <a:pt x="571150" y="441451"/>
                </a:lnTo>
                <a:lnTo>
                  <a:pt x="589490" y="398055"/>
                </a:lnTo>
                <a:lnTo>
                  <a:pt x="600951" y="351515"/>
                </a:lnTo>
                <a:lnTo>
                  <a:pt x="604909" y="302455"/>
                </a:lnTo>
                <a:lnTo>
                  <a:pt x="600951" y="253395"/>
                </a:lnTo>
                <a:lnTo>
                  <a:pt x="589490" y="206856"/>
                </a:lnTo>
                <a:lnTo>
                  <a:pt x="571150" y="163459"/>
                </a:lnTo>
                <a:lnTo>
                  <a:pt x="546553" y="123829"/>
                </a:lnTo>
                <a:lnTo>
                  <a:pt x="516322" y="88587"/>
                </a:lnTo>
                <a:lnTo>
                  <a:pt x="481081" y="58356"/>
                </a:lnTo>
                <a:lnTo>
                  <a:pt x="441450" y="33759"/>
                </a:lnTo>
                <a:lnTo>
                  <a:pt x="398054" y="15419"/>
                </a:lnTo>
                <a:lnTo>
                  <a:pt x="351515" y="3958"/>
                </a:lnTo>
                <a:lnTo>
                  <a:pt x="30245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95384" y="1526344"/>
            <a:ext cx="605155" cy="605155"/>
          </a:xfrm>
          <a:custGeom>
            <a:avLst/>
            <a:gdLst/>
            <a:ahLst/>
            <a:cxnLst/>
            <a:rect l="l" t="t" r="r" b="b"/>
            <a:pathLst>
              <a:path w="605154" h="605155">
                <a:moveTo>
                  <a:pt x="0" y="302455"/>
                </a:moveTo>
                <a:lnTo>
                  <a:pt x="3958" y="253395"/>
                </a:lnTo>
                <a:lnTo>
                  <a:pt x="15419" y="206855"/>
                </a:lnTo>
                <a:lnTo>
                  <a:pt x="33759" y="163459"/>
                </a:lnTo>
                <a:lnTo>
                  <a:pt x="58356" y="123829"/>
                </a:lnTo>
                <a:lnTo>
                  <a:pt x="88587" y="88587"/>
                </a:lnTo>
                <a:lnTo>
                  <a:pt x="123829" y="58356"/>
                </a:lnTo>
                <a:lnTo>
                  <a:pt x="163459" y="33759"/>
                </a:lnTo>
                <a:lnTo>
                  <a:pt x="206855" y="15419"/>
                </a:lnTo>
                <a:lnTo>
                  <a:pt x="253395" y="3958"/>
                </a:lnTo>
                <a:lnTo>
                  <a:pt x="302455" y="0"/>
                </a:lnTo>
                <a:lnTo>
                  <a:pt x="351514" y="3958"/>
                </a:lnTo>
                <a:lnTo>
                  <a:pt x="398054" y="15419"/>
                </a:lnTo>
                <a:lnTo>
                  <a:pt x="441450" y="33759"/>
                </a:lnTo>
                <a:lnTo>
                  <a:pt x="481081" y="58356"/>
                </a:lnTo>
                <a:lnTo>
                  <a:pt x="516322" y="88587"/>
                </a:lnTo>
                <a:lnTo>
                  <a:pt x="546553" y="123829"/>
                </a:lnTo>
                <a:lnTo>
                  <a:pt x="571150" y="163459"/>
                </a:lnTo>
                <a:lnTo>
                  <a:pt x="589490" y="206855"/>
                </a:lnTo>
                <a:lnTo>
                  <a:pt x="600951" y="253395"/>
                </a:lnTo>
                <a:lnTo>
                  <a:pt x="604910" y="302455"/>
                </a:lnTo>
                <a:lnTo>
                  <a:pt x="600951" y="351514"/>
                </a:lnTo>
                <a:lnTo>
                  <a:pt x="589490" y="398054"/>
                </a:lnTo>
                <a:lnTo>
                  <a:pt x="571150" y="441450"/>
                </a:lnTo>
                <a:lnTo>
                  <a:pt x="546553" y="481081"/>
                </a:lnTo>
                <a:lnTo>
                  <a:pt x="516322" y="516322"/>
                </a:lnTo>
                <a:lnTo>
                  <a:pt x="481081" y="546553"/>
                </a:lnTo>
                <a:lnTo>
                  <a:pt x="441450" y="571150"/>
                </a:lnTo>
                <a:lnTo>
                  <a:pt x="398054" y="589490"/>
                </a:lnTo>
                <a:lnTo>
                  <a:pt x="351514" y="600951"/>
                </a:lnTo>
                <a:lnTo>
                  <a:pt x="302455" y="604910"/>
                </a:lnTo>
                <a:lnTo>
                  <a:pt x="253395" y="600951"/>
                </a:lnTo>
                <a:lnTo>
                  <a:pt x="206855" y="589490"/>
                </a:lnTo>
                <a:lnTo>
                  <a:pt x="163459" y="571150"/>
                </a:lnTo>
                <a:lnTo>
                  <a:pt x="123829" y="546553"/>
                </a:lnTo>
                <a:lnTo>
                  <a:pt x="88587" y="516322"/>
                </a:lnTo>
                <a:lnTo>
                  <a:pt x="58356" y="481081"/>
                </a:lnTo>
                <a:lnTo>
                  <a:pt x="33759" y="441450"/>
                </a:lnTo>
                <a:lnTo>
                  <a:pt x="15419" y="398054"/>
                </a:lnTo>
                <a:lnTo>
                  <a:pt x="3958" y="351514"/>
                </a:lnTo>
                <a:lnTo>
                  <a:pt x="0" y="302455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656880" y="1111347"/>
            <a:ext cx="1054100" cy="4445635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27940" algn="ctr">
              <a:lnSpc>
                <a:spcPct val="100000"/>
              </a:lnSpc>
              <a:spcBef>
                <a:spcPts val="192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200">
              <a:latin typeface="Times New Roman"/>
              <a:cs typeface="Times New Roman"/>
            </a:endParaRPr>
          </a:p>
          <a:p>
            <a:pPr marL="2794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2794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250">
              <a:latin typeface="Times New Roman"/>
              <a:cs typeface="Times New Roman"/>
            </a:endParaRPr>
          </a:p>
          <a:p>
            <a:pPr marL="2794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27940"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851923" y="1185203"/>
            <a:ext cx="351790" cy="4276725"/>
          </a:xfrm>
          <a:custGeom>
            <a:avLst/>
            <a:gdLst/>
            <a:ahLst/>
            <a:cxnLst/>
            <a:rect l="l" t="t" r="r" b="b"/>
            <a:pathLst>
              <a:path w="351790" h="4276725">
                <a:moveTo>
                  <a:pt x="351692" y="4100733"/>
                </a:moveTo>
                <a:lnTo>
                  <a:pt x="0" y="4100733"/>
                </a:lnTo>
                <a:lnTo>
                  <a:pt x="175848" y="4276576"/>
                </a:lnTo>
                <a:lnTo>
                  <a:pt x="351692" y="4100733"/>
                </a:lnTo>
                <a:close/>
              </a:path>
              <a:path w="351790" h="4276725">
                <a:moveTo>
                  <a:pt x="263770" y="0"/>
                </a:moveTo>
                <a:lnTo>
                  <a:pt x="87922" y="0"/>
                </a:lnTo>
                <a:lnTo>
                  <a:pt x="87922" y="4100733"/>
                </a:lnTo>
                <a:lnTo>
                  <a:pt x="263770" y="4100733"/>
                </a:lnTo>
                <a:lnTo>
                  <a:pt x="26377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1923" y="1185203"/>
            <a:ext cx="351790" cy="4276725"/>
          </a:xfrm>
          <a:custGeom>
            <a:avLst/>
            <a:gdLst/>
            <a:ahLst/>
            <a:cxnLst/>
            <a:rect l="l" t="t" r="r" b="b"/>
            <a:pathLst>
              <a:path w="351790" h="4276725">
                <a:moveTo>
                  <a:pt x="0" y="4100734"/>
                </a:moveTo>
                <a:lnTo>
                  <a:pt x="87921" y="4100734"/>
                </a:lnTo>
                <a:lnTo>
                  <a:pt x="87921" y="0"/>
                </a:lnTo>
                <a:lnTo>
                  <a:pt x="263770" y="0"/>
                </a:lnTo>
                <a:lnTo>
                  <a:pt x="263770" y="4100734"/>
                </a:lnTo>
                <a:lnTo>
                  <a:pt x="351692" y="4100734"/>
                </a:lnTo>
                <a:lnTo>
                  <a:pt x="175848" y="4276577"/>
                </a:lnTo>
                <a:lnTo>
                  <a:pt x="0" y="4100734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145672" y="534572"/>
            <a:ext cx="76200" cy="577215"/>
          </a:xfrm>
          <a:custGeom>
            <a:avLst/>
            <a:gdLst/>
            <a:ahLst/>
            <a:cxnLst/>
            <a:rect l="l" t="t" r="r" b="b"/>
            <a:pathLst>
              <a:path w="76200" h="577215">
                <a:moveTo>
                  <a:pt x="34925" y="500575"/>
                </a:moveTo>
                <a:lnTo>
                  <a:pt x="0" y="500575"/>
                </a:lnTo>
                <a:lnTo>
                  <a:pt x="38100" y="576775"/>
                </a:lnTo>
                <a:lnTo>
                  <a:pt x="69850" y="513275"/>
                </a:lnTo>
                <a:lnTo>
                  <a:pt x="34925" y="513275"/>
                </a:lnTo>
                <a:lnTo>
                  <a:pt x="34925" y="500575"/>
                </a:lnTo>
                <a:close/>
              </a:path>
              <a:path w="76200" h="577215">
                <a:moveTo>
                  <a:pt x="41275" y="0"/>
                </a:moveTo>
                <a:lnTo>
                  <a:pt x="34925" y="0"/>
                </a:lnTo>
                <a:lnTo>
                  <a:pt x="34925" y="513275"/>
                </a:lnTo>
                <a:lnTo>
                  <a:pt x="41275" y="513275"/>
                </a:lnTo>
                <a:lnTo>
                  <a:pt x="41275" y="0"/>
                </a:lnTo>
                <a:close/>
              </a:path>
              <a:path w="76200" h="577215">
                <a:moveTo>
                  <a:pt x="76200" y="500575"/>
                </a:moveTo>
                <a:lnTo>
                  <a:pt x="41275" y="500575"/>
                </a:lnTo>
                <a:lnTo>
                  <a:pt x="41275" y="513275"/>
                </a:lnTo>
                <a:lnTo>
                  <a:pt x="69850" y="513275"/>
                </a:lnTo>
                <a:lnTo>
                  <a:pt x="76200" y="50057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159739" y="5556737"/>
            <a:ext cx="76200" cy="577215"/>
          </a:xfrm>
          <a:custGeom>
            <a:avLst/>
            <a:gdLst/>
            <a:ahLst/>
            <a:cxnLst/>
            <a:rect l="l" t="t" r="r" b="b"/>
            <a:pathLst>
              <a:path w="76200" h="577214">
                <a:moveTo>
                  <a:pt x="34925" y="500576"/>
                </a:moveTo>
                <a:lnTo>
                  <a:pt x="0" y="500576"/>
                </a:lnTo>
                <a:lnTo>
                  <a:pt x="38101" y="576776"/>
                </a:lnTo>
                <a:lnTo>
                  <a:pt x="69850" y="513276"/>
                </a:lnTo>
                <a:lnTo>
                  <a:pt x="34925" y="513276"/>
                </a:lnTo>
                <a:lnTo>
                  <a:pt x="34925" y="500576"/>
                </a:lnTo>
                <a:close/>
              </a:path>
              <a:path w="76200" h="577214">
                <a:moveTo>
                  <a:pt x="41275" y="0"/>
                </a:moveTo>
                <a:lnTo>
                  <a:pt x="34925" y="0"/>
                </a:lnTo>
                <a:lnTo>
                  <a:pt x="34925" y="513276"/>
                </a:lnTo>
                <a:lnTo>
                  <a:pt x="41275" y="513276"/>
                </a:lnTo>
                <a:lnTo>
                  <a:pt x="41275" y="0"/>
                </a:lnTo>
                <a:close/>
              </a:path>
              <a:path w="76200" h="577214">
                <a:moveTo>
                  <a:pt x="76200" y="500576"/>
                </a:moveTo>
                <a:lnTo>
                  <a:pt x="41275" y="500576"/>
                </a:lnTo>
                <a:lnTo>
                  <a:pt x="41275" y="513276"/>
                </a:lnTo>
                <a:lnTo>
                  <a:pt x="69850" y="513276"/>
                </a:lnTo>
                <a:lnTo>
                  <a:pt x="76200" y="50057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2665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426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</a:t>
            </a:r>
            <a:r>
              <a:rPr spc="-80" dirty="0"/>
              <a:t> </a:t>
            </a:r>
            <a:r>
              <a:rPr spc="-60" dirty="0"/>
              <a:t>Endpoints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7519" y="1962404"/>
            <a:ext cx="62484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Flow</a:t>
            </a:r>
            <a:r>
              <a:rPr sz="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7486" y="4416044"/>
            <a:ext cx="34480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pee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ri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69063" y="3379723"/>
            <a:ext cx="3943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800" b="1" spc="-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NAT</a:t>
            </a:r>
            <a:endParaRPr sz="80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93720" y="2721864"/>
            <a:ext cx="542544" cy="557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53272" y="3385819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54351" y="5461508"/>
            <a:ext cx="4133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13838" y="5050027"/>
            <a:ext cx="1192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8408" y="3557015"/>
            <a:ext cx="734567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9263" y="4934711"/>
            <a:ext cx="734568" cy="481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65903" y="3892296"/>
            <a:ext cx="542544" cy="566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241799" y="4562347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00494" y="2855468"/>
            <a:ext cx="8248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53711" y="2292095"/>
            <a:ext cx="542543" cy="566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11695" y="2758439"/>
            <a:ext cx="539496" cy="5577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67400" y="2865120"/>
            <a:ext cx="554736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887490" y="3047492"/>
            <a:ext cx="526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27623" y="3522979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090672" y="4456176"/>
            <a:ext cx="554736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050997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88543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80032" y="4273296"/>
            <a:ext cx="542544" cy="566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13037" y="4434332"/>
            <a:ext cx="8248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049256" y="1484375"/>
            <a:ext cx="713231" cy="7040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10898334" y="1681987"/>
            <a:ext cx="497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349811" y="4117980"/>
            <a:ext cx="1219200" cy="339725"/>
          </a:xfrm>
          <a:custGeom>
            <a:avLst/>
            <a:gdLst/>
            <a:ahLst/>
            <a:cxnLst/>
            <a:rect l="l" t="t" r="r" b="b"/>
            <a:pathLst>
              <a:path w="1219200" h="339725">
                <a:moveTo>
                  <a:pt x="1104700" y="38100"/>
                </a:moveTo>
                <a:lnTo>
                  <a:pt x="0" y="38100"/>
                </a:lnTo>
                <a:lnTo>
                  <a:pt x="0" y="339267"/>
                </a:lnTo>
                <a:lnTo>
                  <a:pt x="38100" y="339267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104700" y="57150"/>
                </a:lnTo>
                <a:lnTo>
                  <a:pt x="1104700" y="38100"/>
                </a:lnTo>
                <a:close/>
              </a:path>
              <a:path w="1219200" h="339725">
                <a:moveTo>
                  <a:pt x="1104700" y="0"/>
                </a:moveTo>
                <a:lnTo>
                  <a:pt x="1104700" y="114300"/>
                </a:lnTo>
                <a:lnTo>
                  <a:pt x="1180900" y="76200"/>
                </a:lnTo>
                <a:lnTo>
                  <a:pt x="1123750" y="76200"/>
                </a:lnTo>
                <a:lnTo>
                  <a:pt x="1123750" y="38100"/>
                </a:lnTo>
                <a:lnTo>
                  <a:pt x="1180900" y="38100"/>
                </a:lnTo>
                <a:lnTo>
                  <a:pt x="1104700" y="0"/>
                </a:lnTo>
                <a:close/>
              </a:path>
              <a:path w="1219200" h="33972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19200" h="339725">
                <a:moveTo>
                  <a:pt x="11047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104700" y="76200"/>
                </a:lnTo>
                <a:lnTo>
                  <a:pt x="1104700" y="57150"/>
                </a:lnTo>
                <a:close/>
              </a:path>
              <a:path w="1219200" h="339725">
                <a:moveTo>
                  <a:pt x="1180900" y="38100"/>
                </a:moveTo>
                <a:lnTo>
                  <a:pt x="1123750" y="38100"/>
                </a:lnTo>
                <a:lnTo>
                  <a:pt x="1123750" y="76200"/>
                </a:lnTo>
                <a:lnTo>
                  <a:pt x="1180900" y="76200"/>
                </a:lnTo>
                <a:lnTo>
                  <a:pt x="1219000" y="57150"/>
                </a:lnTo>
                <a:lnTo>
                  <a:pt x="1180900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34953" y="2943399"/>
            <a:ext cx="934085" cy="1250950"/>
          </a:xfrm>
          <a:custGeom>
            <a:avLst/>
            <a:gdLst/>
            <a:ahLst/>
            <a:cxnLst/>
            <a:rect l="l" t="t" r="r" b="b"/>
            <a:pathLst>
              <a:path w="934085" h="1250950">
                <a:moveTo>
                  <a:pt x="447879" y="57150"/>
                </a:moveTo>
                <a:lnTo>
                  <a:pt x="447879" y="1250779"/>
                </a:lnTo>
                <a:lnTo>
                  <a:pt x="933860" y="1250779"/>
                </a:lnTo>
                <a:lnTo>
                  <a:pt x="933860" y="1231729"/>
                </a:lnTo>
                <a:lnTo>
                  <a:pt x="485979" y="1231729"/>
                </a:lnTo>
                <a:lnTo>
                  <a:pt x="466929" y="1212679"/>
                </a:lnTo>
                <a:lnTo>
                  <a:pt x="485979" y="1212679"/>
                </a:lnTo>
                <a:lnTo>
                  <a:pt x="485979" y="76200"/>
                </a:lnTo>
                <a:lnTo>
                  <a:pt x="466929" y="76200"/>
                </a:lnTo>
                <a:lnTo>
                  <a:pt x="447879" y="57150"/>
                </a:lnTo>
                <a:close/>
              </a:path>
              <a:path w="934085" h="1250950">
                <a:moveTo>
                  <a:pt x="485979" y="1212679"/>
                </a:moveTo>
                <a:lnTo>
                  <a:pt x="466929" y="1212679"/>
                </a:lnTo>
                <a:lnTo>
                  <a:pt x="485979" y="1231729"/>
                </a:lnTo>
                <a:lnTo>
                  <a:pt x="485979" y="1212679"/>
                </a:lnTo>
                <a:close/>
              </a:path>
              <a:path w="934085" h="1250950">
                <a:moveTo>
                  <a:pt x="933860" y="1212679"/>
                </a:moveTo>
                <a:lnTo>
                  <a:pt x="485979" y="1212679"/>
                </a:lnTo>
                <a:lnTo>
                  <a:pt x="485979" y="1231729"/>
                </a:lnTo>
                <a:lnTo>
                  <a:pt x="933860" y="1231729"/>
                </a:lnTo>
                <a:lnTo>
                  <a:pt x="933860" y="1212679"/>
                </a:lnTo>
                <a:close/>
              </a:path>
              <a:path w="934085" h="125095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934085" h="125095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934085" h="1250950">
                <a:moveTo>
                  <a:pt x="48597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7879" y="76200"/>
                </a:lnTo>
                <a:lnTo>
                  <a:pt x="447879" y="57150"/>
                </a:lnTo>
                <a:lnTo>
                  <a:pt x="485979" y="57150"/>
                </a:lnTo>
                <a:lnTo>
                  <a:pt x="485979" y="38100"/>
                </a:lnTo>
                <a:close/>
              </a:path>
              <a:path w="934085" h="1250950">
                <a:moveTo>
                  <a:pt x="485979" y="57150"/>
                </a:moveTo>
                <a:lnTo>
                  <a:pt x="447879" y="57150"/>
                </a:lnTo>
                <a:lnTo>
                  <a:pt x="466929" y="76200"/>
                </a:lnTo>
                <a:lnTo>
                  <a:pt x="485979" y="76200"/>
                </a:lnTo>
                <a:lnTo>
                  <a:pt x="485979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46804" y="2519367"/>
            <a:ext cx="1209675" cy="203835"/>
          </a:xfrm>
          <a:custGeom>
            <a:avLst/>
            <a:gdLst/>
            <a:ahLst/>
            <a:cxnLst/>
            <a:rect l="l" t="t" r="r" b="b"/>
            <a:pathLst>
              <a:path w="1209675" h="203835">
                <a:moveTo>
                  <a:pt x="1094792" y="38100"/>
                </a:moveTo>
                <a:lnTo>
                  <a:pt x="0" y="38100"/>
                </a:lnTo>
                <a:lnTo>
                  <a:pt x="0" y="203403"/>
                </a:lnTo>
                <a:lnTo>
                  <a:pt x="38100" y="203403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094792" y="57150"/>
                </a:lnTo>
                <a:lnTo>
                  <a:pt x="1094792" y="38100"/>
                </a:lnTo>
                <a:close/>
              </a:path>
              <a:path w="1209675" h="203835">
                <a:moveTo>
                  <a:pt x="1094792" y="0"/>
                </a:moveTo>
                <a:lnTo>
                  <a:pt x="1094792" y="114300"/>
                </a:lnTo>
                <a:lnTo>
                  <a:pt x="1170992" y="76200"/>
                </a:lnTo>
                <a:lnTo>
                  <a:pt x="1113842" y="76200"/>
                </a:lnTo>
                <a:lnTo>
                  <a:pt x="1113842" y="38100"/>
                </a:lnTo>
                <a:lnTo>
                  <a:pt x="1170992" y="38100"/>
                </a:lnTo>
                <a:lnTo>
                  <a:pt x="1094792" y="0"/>
                </a:lnTo>
                <a:close/>
              </a:path>
              <a:path w="1209675" h="20383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09675" h="203835">
                <a:moveTo>
                  <a:pt x="1094792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094792" y="76200"/>
                </a:lnTo>
                <a:lnTo>
                  <a:pt x="1094792" y="57150"/>
                </a:lnTo>
                <a:close/>
              </a:path>
              <a:path w="1209675" h="203835">
                <a:moveTo>
                  <a:pt x="1170992" y="38100"/>
                </a:moveTo>
                <a:lnTo>
                  <a:pt x="1113842" y="38100"/>
                </a:lnTo>
                <a:lnTo>
                  <a:pt x="1113842" y="76200"/>
                </a:lnTo>
                <a:lnTo>
                  <a:pt x="1170992" y="76200"/>
                </a:lnTo>
                <a:lnTo>
                  <a:pt x="1209092" y="57150"/>
                </a:lnTo>
                <a:lnTo>
                  <a:pt x="1170992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72324" y="2010788"/>
            <a:ext cx="114300" cy="284480"/>
          </a:xfrm>
          <a:custGeom>
            <a:avLst/>
            <a:gdLst/>
            <a:ahLst/>
            <a:cxnLst/>
            <a:rect l="l" t="t" r="r" b="b"/>
            <a:pathLst>
              <a:path w="114300" h="284480">
                <a:moveTo>
                  <a:pt x="38086" y="113758"/>
                </a:moveTo>
                <a:lnTo>
                  <a:pt x="33625" y="283108"/>
                </a:lnTo>
                <a:lnTo>
                  <a:pt x="71713" y="284111"/>
                </a:lnTo>
                <a:lnTo>
                  <a:pt x="76173" y="114762"/>
                </a:lnTo>
                <a:lnTo>
                  <a:pt x="38086" y="113758"/>
                </a:lnTo>
                <a:close/>
              </a:path>
              <a:path w="114300" h="284480">
                <a:moveTo>
                  <a:pt x="104419" y="94715"/>
                </a:moveTo>
                <a:lnTo>
                  <a:pt x="38587" y="94715"/>
                </a:lnTo>
                <a:lnTo>
                  <a:pt x="76674" y="95718"/>
                </a:lnTo>
                <a:lnTo>
                  <a:pt x="76173" y="114762"/>
                </a:lnTo>
                <a:lnTo>
                  <a:pt x="114260" y="115765"/>
                </a:lnTo>
                <a:lnTo>
                  <a:pt x="104419" y="94715"/>
                </a:lnTo>
                <a:close/>
              </a:path>
              <a:path w="114300" h="284480">
                <a:moveTo>
                  <a:pt x="38587" y="94715"/>
                </a:moveTo>
                <a:lnTo>
                  <a:pt x="38086" y="113758"/>
                </a:lnTo>
                <a:lnTo>
                  <a:pt x="76173" y="114762"/>
                </a:lnTo>
                <a:lnTo>
                  <a:pt x="76674" y="95718"/>
                </a:lnTo>
                <a:lnTo>
                  <a:pt x="38587" y="94715"/>
                </a:lnTo>
                <a:close/>
              </a:path>
              <a:path w="114300" h="284480">
                <a:moveTo>
                  <a:pt x="60139" y="0"/>
                </a:moveTo>
                <a:lnTo>
                  <a:pt x="0" y="112755"/>
                </a:lnTo>
                <a:lnTo>
                  <a:pt x="38086" y="113758"/>
                </a:lnTo>
                <a:lnTo>
                  <a:pt x="38587" y="94715"/>
                </a:lnTo>
                <a:lnTo>
                  <a:pt x="104419" y="94715"/>
                </a:lnTo>
                <a:lnTo>
                  <a:pt x="60139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13414" y="886667"/>
            <a:ext cx="5650230" cy="599440"/>
          </a:xfrm>
          <a:custGeom>
            <a:avLst/>
            <a:gdLst/>
            <a:ahLst/>
            <a:cxnLst/>
            <a:rect l="l" t="t" r="r" b="b"/>
            <a:pathLst>
              <a:path w="5650230" h="599440">
                <a:moveTo>
                  <a:pt x="5573615" y="484936"/>
                </a:moveTo>
                <a:lnTo>
                  <a:pt x="5535515" y="484936"/>
                </a:lnTo>
                <a:lnTo>
                  <a:pt x="5592665" y="599236"/>
                </a:lnTo>
                <a:lnTo>
                  <a:pt x="5640290" y="503986"/>
                </a:lnTo>
                <a:lnTo>
                  <a:pt x="5573615" y="503986"/>
                </a:lnTo>
                <a:lnTo>
                  <a:pt x="5573615" y="484936"/>
                </a:lnTo>
                <a:close/>
              </a:path>
              <a:path w="5650230" h="599440">
                <a:moveTo>
                  <a:pt x="5611715" y="0"/>
                </a:moveTo>
                <a:lnTo>
                  <a:pt x="0" y="0"/>
                </a:lnTo>
                <a:lnTo>
                  <a:pt x="0" y="559884"/>
                </a:lnTo>
                <a:lnTo>
                  <a:pt x="38100" y="559884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5611715" y="19050"/>
                </a:lnTo>
                <a:lnTo>
                  <a:pt x="5611715" y="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5573615" y="503986"/>
                </a:lnTo>
                <a:lnTo>
                  <a:pt x="5611715" y="503986"/>
                </a:lnTo>
                <a:lnTo>
                  <a:pt x="5611715" y="38100"/>
                </a:lnTo>
                <a:lnTo>
                  <a:pt x="559266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49815" y="484936"/>
                </a:moveTo>
                <a:lnTo>
                  <a:pt x="5611715" y="484936"/>
                </a:lnTo>
                <a:lnTo>
                  <a:pt x="5611715" y="503986"/>
                </a:lnTo>
                <a:lnTo>
                  <a:pt x="5640290" y="503986"/>
                </a:lnTo>
                <a:lnTo>
                  <a:pt x="5649815" y="484936"/>
                </a:lnTo>
                <a:close/>
              </a:path>
              <a:path w="5650230" h="599440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557361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11715" y="19050"/>
                </a:moveTo>
                <a:lnTo>
                  <a:pt x="5573615" y="19050"/>
                </a:lnTo>
                <a:lnTo>
                  <a:pt x="5592665" y="38100"/>
                </a:lnTo>
                <a:lnTo>
                  <a:pt x="5611715" y="38100"/>
                </a:lnTo>
                <a:lnTo>
                  <a:pt x="5611715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94091" y="2519367"/>
            <a:ext cx="1070610" cy="346075"/>
          </a:xfrm>
          <a:custGeom>
            <a:avLst/>
            <a:gdLst/>
            <a:ahLst/>
            <a:cxnLst/>
            <a:rect l="l" t="t" r="r" b="b"/>
            <a:pathLst>
              <a:path w="1070610" h="346075">
                <a:moveTo>
                  <a:pt x="1032346" y="57150"/>
                </a:moveTo>
                <a:lnTo>
                  <a:pt x="1032346" y="346015"/>
                </a:lnTo>
                <a:lnTo>
                  <a:pt x="1070446" y="346015"/>
                </a:lnTo>
                <a:lnTo>
                  <a:pt x="1070446" y="76200"/>
                </a:lnTo>
                <a:lnTo>
                  <a:pt x="1051396" y="76200"/>
                </a:lnTo>
                <a:lnTo>
                  <a:pt x="1032346" y="57150"/>
                </a:lnTo>
                <a:close/>
              </a:path>
              <a:path w="1070610" h="3460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70610" h="3460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70610" h="346075">
                <a:moveTo>
                  <a:pt x="107044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32346" y="76200"/>
                </a:lnTo>
                <a:lnTo>
                  <a:pt x="1032346" y="57150"/>
                </a:lnTo>
                <a:lnTo>
                  <a:pt x="1070446" y="57150"/>
                </a:lnTo>
                <a:lnTo>
                  <a:pt x="1070446" y="38100"/>
                </a:lnTo>
                <a:close/>
              </a:path>
              <a:path w="1070610" h="346075">
                <a:moveTo>
                  <a:pt x="1070446" y="57150"/>
                </a:moveTo>
                <a:lnTo>
                  <a:pt x="1032346" y="57150"/>
                </a:lnTo>
                <a:lnTo>
                  <a:pt x="1051396" y="76200"/>
                </a:lnTo>
                <a:lnTo>
                  <a:pt x="1070446" y="76200"/>
                </a:lnTo>
                <a:lnTo>
                  <a:pt x="1070446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45741" y="4034987"/>
            <a:ext cx="544195" cy="281305"/>
          </a:xfrm>
          <a:custGeom>
            <a:avLst/>
            <a:gdLst/>
            <a:ahLst/>
            <a:cxnLst/>
            <a:rect l="l" t="t" r="r" b="b"/>
            <a:pathLst>
              <a:path w="544194" h="281304">
                <a:moveTo>
                  <a:pt x="433744" y="245640"/>
                </a:moveTo>
                <a:lnTo>
                  <a:pt x="416250" y="279486"/>
                </a:lnTo>
                <a:lnTo>
                  <a:pt x="544029" y="281200"/>
                </a:lnTo>
                <a:lnTo>
                  <a:pt x="524476" y="254387"/>
                </a:lnTo>
                <a:lnTo>
                  <a:pt x="450667" y="254387"/>
                </a:lnTo>
                <a:lnTo>
                  <a:pt x="433744" y="245640"/>
                </a:lnTo>
                <a:close/>
              </a:path>
              <a:path w="544194" h="281304">
                <a:moveTo>
                  <a:pt x="451238" y="211794"/>
                </a:moveTo>
                <a:lnTo>
                  <a:pt x="433744" y="245640"/>
                </a:lnTo>
                <a:lnTo>
                  <a:pt x="450667" y="254387"/>
                </a:lnTo>
                <a:lnTo>
                  <a:pt x="468161" y="220541"/>
                </a:lnTo>
                <a:lnTo>
                  <a:pt x="451238" y="211794"/>
                </a:lnTo>
                <a:close/>
              </a:path>
              <a:path w="544194" h="281304">
                <a:moveTo>
                  <a:pt x="468732" y="177948"/>
                </a:moveTo>
                <a:lnTo>
                  <a:pt x="451238" y="211794"/>
                </a:lnTo>
                <a:lnTo>
                  <a:pt x="468161" y="220541"/>
                </a:lnTo>
                <a:lnTo>
                  <a:pt x="450667" y="254387"/>
                </a:lnTo>
                <a:lnTo>
                  <a:pt x="524476" y="254387"/>
                </a:lnTo>
                <a:lnTo>
                  <a:pt x="468732" y="177948"/>
                </a:lnTo>
                <a:close/>
              </a:path>
              <a:path w="544194" h="281304">
                <a:moveTo>
                  <a:pt x="110285" y="35560"/>
                </a:moveTo>
                <a:lnTo>
                  <a:pt x="92791" y="69406"/>
                </a:lnTo>
                <a:lnTo>
                  <a:pt x="433744" y="245640"/>
                </a:lnTo>
                <a:lnTo>
                  <a:pt x="451238" y="211794"/>
                </a:lnTo>
                <a:lnTo>
                  <a:pt x="110285" y="35560"/>
                </a:lnTo>
                <a:close/>
              </a:path>
              <a:path w="544194" h="281304">
                <a:moveTo>
                  <a:pt x="0" y="0"/>
                </a:moveTo>
                <a:lnTo>
                  <a:pt x="75297" y="103252"/>
                </a:lnTo>
                <a:lnTo>
                  <a:pt x="92791" y="69406"/>
                </a:lnTo>
                <a:lnTo>
                  <a:pt x="75868" y="60659"/>
                </a:lnTo>
                <a:lnTo>
                  <a:pt x="93362" y="26813"/>
                </a:lnTo>
                <a:lnTo>
                  <a:pt x="114806" y="26813"/>
                </a:lnTo>
                <a:lnTo>
                  <a:pt x="127779" y="1714"/>
                </a:lnTo>
                <a:lnTo>
                  <a:pt x="0" y="0"/>
                </a:lnTo>
                <a:close/>
              </a:path>
              <a:path w="544194" h="281304">
                <a:moveTo>
                  <a:pt x="93362" y="26813"/>
                </a:moveTo>
                <a:lnTo>
                  <a:pt x="75868" y="60659"/>
                </a:lnTo>
                <a:lnTo>
                  <a:pt x="92791" y="69406"/>
                </a:lnTo>
                <a:lnTo>
                  <a:pt x="110285" y="35560"/>
                </a:lnTo>
                <a:lnTo>
                  <a:pt x="93362" y="26813"/>
                </a:lnTo>
                <a:close/>
              </a:path>
              <a:path w="544194" h="281304">
                <a:moveTo>
                  <a:pt x="114806" y="26813"/>
                </a:moveTo>
                <a:lnTo>
                  <a:pt x="93362" y="26813"/>
                </a:lnTo>
                <a:lnTo>
                  <a:pt x="110285" y="35560"/>
                </a:lnTo>
                <a:lnTo>
                  <a:pt x="114806" y="26813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60489" y="4807347"/>
            <a:ext cx="454025" cy="223520"/>
          </a:xfrm>
          <a:custGeom>
            <a:avLst/>
            <a:gdLst/>
            <a:ahLst/>
            <a:cxnLst/>
            <a:rect l="l" t="t" r="r" b="b"/>
            <a:pathLst>
              <a:path w="454025" h="223520">
                <a:moveTo>
                  <a:pt x="77969" y="120214"/>
                </a:moveTo>
                <a:lnTo>
                  <a:pt x="0" y="221463"/>
                </a:lnTo>
                <a:lnTo>
                  <a:pt x="127781" y="223089"/>
                </a:lnTo>
                <a:lnTo>
                  <a:pt x="115196" y="197098"/>
                </a:lnTo>
                <a:lnTo>
                  <a:pt x="94030" y="197098"/>
                </a:lnTo>
                <a:lnTo>
                  <a:pt x="77428" y="162807"/>
                </a:lnTo>
                <a:lnTo>
                  <a:pt x="94573" y="154506"/>
                </a:lnTo>
                <a:lnTo>
                  <a:pt x="77969" y="120214"/>
                </a:lnTo>
                <a:close/>
              </a:path>
              <a:path w="454025" h="223520">
                <a:moveTo>
                  <a:pt x="94573" y="154506"/>
                </a:moveTo>
                <a:lnTo>
                  <a:pt x="77428" y="162807"/>
                </a:lnTo>
                <a:lnTo>
                  <a:pt x="94030" y="197098"/>
                </a:lnTo>
                <a:lnTo>
                  <a:pt x="111176" y="188797"/>
                </a:lnTo>
                <a:lnTo>
                  <a:pt x="94573" y="154506"/>
                </a:lnTo>
                <a:close/>
              </a:path>
              <a:path w="454025" h="223520">
                <a:moveTo>
                  <a:pt x="111176" y="188797"/>
                </a:moveTo>
                <a:lnTo>
                  <a:pt x="94030" y="197098"/>
                </a:lnTo>
                <a:lnTo>
                  <a:pt x="115196" y="197098"/>
                </a:lnTo>
                <a:lnTo>
                  <a:pt x="111176" y="188797"/>
                </a:lnTo>
                <a:close/>
              </a:path>
              <a:path w="454025" h="223520">
                <a:moveTo>
                  <a:pt x="342849" y="34292"/>
                </a:moveTo>
                <a:lnTo>
                  <a:pt x="94573" y="154506"/>
                </a:lnTo>
                <a:lnTo>
                  <a:pt x="111176" y="188797"/>
                </a:lnTo>
                <a:lnTo>
                  <a:pt x="359453" y="68583"/>
                </a:lnTo>
                <a:lnTo>
                  <a:pt x="342849" y="34292"/>
                </a:lnTo>
                <a:close/>
              </a:path>
              <a:path w="454025" h="223520">
                <a:moveTo>
                  <a:pt x="435264" y="25990"/>
                </a:moveTo>
                <a:lnTo>
                  <a:pt x="359995" y="25990"/>
                </a:lnTo>
                <a:lnTo>
                  <a:pt x="376599" y="60281"/>
                </a:lnTo>
                <a:lnTo>
                  <a:pt x="359453" y="68583"/>
                </a:lnTo>
                <a:lnTo>
                  <a:pt x="376057" y="102875"/>
                </a:lnTo>
                <a:lnTo>
                  <a:pt x="435264" y="25990"/>
                </a:lnTo>
                <a:close/>
              </a:path>
              <a:path w="454025" h="223520">
                <a:moveTo>
                  <a:pt x="359995" y="25990"/>
                </a:moveTo>
                <a:lnTo>
                  <a:pt x="342849" y="34292"/>
                </a:lnTo>
                <a:lnTo>
                  <a:pt x="359453" y="68583"/>
                </a:lnTo>
                <a:lnTo>
                  <a:pt x="376599" y="60281"/>
                </a:lnTo>
                <a:lnTo>
                  <a:pt x="359995" y="25990"/>
                </a:lnTo>
                <a:close/>
              </a:path>
              <a:path w="454025" h="223520">
                <a:moveTo>
                  <a:pt x="326245" y="0"/>
                </a:moveTo>
                <a:lnTo>
                  <a:pt x="342849" y="34292"/>
                </a:lnTo>
                <a:lnTo>
                  <a:pt x="359995" y="25990"/>
                </a:lnTo>
                <a:lnTo>
                  <a:pt x="435264" y="25990"/>
                </a:lnTo>
                <a:lnTo>
                  <a:pt x="454026" y="1626"/>
                </a:lnTo>
                <a:lnTo>
                  <a:pt x="326245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09431" y="2191511"/>
            <a:ext cx="527303" cy="5974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326032" y="2821939"/>
            <a:ext cx="671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8585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loudW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03335" y="3307079"/>
            <a:ext cx="524255" cy="6278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485888" y="3992879"/>
            <a:ext cx="539496" cy="566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78413" y="4218430"/>
            <a:ext cx="1108710" cy="534670"/>
          </a:xfrm>
          <a:custGeom>
            <a:avLst/>
            <a:gdLst/>
            <a:ahLst/>
            <a:cxnLst/>
            <a:rect l="l" t="t" r="r" b="b"/>
            <a:pathLst>
              <a:path w="1108709" h="534670">
                <a:moveTo>
                  <a:pt x="579763" y="496525"/>
                </a:moveTo>
                <a:lnTo>
                  <a:pt x="0" y="496525"/>
                </a:lnTo>
                <a:lnTo>
                  <a:pt x="0" y="534625"/>
                </a:lnTo>
                <a:lnTo>
                  <a:pt x="617863" y="534625"/>
                </a:lnTo>
                <a:lnTo>
                  <a:pt x="617863" y="515575"/>
                </a:lnTo>
                <a:lnTo>
                  <a:pt x="579763" y="515575"/>
                </a:lnTo>
                <a:lnTo>
                  <a:pt x="579763" y="496525"/>
                </a:lnTo>
                <a:close/>
              </a:path>
              <a:path w="1108709" h="534670">
                <a:moveTo>
                  <a:pt x="994121" y="38100"/>
                </a:moveTo>
                <a:lnTo>
                  <a:pt x="579763" y="38100"/>
                </a:lnTo>
                <a:lnTo>
                  <a:pt x="579763" y="515575"/>
                </a:lnTo>
                <a:lnTo>
                  <a:pt x="598813" y="496525"/>
                </a:lnTo>
                <a:lnTo>
                  <a:pt x="617863" y="496525"/>
                </a:lnTo>
                <a:lnTo>
                  <a:pt x="617863" y="76200"/>
                </a:lnTo>
                <a:lnTo>
                  <a:pt x="598813" y="76200"/>
                </a:lnTo>
                <a:lnTo>
                  <a:pt x="617863" y="57150"/>
                </a:lnTo>
                <a:lnTo>
                  <a:pt x="994121" y="57150"/>
                </a:lnTo>
                <a:lnTo>
                  <a:pt x="994121" y="38100"/>
                </a:lnTo>
                <a:close/>
              </a:path>
              <a:path w="1108709" h="534670">
                <a:moveTo>
                  <a:pt x="617863" y="496525"/>
                </a:moveTo>
                <a:lnTo>
                  <a:pt x="598813" y="496525"/>
                </a:lnTo>
                <a:lnTo>
                  <a:pt x="579763" y="515575"/>
                </a:lnTo>
                <a:lnTo>
                  <a:pt x="617863" y="515575"/>
                </a:lnTo>
                <a:lnTo>
                  <a:pt x="617863" y="496525"/>
                </a:lnTo>
                <a:close/>
              </a:path>
              <a:path w="1108709" h="534670">
                <a:moveTo>
                  <a:pt x="994121" y="0"/>
                </a:moveTo>
                <a:lnTo>
                  <a:pt x="994121" y="114300"/>
                </a:lnTo>
                <a:lnTo>
                  <a:pt x="1070321" y="76200"/>
                </a:lnTo>
                <a:lnTo>
                  <a:pt x="1013172" y="76200"/>
                </a:lnTo>
                <a:lnTo>
                  <a:pt x="1013172" y="38100"/>
                </a:lnTo>
                <a:lnTo>
                  <a:pt x="1070321" y="38100"/>
                </a:lnTo>
                <a:lnTo>
                  <a:pt x="994121" y="0"/>
                </a:lnTo>
                <a:close/>
              </a:path>
              <a:path w="1108709" h="534670">
                <a:moveTo>
                  <a:pt x="617863" y="57150"/>
                </a:moveTo>
                <a:lnTo>
                  <a:pt x="598813" y="76200"/>
                </a:lnTo>
                <a:lnTo>
                  <a:pt x="617863" y="76200"/>
                </a:lnTo>
                <a:lnTo>
                  <a:pt x="617863" y="57150"/>
                </a:lnTo>
                <a:close/>
              </a:path>
              <a:path w="1108709" h="534670">
                <a:moveTo>
                  <a:pt x="994121" y="57150"/>
                </a:moveTo>
                <a:lnTo>
                  <a:pt x="617863" y="57150"/>
                </a:lnTo>
                <a:lnTo>
                  <a:pt x="617863" y="76200"/>
                </a:lnTo>
                <a:lnTo>
                  <a:pt x="994121" y="76200"/>
                </a:lnTo>
                <a:lnTo>
                  <a:pt x="994121" y="57150"/>
                </a:lnTo>
                <a:close/>
              </a:path>
              <a:path w="1108709" h="534670">
                <a:moveTo>
                  <a:pt x="1070321" y="38100"/>
                </a:moveTo>
                <a:lnTo>
                  <a:pt x="1013172" y="38100"/>
                </a:lnTo>
                <a:lnTo>
                  <a:pt x="1013172" y="76200"/>
                </a:lnTo>
                <a:lnTo>
                  <a:pt x="1070321" y="76200"/>
                </a:lnTo>
                <a:lnTo>
                  <a:pt x="1108421" y="57150"/>
                </a:lnTo>
                <a:lnTo>
                  <a:pt x="1070321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25031" y="3562902"/>
            <a:ext cx="380365" cy="732155"/>
          </a:xfrm>
          <a:custGeom>
            <a:avLst/>
            <a:gdLst/>
            <a:ahLst/>
            <a:cxnLst/>
            <a:rect l="l" t="t" r="r" b="b"/>
            <a:pathLst>
              <a:path w="380365" h="732154">
                <a:moveTo>
                  <a:pt x="171124" y="693628"/>
                </a:moveTo>
                <a:lnTo>
                  <a:pt x="0" y="693628"/>
                </a:lnTo>
                <a:lnTo>
                  <a:pt x="0" y="731728"/>
                </a:lnTo>
                <a:lnTo>
                  <a:pt x="209224" y="731728"/>
                </a:lnTo>
                <a:lnTo>
                  <a:pt x="209224" y="712678"/>
                </a:lnTo>
                <a:lnTo>
                  <a:pt x="171124" y="712678"/>
                </a:lnTo>
                <a:lnTo>
                  <a:pt x="171124" y="693628"/>
                </a:lnTo>
                <a:close/>
              </a:path>
              <a:path w="380365" h="732154">
                <a:moveTo>
                  <a:pt x="266049" y="38100"/>
                </a:moveTo>
                <a:lnTo>
                  <a:pt x="171124" y="38100"/>
                </a:lnTo>
                <a:lnTo>
                  <a:pt x="171124" y="712678"/>
                </a:lnTo>
                <a:lnTo>
                  <a:pt x="190174" y="693628"/>
                </a:lnTo>
                <a:lnTo>
                  <a:pt x="209224" y="693628"/>
                </a:lnTo>
                <a:lnTo>
                  <a:pt x="209224" y="76200"/>
                </a:lnTo>
                <a:lnTo>
                  <a:pt x="190174" y="76200"/>
                </a:lnTo>
                <a:lnTo>
                  <a:pt x="209224" y="57150"/>
                </a:lnTo>
                <a:lnTo>
                  <a:pt x="266049" y="57150"/>
                </a:lnTo>
                <a:lnTo>
                  <a:pt x="266049" y="38100"/>
                </a:lnTo>
                <a:close/>
              </a:path>
              <a:path w="380365" h="732154">
                <a:moveTo>
                  <a:pt x="209224" y="693628"/>
                </a:moveTo>
                <a:lnTo>
                  <a:pt x="190174" y="693628"/>
                </a:lnTo>
                <a:lnTo>
                  <a:pt x="171124" y="712678"/>
                </a:lnTo>
                <a:lnTo>
                  <a:pt x="209224" y="712678"/>
                </a:lnTo>
                <a:lnTo>
                  <a:pt x="209224" y="693628"/>
                </a:lnTo>
                <a:close/>
              </a:path>
              <a:path w="380365" h="732154">
                <a:moveTo>
                  <a:pt x="266049" y="0"/>
                </a:moveTo>
                <a:lnTo>
                  <a:pt x="266049" y="114300"/>
                </a:lnTo>
                <a:lnTo>
                  <a:pt x="342249" y="76200"/>
                </a:lnTo>
                <a:lnTo>
                  <a:pt x="285099" y="76200"/>
                </a:lnTo>
                <a:lnTo>
                  <a:pt x="285099" y="38100"/>
                </a:lnTo>
                <a:lnTo>
                  <a:pt x="342249" y="38100"/>
                </a:lnTo>
                <a:lnTo>
                  <a:pt x="266049" y="0"/>
                </a:lnTo>
                <a:close/>
              </a:path>
              <a:path w="380365" h="732154">
                <a:moveTo>
                  <a:pt x="209224" y="57150"/>
                </a:moveTo>
                <a:lnTo>
                  <a:pt x="190174" y="76200"/>
                </a:lnTo>
                <a:lnTo>
                  <a:pt x="209224" y="76200"/>
                </a:lnTo>
                <a:lnTo>
                  <a:pt x="209224" y="57150"/>
                </a:lnTo>
                <a:close/>
              </a:path>
              <a:path w="380365" h="732154">
                <a:moveTo>
                  <a:pt x="266049" y="57150"/>
                </a:moveTo>
                <a:lnTo>
                  <a:pt x="209224" y="57150"/>
                </a:lnTo>
                <a:lnTo>
                  <a:pt x="209224" y="76200"/>
                </a:lnTo>
                <a:lnTo>
                  <a:pt x="266049" y="76200"/>
                </a:lnTo>
                <a:lnTo>
                  <a:pt x="266049" y="57150"/>
                </a:lnTo>
                <a:close/>
              </a:path>
              <a:path w="380365" h="732154">
                <a:moveTo>
                  <a:pt x="342249" y="38100"/>
                </a:moveTo>
                <a:lnTo>
                  <a:pt x="285099" y="38100"/>
                </a:lnTo>
                <a:lnTo>
                  <a:pt x="285099" y="76200"/>
                </a:lnTo>
                <a:lnTo>
                  <a:pt x="342249" y="76200"/>
                </a:lnTo>
                <a:lnTo>
                  <a:pt x="380349" y="57150"/>
                </a:lnTo>
                <a:lnTo>
                  <a:pt x="342249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025031" y="2432584"/>
            <a:ext cx="1159510" cy="1862455"/>
          </a:xfrm>
          <a:custGeom>
            <a:avLst/>
            <a:gdLst/>
            <a:ahLst/>
            <a:cxnLst/>
            <a:rect l="l" t="t" r="r" b="b"/>
            <a:pathLst>
              <a:path w="1159509" h="1862454">
                <a:moveTo>
                  <a:pt x="1121234" y="1823946"/>
                </a:moveTo>
                <a:lnTo>
                  <a:pt x="0" y="1823946"/>
                </a:lnTo>
                <a:lnTo>
                  <a:pt x="0" y="1862046"/>
                </a:lnTo>
                <a:lnTo>
                  <a:pt x="1159334" y="1862046"/>
                </a:lnTo>
                <a:lnTo>
                  <a:pt x="1159334" y="1842996"/>
                </a:lnTo>
                <a:lnTo>
                  <a:pt x="1121234" y="1842996"/>
                </a:lnTo>
                <a:lnTo>
                  <a:pt x="1121234" y="1823946"/>
                </a:lnTo>
                <a:close/>
              </a:path>
              <a:path w="1159509" h="1862454">
                <a:moveTo>
                  <a:pt x="1121234" y="57150"/>
                </a:moveTo>
                <a:lnTo>
                  <a:pt x="1121234" y="1842996"/>
                </a:lnTo>
                <a:lnTo>
                  <a:pt x="1140284" y="1823946"/>
                </a:lnTo>
                <a:lnTo>
                  <a:pt x="1159334" y="1823946"/>
                </a:lnTo>
                <a:lnTo>
                  <a:pt x="1159334" y="76200"/>
                </a:lnTo>
                <a:lnTo>
                  <a:pt x="1140284" y="76200"/>
                </a:lnTo>
                <a:lnTo>
                  <a:pt x="1121234" y="57150"/>
                </a:lnTo>
                <a:close/>
              </a:path>
              <a:path w="1159509" h="1862454">
                <a:moveTo>
                  <a:pt x="1159334" y="1823946"/>
                </a:moveTo>
                <a:lnTo>
                  <a:pt x="1140284" y="1823946"/>
                </a:lnTo>
                <a:lnTo>
                  <a:pt x="1121234" y="1842996"/>
                </a:lnTo>
                <a:lnTo>
                  <a:pt x="1159334" y="1842996"/>
                </a:lnTo>
                <a:lnTo>
                  <a:pt x="1159334" y="1823946"/>
                </a:lnTo>
                <a:close/>
              </a:path>
              <a:path w="1159509" h="1862454">
                <a:moveTo>
                  <a:pt x="1025980" y="0"/>
                </a:moveTo>
                <a:lnTo>
                  <a:pt x="911680" y="57150"/>
                </a:lnTo>
                <a:lnTo>
                  <a:pt x="1025980" y="114300"/>
                </a:lnTo>
                <a:lnTo>
                  <a:pt x="1025980" y="76200"/>
                </a:lnTo>
                <a:lnTo>
                  <a:pt x="1006930" y="76200"/>
                </a:lnTo>
                <a:lnTo>
                  <a:pt x="1006930" y="38100"/>
                </a:lnTo>
                <a:lnTo>
                  <a:pt x="1025980" y="38100"/>
                </a:lnTo>
                <a:lnTo>
                  <a:pt x="1025980" y="0"/>
                </a:lnTo>
                <a:close/>
              </a:path>
              <a:path w="1159509" h="1862454">
                <a:moveTo>
                  <a:pt x="1025980" y="38100"/>
                </a:moveTo>
                <a:lnTo>
                  <a:pt x="1006930" y="38100"/>
                </a:lnTo>
                <a:lnTo>
                  <a:pt x="1006930" y="76200"/>
                </a:lnTo>
                <a:lnTo>
                  <a:pt x="1025980" y="76200"/>
                </a:lnTo>
                <a:lnTo>
                  <a:pt x="1025980" y="38100"/>
                </a:lnTo>
                <a:close/>
              </a:path>
              <a:path w="1159509" h="1862454">
                <a:moveTo>
                  <a:pt x="1159334" y="38100"/>
                </a:moveTo>
                <a:lnTo>
                  <a:pt x="1025980" y="38100"/>
                </a:lnTo>
                <a:lnTo>
                  <a:pt x="1025980" y="76200"/>
                </a:lnTo>
                <a:lnTo>
                  <a:pt x="1121234" y="76200"/>
                </a:lnTo>
                <a:lnTo>
                  <a:pt x="1121234" y="57150"/>
                </a:lnTo>
                <a:lnTo>
                  <a:pt x="1159334" y="57150"/>
                </a:lnTo>
                <a:lnTo>
                  <a:pt x="1159334" y="38100"/>
                </a:lnTo>
                <a:close/>
              </a:path>
              <a:path w="1159509" h="1862454">
                <a:moveTo>
                  <a:pt x="1159334" y="57150"/>
                </a:moveTo>
                <a:lnTo>
                  <a:pt x="1121234" y="57150"/>
                </a:lnTo>
                <a:lnTo>
                  <a:pt x="1140284" y="76200"/>
                </a:lnTo>
                <a:lnTo>
                  <a:pt x="1159334" y="76200"/>
                </a:lnTo>
                <a:lnTo>
                  <a:pt x="1159334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13414" y="1153016"/>
            <a:ext cx="3901440" cy="294005"/>
          </a:xfrm>
          <a:custGeom>
            <a:avLst/>
            <a:gdLst/>
            <a:ahLst/>
            <a:cxnLst/>
            <a:rect l="l" t="t" r="r" b="b"/>
            <a:pathLst>
              <a:path w="3901440" h="294005">
                <a:moveTo>
                  <a:pt x="3863042" y="0"/>
                </a:moveTo>
                <a:lnTo>
                  <a:pt x="0" y="0"/>
                </a:lnTo>
                <a:lnTo>
                  <a:pt x="0" y="293536"/>
                </a:lnTo>
                <a:lnTo>
                  <a:pt x="38100" y="293536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3863042" y="19050"/>
                </a:lnTo>
                <a:lnTo>
                  <a:pt x="3863042" y="0"/>
                </a:lnTo>
                <a:close/>
              </a:path>
              <a:path w="3901440" h="294005">
                <a:moveTo>
                  <a:pt x="3824942" y="133351"/>
                </a:moveTo>
                <a:lnTo>
                  <a:pt x="3786842" y="133351"/>
                </a:lnTo>
                <a:lnTo>
                  <a:pt x="3843992" y="247651"/>
                </a:lnTo>
                <a:lnTo>
                  <a:pt x="3891617" y="152401"/>
                </a:lnTo>
                <a:lnTo>
                  <a:pt x="3824942" y="152401"/>
                </a:lnTo>
                <a:lnTo>
                  <a:pt x="3824942" y="133351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24942" y="152401"/>
                </a:lnTo>
                <a:lnTo>
                  <a:pt x="3863042" y="152401"/>
                </a:lnTo>
                <a:lnTo>
                  <a:pt x="3863042" y="38100"/>
                </a:lnTo>
                <a:lnTo>
                  <a:pt x="384399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901142" y="133351"/>
                </a:moveTo>
                <a:lnTo>
                  <a:pt x="3863042" y="133351"/>
                </a:lnTo>
                <a:lnTo>
                  <a:pt x="3863042" y="152401"/>
                </a:lnTo>
                <a:lnTo>
                  <a:pt x="3891617" y="152401"/>
                </a:lnTo>
                <a:lnTo>
                  <a:pt x="3901142" y="133351"/>
                </a:lnTo>
                <a:close/>
              </a:path>
              <a:path w="3901440" h="294005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382494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863042" y="19050"/>
                </a:moveTo>
                <a:lnTo>
                  <a:pt x="3824942" y="19050"/>
                </a:lnTo>
                <a:lnTo>
                  <a:pt x="3843992" y="38100"/>
                </a:lnTo>
                <a:lnTo>
                  <a:pt x="3863042" y="38100"/>
                </a:lnTo>
                <a:lnTo>
                  <a:pt x="3863042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6821449" y="849884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439911" y="1399032"/>
            <a:ext cx="432816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8354900" y="1846580"/>
            <a:ext cx="616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864352" y="4456176"/>
            <a:ext cx="554736" cy="573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5822788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860334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717792" y="4450079"/>
            <a:ext cx="539496" cy="5577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486355" y="3705773"/>
            <a:ext cx="1409065" cy="5632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endpoints</a:t>
            </a:r>
            <a:endParaRPr sz="800">
              <a:latin typeface="Calibri"/>
              <a:cs typeface="Calibri"/>
            </a:endParaRPr>
          </a:p>
          <a:p>
            <a:pPr marL="1118235" marR="5080" indent="-151765">
              <a:lnSpc>
                <a:spcPct val="100000"/>
              </a:lnSpc>
              <a:spcBef>
                <a:spcPts val="49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250202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426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</a:t>
            </a:r>
            <a:r>
              <a:rPr spc="-80" dirty="0"/>
              <a:t> </a:t>
            </a:r>
            <a:r>
              <a:rPr spc="-60" dirty="0"/>
              <a:t>Endpoints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9380"/>
            <a:ext cx="9801225" cy="425767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Endpoints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allow you 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network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instead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www</a:t>
            </a:r>
            <a:r>
              <a:rPr sz="26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They scale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horizontally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6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redundant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remove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145" dirty="0">
                <a:solidFill>
                  <a:srgbClr val="444949"/>
                </a:solidFill>
                <a:latin typeface="Gill Sans MT"/>
                <a:cs typeface="Gill Sans MT"/>
              </a:rPr>
              <a:t>IGW, </a:t>
            </a:r>
            <a:r>
              <a:rPr sz="2600" spc="-204" dirty="0">
                <a:solidFill>
                  <a:srgbClr val="444949"/>
                </a:solidFill>
                <a:latin typeface="Gill Sans MT"/>
                <a:cs typeface="Gill Sans MT"/>
              </a:rPr>
              <a:t>NAT,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etc…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6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600">
              <a:latin typeface="Gill Sans MT"/>
              <a:cs typeface="Gill Sans MT"/>
            </a:endParaRPr>
          </a:p>
          <a:p>
            <a:pPr marL="241300" marR="292100" indent="-228600">
              <a:lnSpc>
                <a:spcPct val="80000"/>
              </a:lnSpc>
              <a:spcBef>
                <a:spcPts val="100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u="heavy" spc="-60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Interface:</a:t>
            </a: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provisions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ENI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(private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address)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entry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point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(must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attach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group)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most AWS</a:t>
            </a:r>
            <a:r>
              <a:rPr sz="26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600">
              <a:latin typeface="Gill Sans MT"/>
              <a:cs typeface="Gill Sans MT"/>
            </a:endParaRPr>
          </a:p>
          <a:p>
            <a:pPr marL="241300" marR="175895" indent="-228600">
              <a:lnSpc>
                <a:spcPct val="80000"/>
              </a:lnSpc>
              <a:spcBef>
                <a:spcPts val="101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u="heavy" spc="-37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Gateway: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provisions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target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table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DynamoDB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case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6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issues: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Setting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Resolution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2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Check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Route</a:t>
            </a:r>
            <a:r>
              <a:rPr sz="2200" spc="-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Gill Sans MT"/>
                <a:cs typeface="Gill Sans MT"/>
              </a:rPr>
              <a:t>Tables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833000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2212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4" dirty="0"/>
              <a:t>Flow</a:t>
            </a:r>
            <a:r>
              <a:rPr spc="-70" dirty="0"/>
              <a:t> </a:t>
            </a:r>
            <a:r>
              <a:rPr spc="-75" dirty="0"/>
              <a:t>Logs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208895" cy="35814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Capture information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about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IP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going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interfaces: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Flow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Logs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Subnet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Flow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Logs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Elastic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Interface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Flow</a:t>
            </a:r>
            <a:r>
              <a:rPr sz="24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Logs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monitor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troubleshoot connectivity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issues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Flow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Logs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Captures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information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interfaces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too: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ELB,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RDS,</a:t>
            </a:r>
            <a:r>
              <a:rPr sz="28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ElastiCache,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Redshift,</a:t>
            </a:r>
            <a:r>
              <a:rPr sz="2800" spc="-50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WorkSpaces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461354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7057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 </a:t>
            </a:r>
            <a:r>
              <a:rPr spc="-114" dirty="0"/>
              <a:t>Flow</a:t>
            </a:r>
            <a:r>
              <a:rPr dirty="0"/>
              <a:t> </a:t>
            </a:r>
            <a:r>
              <a:rPr spc="-70" dirty="0"/>
              <a:t>Logs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7486" y="4416044"/>
            <a:ext cx="34480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pee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ri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9063" y="3379723"/>
            <a:ext cx="3943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800" b="1" spc="-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NAT</a:t>
            </a:r>
            <a:endParaRPr sz="80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93720" y="2721864"/>
            <a:ext cx="542544" cy="5577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53272" y="3385819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654351" y="5461508"/>
            <a:ext cx="4133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213838" y="5050027"/>
            <a:ext cx="1192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78408" y="3557015"/>
            <a:ext cx="734567" cy="4785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69263" y="4934711"/>
            <a:ext cx="734568" cy="4815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65903" y="3892296"/>
            <a:ext cx="542544" cy="5669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241799" y="4562347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00494" y="2855468"/>
            <a:ext cx="8248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53711" y="2292095"/>
            <a:ext cx="542543" cy="5669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1695" y="2758439"/>
            <a:ext cx="539496" cy="5577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7400" y="2865120"/>
            <a:ext cx="554736" cy="573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87490" y="3047492"/>
            <a:ext cx="526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827623" y="3522979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090672" y="4456176"/>
            <a:ext cx="554736" cy="573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050997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88543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80032" y="4273296"/>
            <a:ext cx="542544" cy="566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413037" y="4434332"/>
            <a:ext cx="8248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049256" y="1484375"/>
            <a:ext cx="713231" cy="7040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898334" y="1681987"/>
            <a:ext cx="497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349811" y="4117980"/>
            <a:ext cx="1219200" cy="339725"/>
          </a:xfrm>
          <a:custGeom>
            <a:avLst/>
            <a:gdLst/>
            <a:ahLst/>
            <a:cxnLst/>
            <a:rect l="l" t="t" r="r" b="b"/>
            <a:pathLst>
              <a:path w="1219200" h="339725">
                <a:moveTo>
                  <a:pt x="1104700" y="38100"/>
                </a:moveTo>
                <a:lnTo>
                  <a:pt x="0" y="38100"/>
                </a:lnTo>
                <a:lnTo>
                  <a:pt x="0" y="339267"/>
                </a:lnTo>
                <a:lnTo>
                  <a:pt x="38100" y="339267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104700" y="57150"/>
                </a:lnTo>
                <a:lnTo>
                  <a:pt x="1104700" y="38100"/>
                </a:lnTo>
                <a:close/>
              </a:path>
              <a:path w="1219200" h="339725">
                <a:moveTo>
                  <a:pt x="1104700" y="0"/>
                </a:moveTo>
                <a:lnTo>
                  <a:pt x="1104700" y="114300"/>
                </a:lnTo>
                <a:lnTo>
                  <a:pt x="1180900" y="76200"/>
                </a:lnTo>
                <a:lnTo>
                  <a:pt x="1123750" y="76200"/>
                </a:lnTo>
                <a:lnTo>
                  <a:pt x="1123750" y="38100"/>
                </a:lnTo>
                <a:lnTo>
                  <a:pt x="1180900" y="38100"/>
                </a:lnTo>
                <a:lnTo>
                  <a:pt x="1104700" y="0"/>
                </a:lnTo>
                <a:close/>
              </a:path>
              <a:path w="1219200" h="33972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19200" h="339725">
                <a:moveTo>
                  <a:pt x="11047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104700" y="76200"/>
                </a:lnTo>
                <a:lnTo>
                  <a:pt x="1104700" y="57150"/>
                </a:lnTo>
                <a:close/>
              </a:path>
              <a:path w="1219200" h="339725">
                <a:moveTo>
                  <a:pt x="1180900" y="38100"/>
                </a:moveTo>
                <a:lnTo>
                  <a:pt x="1123750" y="38100"/>
                </a:lnTo>
                <a:lnTo>
                  <a:pt x="1123750" y="76200"/>
                </a:lnTo>
                <a:lnTo>
                  <a:pt x="1180900" y="76200"/>
                </a:lnTo>
                <a:lnTo>
                  <a:pt x="1219000" y="57150"/>
                </a:lnTo>
                <a:lnTo>
                  <a:pt x="1180900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634953" y="2943399"/>
            <a:ext cx="934085" cy="1250950"/>
          </a:xfrm>
          <a:custGeom>
            <a:avLst/>
            <a:gdLst/>
            <a:ahLst/>
            <a:cxnLst/>
            <a:rect l="l" t="t" r="r" b="b"/>
            <a:pathLst>
              <a:path w="934085" h="1250950">
                <a:moveTo>
                  <a:pt x="447879" y="57150"/>
                </a:moveTo>
                <a:lnTo>
                  <a:pt x="447879" y="1250779"/>
                </a:lnTo>
                <a:lnTo>
                  <a:pt x="933860" y="1250779"/>
                </a:lnTo>
                <a:lnTo>
                  <a:pt x="933860" y="1231729"/>
                </a:lnTo>
                <a:lnTo>
                  <a:pt x="485979" y="1231729"/>
                </a:lnTo>
                <a:lnTo>
                  <a:pt x="466929" y="1212679"/>
                </a:lnTo>
                <a:lnTo>
                  <a:pt x="485979" y="1212679"/>
                </a:lnTo>
                <a:lnTo>
                  <a:pt x="485979" y="76200"/>
                </a:lnTo>
                <a:lnTo>
                  <a:pt x="466929" y="76200"/>
                </a:lnTo>
                <a:lnTo>
                  <a:pt x="447879" y="57150"/>
                </a:lnTo>
                <a:close/>
              </a:path>
              <a:path w="934085" h="1250950">
                <a:moveTo>
                  <a:pt x="485979" y="1212679"/>
                </a:moveTo>
                <a:lnTo>
                  <a:pt x="466929" y="1212679"/>
                </a:lnTo>
                <a:lnTo>
                  <a:pt x="485979" y="1231729"/>
                </a:lnTo>
                <a:lnTo>
                  <a:pt x="485979" y="1212679"/>
                </a:lnTo>
                <a:close/>
              </a:path>
              <a:path w="934085" h="1250950">
                <a:moveTo>
                  <a:pt x="933860" y="1212679"/>
                </a:moveTo>
                <a:lnTo>
                  <a:pt x="485979" y="1212679"/>
                </a:lnTo>
                <a:lnTo>
                  <a:pt x="485979" y="1231729"/>
                </a:lnTo>
                <a:lnTo>
                  <a:pt x="933860" y="1231729"/>
                </a:lnTo>
                <a:lnTo>
                  <a:pt x="933860" y="1212679"/>
                </a:lnTo>
                <a:close/>
              </a:path>
              <a:path w="934085" h="125095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934085" h="125095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934085" h="1250950">
                <a:moveTo>
                  <a:pt x="48597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7879" y="76200"/>
                </a:lnTo>
                <a:lnTo>
                  <a:pt x="447879" y="57150"/>
                </a:lnTo>
                <a:lnTo>
                  <a:pt x="485979" y="57150"/>
                </a:lnTo>
                <a:lnTo>
                  <a:pt x="485979" y="38100"/>
                </a:lnTo>
                <a:close/>
              </a:path>
              <a:path w="934085" h="1250950">
                <a:moveTo>
                  <a:pt x="485979" y="57150"/>
                </a:moveTo>
                <a:lnTo>
                  <a:pt x="447879" y="57150"/>
                </a:lnTo>
                <a:lnTo>
                  <a:pt x="466929" y="76200"/>
                </a:lnTo>
                <a:lnTo>
                  <a:pt x="485979" y="76200"/>
                </a:lnTo>
                <a:lnTo>
                  <a:pt x="485979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46804" y="2519367"/>
            <a:ext cx="1209675" cy="203835"/>
          </a:xfrm>
          <a:custGeom>
            <a:avLst/>
            <a:gdLst/>
            <a:ahLst/>
            <a:cxnLst/>
            <a:rect l="l" t="t" r="r" b="b"/>
            <a:pathLst>
              <a:path w="1209675" h="203835">
                <a:moveTo>
                  <a:pt x="1094792" y="38100"/>
                </a:moveTo>
                <a:lnTo>
                  <a:pt x="0" y="38100"/>
                </a:lnTo>
                <a:lnTo>
                  <a:pt x="0" y="203403"/>
                </a:lnTo>
                <a:lnTo>
                  <a:pt x="38100" y="203403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094792" y="57150"/>
                </a:lnTo>
                <a:lnTo>
                  <a:pt x="1094792" y="38100"/>
                </a:lnTo>
                <a:close/>
              </a:path>
              <a:path w="1209675" h="203835">
                <a:moveTo>
                  <a:pt x="1094792" y="0"/>
                </a:moveTo>
                <a:lnTo>
                  <a:pt x="1094792" y="114300"/>
                </a:lnTo>
                <a:lnTo>
                  <a:pt x="1170992" y="76200"/>
                </a:lnTo>
                <a:lnTo>
                  <a:pt x="1113842" y="76200"/>
                </a:lnTo>
                <a:lnTo>
                  <a:pt x="1113842" y="38100"/>
                </a:lnTo>
                <a:lnTo>
                  <a:pt x="1170992" y="38100"/>
                </a:lnTo>
                <a:lnTo>
                  <a:pt x="1094792" y="0"/>
                </a:lnTo>
                <a:close/>
              </a:path>
              <a:path w="1209675" h="20383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09675" h="203835">
                <a:moveTo>
                  <a:pt x="1094792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094792" y="76200"/>
                </a:lnTo>
                <a:lnTo>
                  <a:pt x="1094792" y="57150"/>
                </a:lnTo>
                <a:close/>
              </a:path>
              <a:path w="1209675" h="203835">
                <a:moveTo>
                  <a:pt x="1170992" y="38100"/>
                </a:moveTo>
                <a:lnTo>
                  <a:pt x="1113842" y="38100"/>
                </a:lnTo>
                <a:lnTo>
                  <a:pt x="1113842" y="76200"/>
                </a:lnTo>
                <a:lnTo>
                  <a:pt x="1170992" y="76200"/>
                </a:lnTo>
                <a:lnTo>
                  <a:pt x="1209092" y="57150"/>
                </a:lnTo>
                <a:lnTo>
                  <a:pt x="1170992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72324" y="2010788"/>
            <a:ext cx="114300" cy="284480"/>
          </a:xfrm>
          <a:custGeom>
            <a:avLst/>
            <a:gdLst/>
            <a:ahLst/>
            <a:cxnLst/>
            <a:rect l="l" t="t" r="r" b="b"/>
            <a:pathLst>
              <a:path w="114300" h="284480">
                <a:moveTo>
                  <a:pt x="38086" y="113758"/>
                </a:moveTo>
                <a:lnTo>
                  <a:pt x="33625" y="283108"/>
                </a:lnTo>
                <a:lnTo>
                  <a:pt x="71713" y="284111"/>
                </a:lnTo>
                <a:lnTo>
                  <a:pt x="76173" y="114762"/>
                </a:lnTo>
                <a:lnTo>
                  <a:pt x="38086" y="113758"/>
                </a:lnTo>
                <a:close/>
              </a:path>
              <a:path w="114300" h="284480">
                <a:moveTo>
                  <a:pt x="104419" y="94715"/>
                </a:moveTo>
                <a:lnTo>
                  <a:pt x="38587" y="94715"/>
                </a:lnTo>
                <a:lnTo>
                  <a:pt x="76674" y="95718"/>
                </a:lnTo>
                <a:lnTo>
                  <a:pt x="76173" y="114762"/>
                </a:lnTo>
                <a:lnTo>
                  <a:pt x="114260" y="115765"/>
                </a:lnTo>
                <a:lnTo>
                  <a:pt x="104419" y="94715"/>
                </a:lnTo>
                <a:close/>
              </a:path>
              <a:path w="114300" h="284480">
                <a:moveTo>
                  <a:pt x="38587" y="94715"/>
                </a:moveTo>
                <a:lnTo>
                  <a:pt x="38086" y="113758"/>
                </a:lnTo>
                <a:lnTo>
                  <a:pt x="76173" y="114762"/>
                </a:lnTo>
                <a:lnTo>
                  <a:pt x="76674" y="95718"/>
                </a:lnTo>
                <a:lnTo>
                  <a:pt x="38587" y="94715"/>
                </a:lnTo>
                <a:close/>
              </a:path>
              <a:path w="114300" h="284480">
                <a:moveTo>
                  <a:pt x="60139" y="0"/>
                </a:moveTo>
                <a:lnTo>
                  <a:pt x="0" y="112755"/>
                </a:lnTo>
                <a:lnTo>
                  <a:pt x="38086" y="113758"/>
                </a:lnTo>
                <a:lnTo>
                  <a:pt x="38587" y="94715"/>
                </a:lnTo>
                <a:lnTo>
                  <a:pt x="104419" y="94715"/>
                </a:lnTo>
                <a:lnTo>
                  <a:pt x="60139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13414" y="886667"/>
            <a:ext cx="5650230" cy="599440"/>
          </a:xfrm>
          <a:custGeom>
            <a:avLst/>
            <a:gdLst/>
            <a:ahLst/>
            <a:cxnLst/>
            <a:rect l="l" t="t" r="r" b="b"/>
            <a:pathLst>
              <a:path w="5650230" h="599440">
                <a:moveTo>
                  <a:pt x="5573615" y="484936"/>
                </a:moveTo>
                <a:lnTo>
                  <a:pt x="5535515" y="484936"/>
                </a:lnTo>
                <a:lnTo>
                  <a:pt x="5592665" y="599236"/>
                </a:lnTo>
                <a:lnTo>
                  <a:pt x="5640290" y="503986"/>
                </a:lnTo>
                <a:lnTo>
                  <a:pt x="5573615" y="503986"/>
                </a:lnTo>
                <a:lnTo>
                  <a:pt x="5573615" y="484936"/>
                </a:lnTo>
                <a:close/>
              </a:path>
              <a:path w="5650230" h="599440">
                <a:moveTo>
                  <a:pt x="5611715" y="0"/>
                </a:moveTo>
                <a:lnTo>
                  <a:pt x="0" y="0"/>
                </a:lnTo>
                <a:lnTo>
                  <a:pt x="0" y="559884"/>
                </a:lnTo>
                <a:lnTo>
                  <a:pt x="38100" y="559884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5611715" y="19050"/>
                </a:lnTo>
                <a:lnTo>
                  <a:pt x="5611715" y="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5573615" y="503986"/>
                </a:lnTo>
                <a:lnTo>
                  <a:pt x="5611715" y="503986"/>
                </a:lnTo>
                <a:lnTo>
                  <a:pt x="5611715" y="38100"/>
                </a:lnTo>
                <a:lnTo>
                  <a:pt x="559266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49815" y="484936"/>
                </a:moveTo>
                <a:lnTo>
                  <a:pt x="5611715" y="484936"/>
                </a:lnTo>
                <a:lnTo>
                  <a:pt x="5611715" y="503986"/>
                </a:lnTo>
                <a:lnTo>
                  <a:pt x="5640290" y="503986"/>
                </a:lnTo>
                <a:lnTo>
                  <a:pt x="5649815" y="484936"/>
                </a:lnTo>
                <a:close/>
              </a:path>
              <a:path w="5650230" h="599440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557361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11715" y="19050"/>
                </a:moveTo>
                <a:lnTo>
                  <a:pt x="5573615" y="19050"/>
                </a:lnTo>
                <a:lnTo>
                  <a:pt x="5592665" y="38100"/>
                </a:lnTo>
                <a:lnTo>
                  <a:pt x="5611715" y="38100"/>
                </a:lnTo>
                <a:lnTo>
                  <a:pt x="5611715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94091" y="2519367"/>
            <a:ext cx="1070610" cy="346075"/>
          </a:xfrm>
          <a:custGeom>
            <a:avLst/>
            <a:gdLst/>
            <a:ahLst/>
            <a:cxnLst/>
            <a:rect l="l" t="t" r="r" b="b"/>
            <a:pathLst>
              <a:path w="1070610" h="346075">
                <a:moveTo>
                  <a:pt x="1032346" y="57150"/>
                </a:moveTo>
                <a:lnTo>
                  <a:pt x="1032346" y="346015"/>
                </a:lnTo>
                <a:lnTo>
                  <a:pt x="1070446" y="346015"/>
                </a:lnTo>
                <a:lnTo>
                  <a:pt x="1070446" y="76200"/>
                </a:lnTo>
                <a:lnTo>
                  <a:pt x="1051396" y="76200"/>
                </a:lnTo>
                <a:lnTo>
                  <a:pt x="1032346" y="57150"/>
                </a:lnTo>
                <a:close/>
              </a:path>
              <a:path w="1070610" h="3460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70610" h="3460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70610" h="346075">
                <a:moveTo>
                  <a:pt x="107044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32346" y="76200"/>
                </a:lnTo>
                <a:lnTo>
                  <a:pt x="1032346" y="57150"/>
                </a:lnTo>
                <a:lnTo>
                  <a:pt x="1070446" y="57150"/>
                </a:lnTo>
                <a:lnTo>
                  <a:pt x="1070446" y="38100"/>
                </a:lnTo>
                <a:close/>
              </a:path>
              <a:path w="1070610" h="346075">
                <a:moveTo>
                  <a:pt x="1070446" y="57150"/>
                </a:moveTo>
                <a:lnTo>
                  <a:pt x="1032346" y="57150"/>
                </a:lnTo>
                <a:lnTo>
                  <a:pt x="1051396" y="76200"/>
                </a:lnTo>
                <a:lnTo>
                  <a:pt x="1070446" y="76200"/>
                </a:lnTo>
                <a:lnTo>
                  <a:pt x="1070446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45741" y="4034987"/>
            <a:ext cx="544195" cy="281305"/>
          </a:xfrm>
          <a:custGeom>
            <a:avLst/>
            <a:gdLst/>
            <a:ahLst/>
            <a:cxnLst/>
            <a:rect l="l" t="t" r="r" b="b"/>
            <a:pathLst>
              <a:path w="544194" h="281304">
                <a:moveTo>
                  <a:pt x="433744" y="245640"/>
                </a:moveTo>
                <a:lnTo>
                  <a:pt x="416250" y="279486"/>
                </a:lnTo>
                <a:lnTo>
                  <a:pt x="544029" y="281200"/>
                </a:lnTo>
                <a:lnTo>
                  <a:pt x="524476" y="254387"/>
                </a:lnTo>
                <a:lnTo>
                  <a:pt x="450667" y="254387"/>
                </a:lnTo>
                <a:lnTo>
                  <a:pt x="433744" y="245640"/>
                </a:lnTo>
                <a:close/>
              </a:path>
              <a:path w="544194" h="281304">
                <a:moveTo>
                  <a:pt x="451238" y="211794"/>
                </a:moveTo>
                <a:lnTo>
                  <a:pt x="433744" y="245640"/>
                </a:lnTo>
                <a:lnTo>
                  <a:pt x="450667" y="254387"/>
                </a:lnTo>
                <a:lnTo>
                  <a:pt x="468161" y="220541"/>
                </a:lnTo>
                <a:lnTo>
                  <a:pt x="451238" y="211794"/>
                </a:lnTo>
                <a:close/>
              </a:path>
              <a:path w="544194" h="281304">
                <a:moveTo>
                  <a:pt x="468732" y="177948"/>
                </a:moveTo>
                <a:lnTo>
                  <a:pt x="451238" y="211794"/>
                </a:lnTo>
                <a:lnTo>
                  <a:pt x="468161" y="220541"/>
                </a:lnTo>
                <a:lnTo>
                  <a:pt x="450667" y="254387"/>
                </a:lnTo>
                <a:lnTo>
                  <a:pt x="524476" y="254387"/>
                </a:lnTo>
                <a:lnTo>
                  <a:pt x="468732" y="177948"/>
                </a:lnTo>
                <a:close/>
              </a:path>
              <a:path w="544194" h="281304">
                <a:moveTo>
                  <a:pt x="110285" y="35560"/>
                </a:moveTo>
                <a:lnTo>
                  <a:pt x="92791" y="69406"/>
                </a:lnTo>
                <a:lnTo>
                  <a:pt x="433744" y="245640"/>
                </a:lnTo>
                <a:lnTo>
                  <a:pt x="451238" y="211794"/>
                </a:lnTo>
                <a:lnTo>
                  <a:pt x="110285" y="35560"/>
                </a:lnTo>
                <a:close/>
              </a:path>
              <a:path w="544194" h="281304">
                <a:moveTo>
                  <a:pt x="0" y="0"/>
                </a:moveTo>
                <a:lnTo>
                  <a:pt x="75297" y="103252"/>
                </a:lnTo>
                <a:lnTo>
                  <a:pt x="92791" y="69406"/>
                </a:lnTo>
                <a:lnTo>
                  <a:pt x="75868" y="60659"/>
                </a:lnTo>
                <a:lnTo>
                  <a:pt x="93362" y="26813"/>
                </a:lnTo>
                <a:lnTo>
                  <a:pt x="114806" y="26813"/>
                </a:lnTo>
                <a:lnTo>
                  <a:pt x="127779" y="1714"/>
                </a:lnTo>
                <a:lnTo>
                  <a:pt x="0" y="0"/>
                </a:lnTo>
                <a:close/>
              </a:path>
              <a:path w="544194" h="281304">
                <a:moveTo>
                  <a:pt x="93362" y="26813"/>
                </a:moveTo>
                <a:lnTo>
                  <a:pt x="75868" y="60659"/>
                </a:lnTo>
                <a:lnTo>
                  <a:pt x="92791" y="69406"/>
                </a:lnTo>
                <a:lnTo>
                  <a:pt x="110285" y="35560"/>
                </a:lnTo>
                <a:lnTo>
                  <a:pt x="93362" y="26813"/>
                </a:lnTo>
                <a:close/>
              </a:path>
              <a:path w="544194" h="281304">
                <a:moveTo>
                  <a:pt x="114806" y="26813"/>
                </a:moveTo>
                <a:lnTo>
                  <a:pt x="93362" y="26813"/>
                </a:lnTo>
                <a:lnTo>
                  <a:pt x="110285" y="35560"/>
                </a:lnTo>
                <a:lnTo>
                  <a:pt x="114806" y="26813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60489" y="4807347"/>
            <a:ext cx="454025" cy="223520"/>
          </a:xfrm>
          <a:custGeom>
            <a:avLst/>
            <a:gdLst/>
            <a:ahLst/>
            <a:cxnLst/>
            <a:rect l="l" t="t" r="r" b="b"/>
            <a:pathLst>
              <a:path w="454025" h="223520">
                <a:moveTo>
                  <a:pt x="77969" y="120214"/>
                </a:moveTo>
                <a:lnTo>
                  <a:pt x="0" y="221463"/>
                </a:lnTo>
                <a:lnTo>
                  <a:pt x="127781" y="223089"/>
                </a:lnTo>
                <a:lnTo>
                  <a:pt x="115196" y="197098"/>
                </a:lnTo>
                <a:lnTo>
                  <a:pt x="94030" y="197098"/>
                </a:lnTo>
                <a:lnTo>
                  <a:pt x="77428" y="162807"/>
                </a:lnTo>
                <a:lnTo>
                  <a:pt x="94573" y="154506"/>
                </a:lnTo>
                <a:lnTo>
                  <a:pt x="77969" y="120214"/>
                </a:lnTo>
                <a:close/>
              </a:path>
              <a:path w="454025" h="223520">
                <a:moveTo>
                  <a:pt x="94573" y="154506"/>
                </a:moveTo>
                <a:lnTo>
                  <a:pt x="77428" y="162807"/>
                </a:lnTo>
                <a:lnTo>
                  <a:pt x="94030" y="197098"/>
                </a:lnTo>
                <a:lnTo>
                  <a:pt x="111176" y="188797"/>
                </a:lnTo>
                <a:lnTo>
                  <a:pt x="94573" y="154506"/>
                </a:lnTo>
                <a:close/>
              </a:path>
              <a:path w="454025" h="223520">
                <a:moveTo>
                  <a:pt x="111176" y="188797"/>
                </a:moveTo>
                <a:lnTo>
                  <a:pt x="94030" y="197098"/>
                </a:lnTo>
                <a:lnTo>
                  <a:pt x="115196" y="197098"/>
                </a:lnTo>
                <a:lnTo>
                  <a:pt x="111176" y="188797"/>
                </a:lnTo>
                <a:close/>
              </a:path>
              <a:path w="454025" h="223520">
                <a:moveTo>
                  <a:pt x="342849" y="34292"/>
                </a:moveTo>
                <a:lnTo>
                  <a:pt x="94573" y="154506"/>
                </a:lnTo>
                <a:lnTo>
                  <a:pt x="111176" y="188797"/>
                </a:lnTo>
                <a:lnTo>
                  <a:pt x="359453" y="68583"/>
                </a:lnTo>
                <a:lnTo>
                  <a:pt x="342849" y="34292"/>
                </a:lnTo>
                <a:close/>
              </a:path>
              <a:path w="454025" h="223520">
                <a:moveTo>
                  <a:pt x="435264" y="25990"/>
                </a:moveTo>
                <a:lnTo>
                  <a:pt x="359995" y="25990"/>
                </a:lnTo>
                <a:lnTo>
                  <a:pt x="376599" y="60281"/>
                </a:lnTo>
                <a:lnTo>
                  <a:pt x="359453" y="68583"/>
                </a:lnTo>
                <a:lnTo>
                  <a:pt x="376057" y="102875"/>
                </a:lnTo>
                <a:lnTo>
                  <a:pt x="435264" y="25990"/>
                </a:lnTo>
                <a:close/>
              </a:path>
              <a:path w="454025" h="223520">
                <a:moveTo>
                  <a:pt x="359995" y="25990"/>
                </a:moveTo>
                <a:lnTo>
                  <a:pt x="342849" y="34292"/>
                </a:lnTo>
                <a:lnTo>
                  <a:pt x="359453" y="68583"/>
                </a:lnTo>
                <a:lnTo>
                  <a:pt x="376599" y="60281"/>
                </a:lnTo>
                <a:lnTo>
                  <a:pt x="359995" y="25990"/>
                </a:lnTo>
                <a:close/>
              </a:path>
              <a:path w="454025" h="223520">
                <a:moveTo>
                  <a:pt x="326245" y="0"/>
                </a:moveTo>
                <a:lnTo>
                  <a:pt x="342849" y="34292"/>
                </a:lnTo>
                <a:lnTo>
                  <a:pt x="359995" y="25990"/>
                </a:lnTo>
                <a:lnTo>
                  <a:pt x="435264" y="25990"/>
                </a:lnTo>
                <a:lnTo>
                  <a:pt x="454026" y="1626"/>
                </a:lnTo>
                <a:lnTo>
                  <a:pt x="326245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09431" y="2191511"/>
            <a:ext cx="527303" cy="5974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326032" y="2821939"/>
            <a:ext cx="671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8585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loudW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403335" y="3307079"/>
            <a:ext cx="524255" cy="6278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85888" y="3992879"/>
            <a:ext cx="539496" cy="566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78413" y="4218430"/>
            <a:ext cx="1108710" cy="534670"/>
          </a:xfrm>
          <a:custGeom>
            <a:avLst/>
            <a:gdLst/>
            <a:ahLst/>
            <a:cxnLst/>
            <a:rect l="l" t="t" r="r" b="b"/>
            <a:pathLst>
              <a:path w="1108709" h="534670">
                <a:moveTo>
                  <a:pt x="579763" y="496525"/>
                </a:moveTo>
                <a:lnTo>
                  <a:pt x="0" y="496525"/>
                </a:lnTo>
                <a:lnTo>
                  <a:pt x="0" y="534625"/>
                </a:lnTo>
                <a:lnTo>
                  <a:pt x="617863" y="534625"/>
                </a:lnTo>
                <a:lnTo>
                  <a:pt x="617863" y="515575"/>
                </a:lnTo>
                <a:lnTo>
                  <a:pt x="579763" y="515575"/>
                </a:lnTo>
                <a:lnTo>
                  <a:pt x="579763" y="496525"/>
                </a:lnTo>
                <a:close/>
              </a:path>
              <a:path w="1108709" h="534670">
                <a:moveTo>
                  <a:pt x="994121" y="38100"/>
                </a:moveTo>
                <a:lnTo>
                  <a:pt x="579763" y="38100"/>
                </a:lnTo>
                <a:lnTo>
                  <a:pt x="579763" y="515575"/>
                </a:lnTo>
                <a:lnTo>
                  <a:pt x="598813" y="496525"/>
                </a:lnTo>
                <a:lnTo>
                  <a:pt x="617863" y="496525"/>
                </a:lnTo>
                <a:lnTo>
                  <a:pt x="617863" y="76200"/>
                </a:lnTo>
                <a:lnTo>
                  <a:pt x="598813" y="76200"/>
                </a:lnTo>
                <a:lnTo>
                  <a:pt x="617863" y="57150"/>
                </a:lnTo>
                <a:lnTo>
                  <a:pt x="994121" y="57150"/>
                </a:lnTo>
                <a:lnTo>
                  <a:pt x="994121" y="38100"/>
                </a:lnTo>
                <a:close/>
              </a:path>
              <a:path w="1108709" h="534670">
                <a:moveTo>
                  <a:pt x="617863" y="496525"/>
                </a:moveTo>
                <a:lnTo>
                  <a:pt x="598813" y="496525"/>
                </a:lnTo>
                <a:lnTo>
                  <a:pt x="579763" y="515575"/>
                </a:lnTo>
                <a:lnTo>
                  <a:pt x="617863" y="515575"/>
                </a:lnTo>
                <a:lnTo>
                  <a:pt x="617863" y="496525"/>
                </a:lnTo>
                <a:close/>
              </a:path>
              <a:path w="1108709" h="534670">
                <a:moveTo>
                  <a:pt x="994121" y="0"/>
                </a:moveTo>
                <a:lnTo>
                  <a:pt x="994121" y="114300"/>
                </a:lnTo>
                <a:lnTo>
                  <a:pt x="1070321" y="76200"/>
                </a:lnTo>
                <a:lnTo>
                  <a:pt x="1013172" y="76200"/>
                </a:lnTo>
                <a:lnTo>
                  <a:pt x="1013172" y="38100"/>
                </a:lnTo>
                <a:lnTo>
                  <a:pt x="1070321" y="38100"/>
                </a:lnTo>
                <a:lnTo>
                  <a:pt x="994121" y="0"/>
                </a:lnTo>
                <a:close/>
              </a:path>
              <a:path w="1108709" h="534670">
                <a:moveTo>
                  <a:pt x="617863" y="57150"/>
                </a:moveTo>
                <a:lnTo>
                  <a:pt x="598813" y="76200"/>
                </a:lnTo>
                <a:lnTo>
                  <a:pt x="617863" y="76200"/>
                </a:lnTo>
                <a:lnTo>
                  <a:pt x="617863" y="57150"/>
                </a:lnTo>
                <a:close/>
              </a:path>
              <a:path w="1108709" h="534670">
                <a:moveTo>
                  <a:pt x="994121" y="57150"/>
                </a:moveTo>
                <a:lnTo>
                  <a:pt x="617863" y="57150"/>
                </a:lnTo>
                <a:lnTo>
                  <a:pt x="617863" y="76200"/>
                </a:lnTo>
                <a:lnTo>
                  <a:pt x="994121" y="76200"/>
                </a:lnTo>
                <a:lnTo>
                  <a:pt x="994121" y="57150"/>
                </a:lnTo>
                <a:close/>
              </a:path>
              <a:path w="1108709" h="534670">
                <a:moveTo>
                  <a:pt x="1070321" y="38100"/>
                </a:moveTo>
                <a:lnTo>
                  <a:pt x="1013172" y="38100"/>
                </a:lnTo>
                <a:lnTo>
                  <a:pt x="1013172" y="76200"/>
                </a:lnTo>
                <a:lnTo>
                  <a:pt x="1070321" y="76200"/>
                </a:lnTo>
                <a:lnTo>
                  <a:pt x="1108421" y="57150"/>
                </a:lnTo>
                <a:lnTo>
                  <a:pt x="1070321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25031" y="3562902"/>
            <a:ext cx="380365" cy="732155"/>
          </a:xfrm>
          <a:custGeom>
            <a:avLst/>
            <a:gdLst/>
            <a:ahLst/>
            <a:cxnLst/>
            <a:rect l="l" t="t" r="r" b="b"/>
            <a:pathLst>
              <a:path w="380365" h="732154">
                <a:moveTo>
                  <a:pt x="171124" y="693628"/>
                </a:moveTo>
                <a:lnTo>
                  <a:pt x="0" y="693628"/>
                </a:lnTo>
                <a:lnTo>
                  <a:pt x="0" y="731728"/>
                </a:lnTo>
                <a:lnTo>
                  <a:pt x="209224" y="731728"/>
                </a:lnTo>
                <a:lnTo>
                  <a:pt x="209224" y="712678"/>
                </a:lnTo>
                <a:lnTo>
                  <a:pt x="171124" y="712678"/>
                </a:lnTo>
                <a:lnTo>
                  <a:pt x="171124" y="693628"/>
                </a:lnTo>
                <a:close/>
              </a:path>
              <a:path w="380365" h="732154">
                <a:moveTo>
                  <a:pt x="266049" y="38100"/>
                </a:moveTo>
                <a:lnTo>
                  <a:pt x="171124" y="38100"/>
                </a:lnTo>
                <a:lnTo>
                  <a:pt x="171124" y="712678"/>
                </a:lnTo>
                <a:lnTo>
                  <a:pt x="190174" y="693628"/>
                </a:lnTo>
                <a:lnTo>
                  <a:pt x="209224" y="693628"/>
                </a:lnTo>
                <a:lnTo>
                  <a:pt x="209224" y="76200"/>
                </a:lnTo>
                <a:lnTo>
                  <a:pt x="190174" y="76200"/>
                </a:lnTo>
                <a:lnTo>
                  <a:pt x="209224" y="57150"/>
                </a:lnTo>
                <a:lnTo>
                  <a:pt x="266049" y="57150"/>
                </a:lnTo>
                <a:lnTo>
                  <a:pt x="266049" y="38100"/>
                </a:lnTo>
                <a:close/>
              </a:path>
              <a:path w="380365" h="732154">
                <a:moveTo>
                  <a:pt x="209224" y="693628"/>
                </a:moveTo>
                <a:lnTo>
                  <a:pt x="190174" y="693628"/>
                </a:lnTo>
                <a:lnTo>
                  <a:pt x="171124" y="712678"/>
                </a:lnTo>
                <a:lnTo>
                  <a:pt x="209224" y="712678"/>
                </a:lnTo>
                <a:lnTo>
                  <a:pt x="209224" y="693628"/>
                </a:lnTo>
                <a:close/>
              </a:path>
              <a:path w="380365" h="732154">
                <a:moveTo>
                  <a:pt x="266049" y="0"/>
                </a:moveTo>
                <a:lnTo>
                  <a:pt x="266049" y="114300"/>
                </a:lnTo>
                <a:lnTo>
                  <a:pt x="342249" y="76200"/>
                </a:lnTo>
                <a:lnTo>
                  <a:pt x="285099" y="76200"/>
                </a:lnTo>
                <a:lnTo>
                  <a:pt x="285099" y="38100"/>
                </a:lnTo>
                <a:lnTo>
                  <a:pt x="342249" y="38100"/>
                </a:lnTo>
                <a:lnTo>
                  <a:pt x="266049" y="0"/>
                </a:lnTo>
                <a:close/>
              </a:path>
              <a:path w="380365" h="732154">
                <a:moveTo>
                  <a:pt x="209224" y="57150"/>
                </a:moveTo>
                <a:lnTo>
                  <a:pt x="190174" y="76200"/>
                </a:lnTo>
                <a:lnTo>
                  <a:pt x="209224" y="76200"/>
                </a:lnTo>
                <a:lnTo>
                  <a:pt x="209224" y="57150"/>
                </a:lnTo>
                <a:close/>
              </a:path>
              <a:path w="380365" h="732154">
                <a:moveTo>
                  <a:pt x="266049" y="57150"/>
                </a:moveTo>
                <a:lnTo>
                  <a:pt x="209224" y="57150"/>
                </a:lnTo>
                <a:lnTo>
                  <a:pt x="209224" y="76200"/>
                </a:lnTo>
                <a:lnTo>
                  <a:pt x="266049" y="76200"/>
                </a:lnTo>
                <a:lnTo>
                  <a:pt x="266049" y="57150"/>
                </a:lnTo>
                <a:close/>
              </a:path>
              <a:path w="380365" h="732154">
                <a:moveTo>
                  <a:pt x="342249" y="38100"/>
                </a:moveTo>
                <a:lnTo>
                  <a:pt x="285099" y="38100"/>
                </a:lnTo>
                <a:lnTo>
                  <a:pt x="285099" y="76200"/>
                </a:lnTo>
                <a:lnTo>
                  <a:pt x="342249" y="76200"/>
                </a:lnTo>
                <a:lnTo>
                  <a:pt x="380349" y="57150"/>
                </a:lnTo>
                <a:lnTo>
                  <a:pt x="342249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25031" y="2432584"/>
            <a:ext cx="1159510" cy="1862455"/>
          </a:xfrm>
          <a:custGeom>
            <a:avLst/>
            <a:gdLst/>
            <a:ahLst/>
            <a:cxnLst/>
            <a:rect l="l" t="t" r="r" b="b"/>
            <a:pathLst>
              <a:path w="1159509" h="1862454">
                <a:moveTo>
                  <a:pt x="1121234" y="1823946"/>
                </a:moveTo>
                <a:lnTo>
                  <a:pt x="0" y="1823946"/>
                </a:lnTo>
                <a:lnTo>
                  <a:pt x="0" y="1862046"/>
                </a:lnTo>
                <a:lnTo>
                  <a:pt x="1159334" y="1862046"/>
                </a:lnTo>
                <a:lnTo>
                  <a:pt x="1159334" y="1842996"/>
                </a:lnTo>
                <a:lnTo>
                  <a:pt x="1121234" y="1842996"/>
                </a:lnTo>
                <a:lnTo>
                  <a:pt x="1121234" y="1823946"/>
                </a:lnTo>
                <a:close/>
              </a:path>
              <a:path w="1159509" h="1862454">
                <a:moveTo>
                  <a:pt x="1121234" y="57150"/>
                </a:moveTo>
                <a:lnTo>
                  <a:pt x="1121234" y="1842996"/>
                </a:lnTo>
                <a:lnTo>
                  <a:pt x="1140284" y="1823946"/>
                </a:lnTo>
                <a:lnTo>
                  <a:pt x="1159334" y="1823946"/>
                </a:lnTo>
                <a:lnTo>
                  <a:pt x="1159334" y="76200"/>
                </a:lnTo>
                <a:lnTo>
                  <a:pt x="1140284" y="76200"/>
                </a:lnTo>
                <a:lnTo>
                  <a:pt x="1121234" y="57150"/>
                </a:lnTo>
                <a:close/>
              </a:path>
              <a:path w="1159509" h="1862454">
                <a:moveTo>
                  <a:pt x="1159334" y="1823946"/>
                </a:moveTo>
                <a:lnTo>
                  <a:pt x="1140284" y="1823946"/>
                </a:lnTo>
                <a:lnTo>
                  <a:pt x="1121234" y="1842996"/>
                </a:lnTo>
                <a:lnTo>
                  <a:pt x="1159334" y="1842996"/>
                </a:lnTo>
                <a:lnTo>
                  <a:pt x="1159334" y="1823946"/>
                </a:lnTo>
                <a:close/>
              </a:path>
              <a:path w="1159509" h="1862454">
                <a:moveTo>
                  <a:pt x="1025980" y="0"/>
                </a:moveTo>
                <a:lnTo>
                  <a:pt x="911680" y="57150"/>
                </a:lnTo>
                <a:lnTo>
                  <a:pt x="1025980" y="114300"/>
                </a:lnTo>
                <a:lnTo>
                  <a:pt x="1025980" y="76200"/>
                </a:lnTo>
                <a:lnTo>
                  <a:pt x="1006930" y="76200"/>
                </a:lnTo>
                <a:lnTo>
                  <a:pt x="1006930" y="38100"/>
                </a:lnTo>
                <a:lnTo>
                  <a:pt x="1025980" y="38100"/>
                </a:lnTo>
                <a:lnTo>
                  <a:pt x="1025980" y="0"/>
                </a:lnTo>
                <a:close/>
              </a:path>
              <a:path w="1159509" h="1862454">
                <a:moveTo>
                  <a:pt x="1025980" y="38100"/>
                </a:moveTo>
                <a:lnTo>
                  <a:pt x="1006930" y="38100"/>
                </a:lnTo>
                <a:lnTo>
                  <a:pt x="1006930" y="76200"/>
                </a:lnTo>
                <a:lnTo>
                  <a:pt x="1025980" y="76200"/>
                </a:lnTo>
                <a:lnTo>
                  <a:pt x="1025980" y="38100"/>
                </a:lnTo>
                <a:close/>
              </a:path>
              <a:path w="1159509" h="1862454">
                <a:moveTo>
                  <a:pt x="1159334" y="38100"/>
                </a:moveTo>
                <a:lnTo>
                  <a:pt x="1025980" y="38100"/>
                </a:lnTo>
                <a:lnTo>
                  <a:pt x="1025980" y="76200"/>
                </a:lnTo>
                <a:lnTo>
                  <a:pt x="1121234" y="76200"/>
                </a:lnTo>
                <a:lnTo>
                  <a:pt x="1121234" y="57150"/>
                </a:lnTo>
                <a:lnTo>
                  <a:pt x="1159334" y="57150"/>
                </a:lnTo>
                <a:lnTo>
                  <a:pt x="1159334" y="38100"/>
                </a:lnTo>
                <a:close/>
              </a:path>
              <a:path w="1159509" h="1862454">
                <a:moveTo>
                  <a:pt x="1159334" y="57150"/>
                </a:moveTo>
                <a:lnTo>
                  <a:pt x="1121234" y="57150"/>
                </a:lnTo>
                <a:lnTo>
                  <a:pt x="1140284" y="76200"/>
                </a:lnTo>
                <a:lnTo>
                  <a:pt x="1159334" y="76200"/>
                </a:lnTo>
                <a:lnTo>
                  <a:pt x="1159334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13414" y="1153016"/>
            <a:ext cx="3901440" cy="294005"/>
          </a:xfrm>
          <a:custGeom>
            <a:avLst/>
            <a:gdLst/>
            <a:ahLst/>
            <a:cxnLst/>
            <a:rect l="l" t="t" r="r" b="b"/>
            <a:pathLst>
              <a:path w="3901440" h="294005">
                <a:moveTo>
                  <a:pt x="3863042" y="0"/>
                </a:moveTo>
                <a:lnTo>
                  <a:pt x="0" y="0"/>
                </a:lnTo>
                <a:lnTo>
                  <a:pt x="0" y="293536"/>
                </a:lnTo>
                <a:lnTo>
                  <a:pt x="38100" y="293536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3863042" y="19050"/>
                </a:lnTo>
                <a:lnTo>
                  <a:pt x="3863042" y="0"/>
                </a:lnTo>
                <a:close/>
              </a:path>
              <a:path w="3901440" h="294005">
                <a:moveTo>
                  <a:pt x="3824942" y="133351"/>
                </a:moveTo>
                <a:lnTo>
                  <a:pt x="3786842" y="133351"/>
                </a:lnTo>
                <a:lnTo>
                  <a:pt x="3843992" y="247651"/>
                </a:lnTo>
                <a:lnTo>
                  <a:pt x="3891617" y="152401"/>
                </a:lnTo>
                <a:lnTo>
                  <a:pt x="3824942" y="152401"/>
                </a:lnTo>
                <a:lnTo>
                  <a:pt x="3824942" y="133351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24942" y="152401"/>
                </a:lnTo>
                <a:lnTo>
                  <a:pt x="3863042" y="152401"/>
                </a:lnTo>
                <a:lnTo>
                  <a:pt x="3863042" y="38100"/>
                </a:lnTo>
                <a:lnTo>
                  <a:pt x="384399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901142" y="133351"/>
                </a:moveTo>
                <a:lnTo>
                  <a:pt x="3863042" y="133351"/>
                </a:lnTo>
                <a:lnTo>
                  <a:pt x="3863042" y="152401"/>
                </a:lnTo>
                <a:lnTo>
                  <a:pt x="3891617" y="152401"/>
                </a:lnTo>
                <a:lnTo>
                  <a:pt x="3901142" y="133351"/>
                </a:lnTo>
                <a:close/>
              </a:path>
              <a:path w="3901440" h="294005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382494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863042" y="19050"/>
                </a:moveTo>
                <a:lnTo>
                  <a:pt x="3824942" y="19050"/>
                </a:lnTo>
                <a:lnTo>
                  <a:pt x="3843992" y="38100"/>
                </a:lnTo>
                <a:lnTo>
                  <a:pt x="3863042" y="38100"/>
                </a:lnTo>
                <a:lnTo>
                  <a:pt x="3863042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6821449" y="849884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439911" y="1399032"/>
            <a:ext cx="432816" cy="47853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354900" y="1846580"/>
            <a:ext cx="616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864352" y="4456176"/>
            <a:ext cx="554736" cy="573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822788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860334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717792" y="4450079"/>
            <a:ext cx="539496" cy="5577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486355" y="3705773"/>
            <a:ext cx="1409065" cy="5632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endpoints</a:t>
            </a:r>
            <a:endParaRPr sz="800">
              <a:latin typeface="Calibri"/>
              <a:cs typeface="Calibri"/>
            </a:endParaRPr>
          </a:p>
          <a:p>
            <a:pPr marL="1118235" marR="5080" indent="-151765">
              <a:lnSpc>
                <a:spcPct val="100000"/>
              </a:lnSpc>
              <a:spcBef>
                <a:spcPts val="49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87519" y="1962404"/>
            <a:ext cx="62484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Flow</a:t>
            </a:r>
            <a:r>
              <a:rPr sz="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79792" y="1581911"/>
            <a:ext cx="533400" cy="5577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933716" y="2024082"/>
            <a:ext cx="478155" cy="466090"/>
          </a:xfrm>
          <a:custGeom>
            <a:avLst/>
            <a:gdLst/>
            <a:ahLst/>
            <a:cxnLst/>
            <a:rect l="l" t="t" r="r" b="b"/>
            <a:pathLst>
              <a:path w="478154" h="466089">
                <a:moveTo>
                  <a:pt x="382477" y="399579"/>
                </a:moveTo>
                <a:lnTo>
                  <a:pt x="355902" y="426882"/>
                </a:lnTo>
                <a:lnTo>
                  <a:pt x="477671" y="465651"/>
                </a:lnTo>
                <a:lnTo>
                  <a:pt x="459279" y="412866"/>
                </a:lnTo>
                <a:lnTo>
                  <a:pt x="396128" y="412866"/>
                </a:lnTo>
                <a:lnTo>
                  <a:pt x="382477" y="399579"/>
                </a:lnTo>
                <a:close/>
              </a:path>
              <a:path w="478154" h="466089">
                <a:moveTo>
                  <a:pt x="409050" y="372278"/>
                </a:moveTo>
                <a:lnTo>
                  <a:pt x="382477" y="399579"/>
                </a:lnTo>
                <a:lnTo>
                  <a:pt x="396128" y="412866"/>
                </a:lnTo>
                <a:lnTo>
                  <a:pt x="422701" y="385565"/>
                </a:lnTo>
                <a:lnTo>
                  <a:pt x="409050" y="372278"/>
                </a:lnTo>
                <a:close/>
              </a:path>
              <a:path w="478154" h="466089">
                <a:moveTo>
                  <a:pt x="435625" y="344976"/>
                </a:moveTo>
                <a:lnTo>
                  <a:pt x="409050" y="372278"/>
                </a:lnTo>
                <a:lnTo>
                  <a:pt x="422701" y="385565"/>
                </a:lnTo>
                <a:lnTo>
                  <a:pt x="396128" y="412866"/>
                </a:lnTo>
                <a:lnTo>
                  <a:pt x="459279" y="412866"/>
                </a:lnTo>
                <a:lnTo>
                  <a:pt x="435625" y="344976"/>
                </a:lnTo>
                <a:close/>
              </a:path>
              <a:path w="478154" h="466089">
                <a:moveTo>
                  <a:pt x="26574" y="0"/>
                </a:moveTo>
                <a:lnTo>
                  <a:pt x="0" y="27302"/>
                </a:lnTo>
                <a:lnTo>
                  <a:pt x="382477" y="399579"/>
                </a:lnTo>
                <a:lnTo>
                  <a:pt x="409050" y="372278"/>
                </a:lnTo>
                <a:lnTo>
                  <a:pt x="26574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730031" y="2131447"/>
            <a:ext cx="681355" cy="1489075"/>
          </a:xfrm>
          <a:custGeom>
            <a:avLst/>
            <a:gdLst/>
            <a:ahLst/>
            <a:cxnLst/>
            <a:rect l="l" t="t" r="r" b="b"/>
            <a:pathLst>
              <a:path w="681354" h="1489075">
                <a:moveTo>
                  <a:pt x="611530" y="1391884"/>
                </a:moveTo>
                <a:lnTo>
                  <a:pt x="576712" y="1407354"/>
                </a:lnTo>
                <a:lnTo>
                  <a:pt x="675347" y="1488605"/>
                </a:lnTo>
                <a:lnTo>
                  <a:pt x="678963" y="1409294"/>
                </a:lnTo>
                <a:lnTo>
                  <a:pt x="619265" y="1409294"/>
                </a:lnTo>
                <a:lnTo>
                  <a:pt x="611530" y="1391884"/>
                </a:lnTo>
                <a:close/>
              </a:path>
              <a:path w="681354" h="1489075">
                <a:moveTo>
                  <a:pt x="646349" y="1376415"/>
                </a:moveTo>
                <a:lnTo>
                  <a:pt x="611530" y="1391884"/>
                </a:lnTo>
                <a:lnTo>
                  <a:pt x="619265" y="1409294"/>
                </a:lnTo>
                <a:lnTo>
                  <a:pt x="654084" y="1393825"/>
                </a:lnTo>
                <a:lnTo>
                  <a:pt x="646349" y="1376415"/>
                </a:lnTo>
                <a:close/>
              </a:path>
              <a:path w="681354" h="1489075">
                <a:moveTo>
                  <a:pt x="681167" y="1360945"/>
                </a:moveTo>
                <a:lnTo>
                  <a:pt x="646349" y="1376415"/>
                </a:lnTo>
                <a:lnTo>
                  <a:pt x="654084" y="1393825"/>
                </a:lnTo>
                <a:lnTo>
                  <a:pt x="619265" y="1409294"/>
                </a:lnTo>
                <a:lnTo>
                  <a:pt x="678963" y="1409294"/>
                </a:lnTo>
                <a:lnTo>
                  <a:pt x="681167" y="1360945"/>
                </a:lnTo>
                <a:close/>
              </a:path>
              <a:path w="681354" h="1489075">
                <a:moveTo>
                  <a:pt x="34818" y="0"/>
                </a:moveTo>
                <a:lnTo>
                  <a:pt x="0" y="15469"/>
                </a:lnTo>
                <a:lnTo>
                  <a:pt x="611530" y="1391884"/>
                </a:lnTo>
                <a:lnTo>
                  <a:pt x="646349" y="1376415"/>
                </a:lnTo>
                <a:lnTo>
                  <a:pt x="34818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79939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6226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4" dirty="0"/>
              <a:t>Flow </a:t>
            </a:r>
            <a:r>
              <a:rPr spc="-50" dirty="0"/>
              <a:t>Log</a:t>
            </a:r>
            <a:r>
              <a:rPr spc="60" dirty="0"/>
              <a:t> </a:t>
            </a:r>
            <a:r>
              <a:rPr spc="-60" dirty="0"/>
              <a:t>Syntax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9906000" cy="4035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81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i="1" spc="25" dirty="0">
                <a:solidFill>
                  <a:srgbClr val="444949"/>
                </a:solidFill>
                <a:latin typeface="Gill Sans MT"/>
                <a:cs typeface="Gill Sans MT"/>
              </a:rPr>
              <a:t>&lt;version&gt; &lt;account-id&gt; </a:t>
            </a:r>
            <a:r>
              <a:rPr sz="2600" i="1" spc="10" dirty="0">
                <a:solidFill>
                  <a:srgbClr val="444949"/>
                </a:solidFill>
                <a:latin typeface="Gill Sans MT"/>
                <a:cs typeface="Gill Sans MT"/>
              </a:rPr>
              <a:t>&lt;interface-id&gt; </a:t>
            </a:r>
            <a:r>
              <a:rPr sz="2600" i="1" spc="20" dirty="0">
                <a:solidFill>
                  <a:srgbClr val="444949"/>
                </a:solidFill>
                <a:latin typeface="Gill Sans MT"/>
                <a:cs typeface="Gill Sans MT"/>
              </a:rPr>
              <a:t>&lt;srcaddr&gt; </a:t>
            </a:r>
            <a:r>
              <a:rPr sz="2600" i="1" spc="30" dirty="0">
                <a:solidFill>
                  <a:srgbClr val="444949"/>
                </a:solidFill>
                <a:latin typeface="Gill Sans MT"/>
                <a:cs typeface="Gill Sans MT"/>
              </a:rPr>
              <a:t>&lt;dstaddr&gt;</a:t>
            </a:r>
            <a:r>
              <a:rPr sz="2600" i="1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i="1" spc="25" dirty="0">
                <a:solidFill>
                  <a:srgbClr val="444949"/>
                </a:solidFill>
                <a:latin typeface="Gill Sans MT"/>
                <a:cs typeface="Gill Sans MT"/>
              </a:rPr>
              <a:t>&lt;srcport&gt;</a:t>
            </a:r>
            <a:endParaRPr sz="2600">
              <a:latin typeface="Gill Sans MT"/>
              <a:cs typeface="Gill Sans MT"/>
            </a:endParaRPr>
          </a:p>
          <a:p>
            <a:pPr marL="241300" marR="146685">
              <a:lnSpc>
                <a:spcPct val="80000"/>
              </a:lnSpc>
              <a:spcBef>
                <a:spcPts val="310"/>
              </a:spcBef>
            </a:pPr>
            <a:r>
              <a:rPr sz="2600" i="1" spc="35" dirty="0">
                <a:solidFill>
                  <a:srgbClr val="444949"/>
                </a:solidFill>
                <a:latin typeface="Gill Sans MT"/>
                <a:cs typeface="Gill Sans MT"/>
              </a:rPr>
              <a:t>&lt;dstport&gt; </a:t>
            </a:r>
            <a:r>
              <a:rPr sz="2600" i="1" spc="20" dirty="0">
                <a:solidFill>
                  <a:srgbClr val="444949"/>
                </a:solidFill>
                <a:latin typeface="Gill Sans MT"/>
                <a:cs typeface="Gill Sans MT"/>
              </a:rPr>
              <a:t>&lt;protocol&gt; </a:t>
            </a:r>
            <a:r>
              <a:rPr sz="2600" i="1" spc="35" dirty="0">
                <a:solidFill>
                  <a:srgbClr val="444949"/>
                </a:solidFill>
                <a:latin typeface="Gill Sans MT"/>
                <a:cs typeface="Gill Sans MT"/>
              </a:rPr>
              <a:t>&lt;packets&gt; </a:t>
            </a:r>
            <a:r>
              <a:rPr sz="2600" i="1" spc="50" dirty="0">
                <a:solidFill>
                  <a:srgbClr val="444949"/>
                </a:solidFill>
                <a:latin typeface="Gill Sans MT"/>
                <a:cs typeface="Gill Sans MT"/>
              </a:rPr>
              <a:t>&lt;bytes&gt; </a:t>
            </a:r>
            <a:r>
              <a:rPr sz="2600" i="1" spc="45" dirty="0">
                <a:solidFill>
                  <a:srgbClr val="444949"/>
                </a:solidFill>
                <a:latin typeface="Gill Sans MT"/>
                <a:cs typeface="Gill Sans MT"/>
              </a:rPr>
              <a:t>&lt;start&gt; </a:t>
            </a:r>
            <a:r>
              <a:rPr sz="2600" i="1" spc="70" dirty="0">
                <a:solidFill>
                  <a:srgbClr val="444949"/>
                </a:solidFill>
                <a:latin typeface="Gill Sans MT"/>
                <a:cs typeface="Gill Sans MT"/>
              </a:rPr>
              <a:t>&lt;end&gt; </a:t>
            </a:r>
            <a:r>
              <a:rPr sz="2600" i="1" spc="40" dirty="0">
                <a:solidFill>
                  <a:srgbClr val="444949"/>
                </a:solidFill>
                <a:latin typeface="Gill Sans MT"/>
                <a:cs typeface="Gill Sans MT"/>
              </a:rPr>
              <a:t>&lt;action&gt;</a:t>
            </a:r>
            <a:r>
              <a:rPr sz="2600" i="1" spc="-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i="1" spc="40" dirty="0">
                <a:solidFill>
                  <a:srgbClr val="444949"/>
                </a:solidFill>
                <a:latin typeface="Gill Sans MT"/>
                <a:cs typeface="Gill Sans MT"/>
              </a:rPr>
              <a:t>&lt;log-  </a:t>
            </a:r>
            <a:r>
              <a:rPr sz="2600" i="1" spc="25" dirty="0">
                <a:solidFill>
                  <a:srgbClr val="444949"/>
                </a:solidFill>
                <a:latin typeface="Gill Sans MT"/>
                <a:cs typeface="Gill Sans MT"/>
              </a:rPr>
              <a:t>status&gt;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Srcaddr,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dstaddr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identify problematic</a:t>
            </a:r>
            <a:r>
              <a:rPr sz="26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Srcport,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dstport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problematic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ports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Action 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: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success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failure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request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due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Security Group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600" spc="5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NACL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analytics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patterns,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malicious</a:t>
            </a:r>
            <a:r>
              <a:rPr sz="26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behavior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Flow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logs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example:</a:t>
            </a:r>
            <a:r>
              <a:rPr sz="2600" spc="-30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6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https://docs.aws.amazon.com/vpc/latest/userguide/flow-  </a:t>
            </a:r>
            <a:r>
              <a:rPr sz="26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logs.html#flow-log-records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15" baseline="1089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flow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logs using </a:t>
            </a:r>
            <a:r>
              <a:rPr sz="3825" baseline="1089" dirty="0">
                <a:solidFill>
                  <a:srgbClr val="444949"/>
                </a:solidFill>
                <a:latin typeface="Gill Sans MT"/>
                <a:cs typeface="Gill Sans MT"/>
              </a:rPr>
              <a:t>Athena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3825" spc="52" baseline="1089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3825" spc="-112" baseline="1089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Logs</a:t>
            </a:r>
            <a:r>
              <a:rPr sz="3825" spc="-179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67" baseline="1089" dirty="0">
                <a:solidFill>
                  <a:srgbClr val="444949"/>
                </a:solidFill>
                <a:latin typeface="Gill Sans MT"/>
                <a:cs typeface="Gill Sans MT"/>
              </a:rPr>
              <a:t>Insights</a:t>
            </a:r>
            <a:endParaRPr sz="3825" baseline="1089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328447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906716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114" dirty="0"/>
              <a:t>Flow </a:t>
            </a:r>
            <a:r>
              <a:rPr spc="-95" dirty="0"/>
              <a:t>Logs: </a:t>
            </a:r>
            <a:r>
              <a:rPr spc="-90" dirty="0"/>
              <a:t>Looking </a:t>
            </a:r>
            <a:r>
              <a:rPr spc="-75" dirty="0"/>
              <a:t>at </a:t>
            </a:r>
            <a:r>
              <a:rPr spc="-130" dirty="0"/>
              <a:t>“ACTION” </a:t>
            </a:r>
            <a:r>
              <a:rPr spc="-85" dirty="0"/>
              <a:t>field  </a:t>
            </a:r>
            <a:r>
              <a:rPr spc="-75" dirty="0"/>
              <a:t>How </a:t>
            </a:r>
            <a:r>
              <a:rPr spc="-100" dirty="0"/>
              <a:t>to </a:t>
            </a:r>
            <a:r>
              <a:rPr spc="-95" dirty="0"/>
              <a:t>troubleshoot </a:t>
            </a:r>
            <a:r>
              <a:rPr spc="-30" dirty="0"/>
              <a:t>SG </a:t>
            </a:r>
            <a:r>
              <a:rPr spc="-100" dirty="0"/>
              <a:t>vs </a:t>
            </a:r>
            <a:r>
              <a:rPr spc="-130" dirty="0"/>
              <a:t>NACL</a:t>
            </a:r>
            <a:r>
              <a:rPr spc="434" dirty="0"/>
              <a:t> </a:t>
            </a:r>
            <a:r>
              <a:rPr spc="-114" dirty="0"/>
              <a:t>issue?</a:t>
            </a:r>
          </a:p>
        </p:txBody>
      </p:sp>
      <p:sp>
        <p:nvSpPr>
          <p:cNvPr id="5" name="object 5"/>
          <p:cNvSpPr/>
          <p:nvPr/>
        </p:nvSpPr>
        <p:spPr>
          <a:xfrm>
            <a:off x="6010655" y="1545336"/>
            <a:ext cx="5004815" cy="2161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11802" y="1989835"/>
            <a:ext cx="38779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incoming</a:t>
            </a:r>
            <a:r>
              <a:rPr sz="1800" b="1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Inbound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REJECT: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NACL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or</a:t>
            </a:r>
            <a:r>
              <a:rPr sz="1800" spc="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Inbound 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ACCEPT,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outbound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REJECT:</a:t>
            </a:r>
            <a:r>
              <a:rPr sz="1800" spc="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NACL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1800" y="4263644"/>
            <a:ext cx="39033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outgoing</a:t>
            </a:r>
            <a:r>
              <a:rPr sz="1800" b="1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Outbound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REJECT: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NACL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or</a:t>
            </a:r>
            <a:r>
              <a:rPr sz="1800" spc="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SG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Outbound 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ACCEPT,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inbound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REJECT:</a:t>
            </a:r>
            <a:r>
              <a:rPr sz="1800" spc="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NACL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55791" y="3852671"/>
            <a:ext cx="5077968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400223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0346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Bastion</a:t>
            </a:r>
            <a:r>
              <a:rPr spc="-60" dirty="0"/>
              <a:t> </a:t>
            </a:r>
            <a:r>
              <a:rPr spc="-105" dirty="0"/>
              <a:t>Hosts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44651" y="1358900"/>
            <a:ext cx="5542915" cy="398081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156845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Bastion Host to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into 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private</a:t>
            </a:r>
            <a:r>
              <a:rPr sz="26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65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bastion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subnet</a:t>
            </a:r>
            <a:r>
              <a:rPr sz="26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which</a:t>
            </a:r>
            <a:endParaRPr sz="2600">
              <a:latin typeface="Gill Sans MT"/>
              <a:cs typeface="Gill Sans MT"/>
            </a:endParaRPr>
          </a:p>
          <a:p>
            <a:pPr marL="241300" marR="469265">
              <a:lnSpc>
                <a:spcPct val="70000"/>
              </a:lnSpc>
              <a:spcBef>
                <a:spcPts val="465"/>
              </a:spcBef>
            </a:pP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then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connected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all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private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subnets</a:t>
            </a:r>
            <a:endParaRPr sz="2600">
              <a:latin typeface="Gill Sans MT"/>
              <a:cs typeface="Gill Sans MT"/>
            </a:endParaRPr>
          </a:p>
          <a:p>
            <a:pPr marL="241300" marR="551180" indent="-228600">
              <a:lnSpc>
                <a:spcPct val="70300"/>
              </a:lnSpc>
              <a:spcBef>
                <a:spcPts val="103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Bastion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Host </a:t>
            </a:r>
            <a:r>
              <a:rPr sz="3825" spc="-67" baseline="1089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group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3825" spc="44" baseline="1089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55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550" spc="-15" dirty="0">
                <a:solidFill>
                  <a:srgbClr val="444949"/>
                </a:solidFill>
                <a:latin typeface="Gill Sans MT"/>
                <a:cs typeface="Gill Sans MT"/>
              </a:rPr>
              <a:t>tightened</a:t>
            </a:r>
            <a:endParaRPr sz="255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2850">
              <a:latin typeface="Times New Roman"/>
              <a:cs typeface="Times New Roman"/>
            </a:endParaRPr>
          </a:p>
          <a:p>
            <a:pPr marL="241300" indent="-228600">
              <a:lnSpc>
                <a:spcPts val="265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Tip: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bastion</a:t>
            </a:r>
            <a:r>
              <a:rPr sz="2600" spc="-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host</a:t>
            </a:r>
            <a:endParaRPr sz="2600">
              <a:latin typeface="Gill Sans MT"/>
              <a:cs typeface="Gill Sans MT"/>
            </a:endParaRPr>
          </a:p>
          <a:p>
            <a:pPr marL="241300">
              <a:lnSpc>
                <a:spcPts val="2185"/>
              </a:lnSpc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port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22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traffic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r>
              <a:rPr sz="26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endParaRPr sz="2600">
              <a:latin typeface="Gill Sans MT"/>
              <a:cs typeface="Gill Sans MT"/>
            </a:endParaRPr>
          </a:p>
          <a:p>
            <a:pPr marL="241300" marR="446405">
              <a:lnSpc>
                <a:spcPct val="70000"/>
              </a:lnSpc>
              <a:spcBef>
                <a:spcPts val="470"/>
              </a:spcBef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need,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groups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other</a:t>
            </a:r>
            <a:r>
              <a:rPr sz="26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4711" y="2249423"/>
            <a:ext cx="3941064" cy="241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6797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363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Site </a:t>
            </a:r>
            <a:r>
              <a:rPr spc="-100" dirty="0"/>
              <a:t>to </a:t>
            </a:r>
            <a:r>
              <a:rPr spc="-65" dirty="0"/>
              <a:t>Site</a:t>
            </a:r>
            <a:r>
              <a:rPr spc="-490" dirty="0"/>
              <a:t> </a:t>
            </a:r>
            <a:r>
              <a:rPr spc="-40" dirty="0"/>
              <a:t>VPN</a:t>
            </a:r>
          </a:p>
        </p:txBody>
      </p:sp>
      <p:sp>
        <p:nvSpPr>
          <p:cNvPr id="6" name="object 6"/>
          <p:cNvSpPr/>
          <p:nvPr/>
        </p:nvSpPr>
        <p:spPr>
          <a:xfrm>
            <a:off x="9997816" y="2862397"/>
            <a:ext cx="1574165" cy="3155950"/>
          </a:xfrm>
          <a:custGeom>
            <a:avLst/>
            <a:gdLst/>
            <a:ahLst/>
            <a:cxnLst/>
            <a:rect l="l" t="t" r="r" b="b"/>
            <a:pathLst>
              <a:path w="1574165" h="3155950">
                <a:moveTo>
                  <a:pt x="0" y="0"/>
                </a:moveTo>
                <a:lnTo>
                  <a:pt x="1574090" y="0"/>
                </a:lnTo>
                <a:lnTo>
                  <a:pt x="1574090" y="3155673"/>
                </a:lnTo>
                <a:lnTo>
                  <a:pt x="0" y="31556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147351" y="4275835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Corporate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7519" y="1962404"/>
            <a:ext cx="62484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Flow</a:t>
            </a:r>
            <a:r>
              <a:rPr sz="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06045" y="5434076"/>
            <a:ext cx="42164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" marR="5080" indent="-19050">
              <a:lnSpc>
                <a:spcPct val="100000"/>
              </a:lnSpc>
              <a:spcBef>
                <a:spcPts val="90"/>
              </a:spcBef>
            </a:pP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mer  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53600" y="4867655"/>
            <a:ext cx="542544" cy="569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37329" y="5528564"/>
            <a:ext cx="58737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VPN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38108" y="5446267"/>
            <a:ext cx="66357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334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Site to Site  VPN</a:t>
            </a:r>
            <a:r>
              <a:rPr sz="8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Connetion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06968" y="4855464"/>
            <a:ext cx="53644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397486" y="4416044"/>
            <a:ext cx="34480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pee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ri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69063" y="3379723"/>
            <a:ext cx="3943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800" b="1" spc="-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NAT</a:t>
            </a:r>
            <a:endParaRPr sz="80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93720" y="2721864"/>
            <a:ext cx="542544" cy="557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53272" y="3385819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417807" y="2609088"/>
            <a:ext cx="307848" cy="734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518647" y="4806696"/>
            <a:ext cx="533400" cy="7345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54351" y="5461508"/>
            <a:ext cx="4133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213838" y="5050027"/>
            <a:ext cx="1192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09431" y="2191511"/>
            <a:ext cx="527303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326032" y="2821939"/>
            <a:ext cx="671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8585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loudW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03335" y="3307079"/>
            <a:ext cx="524255" cy="6278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486355" y="3705773"/>
            <a:ext cx="1409065" cy="5632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endpoints</a:t>
            </a:r>
            <a:endParaRPr sz="800">
              <a:latin typeface="Calibri"/>
              <a:cs typeface="Calibri"/>
            </a:endParaRPr>
          </a:p>
          <a:p>
            <a:pPr marL="1118235" marR="5080" indent="-151765">
              <a:lnSpc>
                <a:spcPct val="100000"/>
              </a:lnSpc>
              <a:spcBef>
                <a:spcPts val="49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78408" y="3557015"/>
            <a:ext cx="734567" cy="478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9263" y="4934711"/>
            <a:ext cx="734568" cy="4815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65903" y="3892296"/>
            <a:ext cx="542544" cy="566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241799" y="4562347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00494" y="2855468"/>
            <a:ext cx="8248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53711" y="2292095"/>
            <a:ext cx="542543" cy="5669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79792" y="1581911"/>
            <a:ext cx="533400" cy="5577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85888" y="3992879"/>
            <a:ext cx="539496" cy="566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61504" y="4867655"/>
            <a:ext cx="539496" cy="5669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11695" y="2758439"/>
            <a:ext cx="539496" cy="5577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67400" y="2865120"/>
            <a:ext cx="554736" cy="573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887490" y="3047492"/>
            <a:ext cx="526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827623" y="3522979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64352" y="4456176"/>
            <a:ext cx="554736" cy="57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5822788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60334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090672" y="4456176"/>
            <a:ext cx="554736" cy="573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050997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088543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780032" y="4273296"/>
            <a:ext cx="542544" cy="5669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4413037" y="4434332"/>
            <a:ext cx="8248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049256" y="1484375"/>
            <a:ext cx="713231" cy="7040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0898334" y="1681987"/>
            <a:ext cx="497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378413" y="4218430"/>
            <a:ext cx="1108710" cy="534670"/>
          </a:xfrm>
          <a:custGeom>
            <a:avLst/>
            <a:gdLst/>
            <a:ahLst/>
            <a:cxnLst/>
            <a:rect l="l" t="t" r="r" b="b"/>
            <a:pathLst>
              <a:path w="1108709" h="534670">
                <a:moveTo>
                  <a:pt x="579763" y="496525"/>
                </a:moveTo>
                <a:lnTo>
                  <a:pt x="0" y="496525"/>
                </a:lnTo>
                <a:lnTo>
                  <a:pt x="0" y="534625"/>
                </a:lnTo>
                <a:lnTo>
                  <a:pt x="617863" y="534625"/>
                </a:lnTo>
                <a:lnTo>
                  <a:pt x="617863" y="515575"/>
                </a:lnTo>
                <a:lnTo>
                  <a:pt x="579763" y="515575"/>
                </a:lnTo>
                <a:lnTo>
                  <a:pt x="579763" y="496525"/>
                </a:lnTo>
                <a:close/>
              </a:path>
              <a:path w="1108709" h="534670">
                <a:moveTo>
                  <a:pt x="994121" y="38100"/>
                </a:moveTo>
                <a:lnTo>
                  <a:pt x="579763" y="38100"/>
                </a:lnTo>
                <a:lnTo>
                  <a:pt x="579763" y="515575"/>
                </a:lnTo>
                <a:lnTo>
                  <a:pt x="598813" y="496525"/>
                </a:lnTo>
                <a:lnTo>
                  <a:pt x="617863" y="496525"/>
                </a:lnTo>
                <a:lnTo>
                  <a:pt x="617863" y="76200"/>
                </a:lnTo>
                <a:lnTo>
                  <a:pt x="598813" y="76200"/>
                </a:lnTo>
                <a:lnTo>
                  <a:pt x="617863" y="57150"/>
                </a:lnTo>
                <a:lnTo>
                  <a:pt x="994121" y="57150"/>
                </a:lnTo>
                <a:lnTo>
                  <a:pt x="994121" y="38100"/>
                </a:lnTo>
                <a:close/>
              </a:path>
              <a:path w="1108709" h="534670">
                <a:moveTo>
                  <a:pt x="617863" y="496525"/>
                </a:moveTo>
                <a:lnTo>
                  <a:pt x="598813" y="496525"/>
                </a:lnTo>
                <a:lnTo>
                  <a:pt x="579763" y="515575"/>
                </a:lnTo>
                <a:lnTo>
                  <a:pt x="617863" y="515575"/>
                </a:lnTo>
                <a:lnTo>
                  <a:pt x="617863" y="496525"/>
                </a:lnTo>
                <a:close/>
              </a:path>
              <a:path w="1108709" h="534670">
                <a:moveTo>
                  <a:pt x="994121" y="0"/>
                </a:moveTo>
                <a:lnTo>
                  <a:pt x="994121" y="114300"/>
                </a:lnTo>
                <a:lnTo>
                  <a:pt x="1070321" y="76200"/>
                </a:lnTo>
                <a:lnTo>
                  <a:pt x="1013172" y="76200"/>
                </a:lnTo>
                <a:lnTo>
                  <a:pt x="1013172" y="38100"/>
                </a:lnTo>
                <a:lnTo>
                  <a:pt x="1070321" y="38100"/>
                </a:lnTo>
                <a:lnTo>
                  <a:pt x="994121" y="0"/>
                </a:lnTo>
                <a:close/>
              </a:path>
              <a:path w="1108709" h="534670">
                <a:moveTo>
                  <a:pt x="617863" y="57150"/>
                </a:moveTo>
                <a:lnTo>
                  <a:pt x="598813" y="76200"/>
                </a:lnTo>
                <a:lnTo>
                  <a:pt x="617863" y="76200"/>
                </a:lnTo>
                <a:lnTo>
                  <a:pt x="617863" y="57150"/>
                </a:lnTo>
                <a:close/>
              </a:path>
              <a:path w="1108709" h="534670">
                <a:moveTo>
                  <a:pt x="994121" y="57150"/>
                </a:moveTo>
                <a:lnTo>
                  <a:pt x="617863" y="57150"/>
                </a:lnTo>
                <a:lnTo>
                  <a:pt x="617863" y="76200"/>
                </a:lnTo>
                <a:lnTo>
                  <a:pt x="994121" y="76200"/>
                </a:lnTo>
                <a:lnTo>
                  <a:pt x="994121" y="57150"/>
                </a:lnTo>
                <a:close/>
              </a:path>
              <a:path w="1108709" h="534670">
                <a:moveTo>
                  <a:pt x="1070321" y="38100"/>
                </a:moveTo>
                <a:lnTo>
                  <a:pt x="1013172" y="38100"/>
                </a:lnTo>
                <a:lnTo>
                  <a:pt x="1013172" y="76200"/>
                </a:lnTo>
                <a:lnTo>
                  <a:pt x="1070321" y="76200"/>
                </a:lnTo>
                <a:lnTo>
                  <a:pt x="1108421" y="57150"/>
                </a:lnTo>
                <a:lnTo>
                  <a:pt x="1070321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99776" y="4717872"/>
            <a:ext cx="962660" cy="492125"/>
          </a:xfrm>
          <a:custGeom>
            <a:avLst/>
            <a:gdLst/>
            <a:ahLst/>
            <a:cxnLst/>
            <a:rect l="l" t="t" r="r" b="b"/>
            <a:pathLst>
              <a:path w="962659" h="492125">
                <a:moveTo>
                  <a:pt x="847841" y="377385"/>
                </a:moveTo>
                <a:lnTo>
                  <a:pt x="847841" y="491685"/>
                </a:lnTo>
                <a:lnTo>
                  <a:pt x="924041" y="453585"/>
                </a:lnTo>
                <a:lnTo>
                  <a:pt x="866893" y="453585"/>
                </a:lnTo>
                <a:lnTo>
                  <a:pt x="866893" y="415485"/>
                </a:lnTo>
                <a:lnTo>
                  <a:pt x="924041" y="415485"/>
                </a:lnTo>
                <a:lnTo>
                  <a:pt x="847841" y="377385"/>
                </a:lnTo>
                <a:close/>
              </a:path>
              <a:path w="962659" h="492125">
                <a:moveTo>
                  <a:pt x="462020" y="19050"/>
                </a:moveTo>
                <a:lnTo>
                  <a:pt x="462020" y="453585"/>
                </a:lnTo>
                <a:lnTo>
                  <a:pt x="847841" y="453585"/>
                </a:lnTo>
                <a:lnTo>
                  <a:pt x="847841" y="434535"/>
                </a:lnTo>
                <a:lnTo>
                  <a:pt x="500120" y="434535"/>
                </a:lnTo>
                <a:lnTo>
                  <a:pt x="481070" y="415485"/>
                </a:lnTo>
                <a:lnTo>
                  <a:pt x="500120" y="415485"/>
                </a:lnTo>
                <a:lnTo>
                  <a:pt x="500120" y="38100"/>
                </a:lnTo>
                <a:lnTo>
                  <a:pt x="481070" y="38100"/>
                </a:lnTo>
                <a:lnTo>
                  <a:pt x="462020" y="19050"/>
                </a:lnTo>
                <a:close/>
              </a:path>
              <a:path w="962659" h="492125">
                <a:moveTo>
                  <a:pt x="924041" y="415485"/>
                </a:moveTo>
                <a:lnTo>
                  <a:pt x="866893" y="415485"/>
                </a:lnTo>
                <a:lnTo>
                  <a:pt x="866893" y="453585"/>
                </a:lnTo>
                <a:lnTo>
                  <a:pt x="924041" y="453585"/>
                </a:lnTo>
                <a:lnTo>
                  <a:pt x="962141" y="434535"/>
                </a:lnTo>
                <a:lnTo>
                  <a:pt x="924041" y="415485"/>
                </a:lnTo>
                <a:close/>
              </a:path>
              <a:path w="962659" h="492125">
                <a:moveTo>
                  <a:pt x="500120" y="415485"/>
                </a:moveTo>
                <a:lnTo>
                  <a:pt x="481070" y="415485"/>
                </a:lnTo>
                <a:lnTo>
                  <a:pt x="500120" y="434535"/>
                </a:lnTo>
                <a:lnTo>
                  <a:pt x="500120" y="415485"/>
                </a:lnTo>
                <a:close/>
              </a:path>
              <a:path w="962659" h="492125">
                <a:moveTo>
                  <a:pt x="847841" y="415485"/>
                </a:moveTo>
                <a:lnTo>
                  <a:pt x="500120" y="415485"/>
                </a:lnTo>
                <a:lnTo>
                  <a:pt x="500120" y="434535"/>
                </a:lnTo>
                <a:lnTo>
                  <a:pt x="847841" y="434535"/>
                </a:lnTo>
                <a:lnTo>
                  <a:pt x="847841" y="415485"/>
                </a:lnTo>
                <a:close/>
              </a:path>
              <a:path w="962659" h="492125">
                <a:moveTo>
                  <a:pt x="500120" y="0"/>
                </a:moveTo>
                <a:lnTo>
                  <a:pt x="0" y="0"/>
                </a:lnTo>
                <a:lnTo>
                  <a:pt x="0" y="38100"/>
                </a:lnTo>
                <a:lnTo>
                  <a:pt x="462020" y="38100"/>
                </a:lnTo>
                <a:lnTo>
                  <a:pt x="462020" y="19050"/>
                </a:lnTo>
                <a:lnTo>
                  <a:pt x="500120" y="19050"/>
                </a:lnTo>
                <a:lnTo>
                  <a:pt x="500120" y="0"/>
                </a:lnTo>
                <a:close/>
              </a:path>
              <a:path w="962659" h="492125">
                <a:moveTo>
                  <a:pt x="500120" y="19050"/>
                </a:moveTo>
                <a:lnTo>
                  <a:pt x="462020" y="19050"/>
                </a:lnTo>
                <a:lnTo>
                  <a:pt x="481070" y="38100"/>
                </a:lnTo>
                <a:lnTo>
                  <a:pt x="500120" y="38100"/>
                </a:lnTo>
                <a:lnTo>
                  <a:pt x="500120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25031" y="3562902"/>
            <a:ext cx="380365" cy="732155"/>
          </a:xfrm>
          <a:custGeom>
            <a:avLst/>
            <a:gdLst/>
            <a:ahLst/>
            <a:cxnLst/>
            <a:rect l="l" t="t" r="r" b="b"/>
            <a:pathLst>
              <a:path w="380365" h="732154">
                <a:moveTo>
                  <a:pt x="171124" y="693628"/>
                </a:moveTo>
                <a:lnTo>
                  <a:pt x="0" y="693628"/>
                </a:lnTo>
                <a:lnTo>
                  <a:pt x="0" y="731728"/>
                </a:lnTo>
                <a:lnTo>
                  <a:pt x="209224" y="731728"/>
                </a:lnTo>
                <a:lnTo>
                  <a:pt x="209224" y="712678"/>
                </a:lnTo>
                <a:lnTo>
                  <a:pt x="171124" y="712678"/>
                </a:lnTo>
                <a:lnTo>
                  <a:pt x="171124" y="693628"/>
                </a:lnTo>
                <a:close/>
              </a:path>
              <a:path w="380365" h="732154">
                <a:moveTo>
                  <a:pt x="266049" y="38100"/>
                </a:moveTo>
                <a:lnTo>
                  <a:pt x="171124" y="38100"/>
                </a:lnTo>
                <a:lnTo>
                  <a:pt x="171124" y="712678"/>
                </a:lnTo>
                <a:lnTo>
                  <a:pt x="190174" y="693628"/>
                </a:lnTo>
                <a:lnTo>
                  <a:pt x="209224" y="693628"/>
                </a:lnTo>
                <a:lnTo>
                  <a:pt x="209224" y="76200"/>
                </a:lnTo>
                <a:lnTo>
                  <a:pt x="190174" y="76200"/>
                </a:lnTo>
                <a:lnTo>
                  <a:pt x="209224" y="57150"/>
                </a:lnTo>
                <a:lnTo>
                  <a:pt x="266049" y="57150"/>
                </a:lnTo>
                <a:lnTo>
                  <a:pt x="266049" y="38100"/>
                </a:lnTo>
                <a:close/>
              </a:path>
              <a:path w="380365" h="732154">
                <a:moveTo>
                  <a:pt x="209224" y="693628"/>
                </a:moveTo>
                <a:lnTo>
                  <a:pt x="190174" y="693628"/>
                </a:lnTo>
                <a:lnTo>
                  <a:pt x="171124" y="712678"/>
                </a:lnTo>
                <a:lnTo>
                  <a:pt x="209224" y="712678"/>
                </a:lnTo>
                <a:lnTo>
                  <a:pt x="209224" y="693628"/>
                </a:lnTo>
                <a:close/>
              </a:path>
              <a:path w="380365" h="732154">
                <a:moveTo>
                  <a:pt x="266049" y="0"/>
                </a:moveTo>
                <a:lnTo>
                  <a:pt x="266049" y="114300"/>
                </a:lnTo>
                <a:lnTo>
                  <a:pt x="342249" y="76200"/>
                </a:lnTo>
                <a:lnTo>
                  <a:pt x="285099" y="76200"/>
                </a:lnTo>
                <a:lnTo>
                  <a:pt x="285099" y="38100"/>
                </a:lnTo>
                <a:lnTo>
                  <a:pt x="342249" y="38100"/>
                </a:lnTo>
                <a:lnTo>
                  <a:pt x="266049" y="0"/>
                </a:lnTo>
                <a:close/>
              </a:path>
              <a:path w="380365" h="732154">
                <a:moveTo>
                  <a:pt x="209224" y="57150"/>
                </a:moveTo>
                <a:lnTo>
                  <a:pt x="190174" y="76200"/>
                </a:lnTo>
                <a:lnTo>
                  <a:pt x="209224" y="76200"/>
                </a:lnTo>
                <a:lnTo>
                  <a:pt x="209224" y="57150"/>
                </a:lnTo>
                <a:close/>
              </a:path>
              <a:path w="380365" h="732154">
                <a:moveTo>
                  <a:pt x="266049" y="57150"/>
                </a:moveTo>
                <a:lnTo>
                  <a:pt x="209224" y="57150"/>
                </a:lnTo>
                <a:lnTo>
                  <a:pt x="209224" y="76200"/>
                </a:lnTo>
                <a:lnTo>
                  <a:pt x="266049" y="76200"/>
                </a:lnTo>
                <a:lnTo>
                  <a:pt x="266049" y="57150"/>
                </a:lnTo>
                <a:close/>
              </a:path>
              <a:path w="380365" h="732154">
                <a:moveTo>
                  <a:pt x="342249" y="38100"/>
                </a:moveTo>
                <a:lnTo>
                  <a:pt x="285099" y="38100"/>
                </a:lnTo>
                <a:lnTo>
                  <a:pt x="285099" y="76200"/>
                </a:lnTo>
                <a:lnTo>
                  <a:pt x="342249" y="76200"/>
                </a:lnTo>
                <a:lnTo>
                  <a:pt x="380349" y="57150"/>
                </a:lnTo>
                <a:lnTo>
                  <a:pt x="342249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000114" y="5095257"/>
            <a:ext cx="450215" cy="114300"/>
          </a:xfrm>
          <a:custGeom>
            <a:avLst/>
            <a:gdLst/>
            <a:ahLst/>
            <a:cxnLst/>
            <a:rect l="l" t="t" r="r" b="b"/>
            <a:pathLst>
              <a:path w="450215" h="114300">
                <a:moveTo>
                  <a:pt x="335442" y="0"/>
                </a:moveTo>
                <a:lnTo>
                  <a:pt x="335442" y="114299"/>
                </a:lnTo>
                <a:lnTo>
                  <a:pt x="411640" y="76199"/>
                </a:lnTo>
                <a:lnTo>
                  <a:pt x="354492" y="76199"/>
                </a:lnTo>
                <a:lnTo>
                  <a:pt x="354492" y="38099"/>
                </a:lnTo>
                <a:lnTo>
                  <a:pt x="411644" y="38099"/>
                </a:lnTo>
                <a:lnTo>
                  <a:pt x="335442" y="0"/>
                </a:lnTo>
                <a:close/>
              </a:path>
              <a:path w="450215" h="114300">
                <a:moveTo>
                  <a:pt x="335442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35442" y="76199"/>
                </a:lnTo>
                <a:lnTo>
                  <a:pt x="335442" y="38099"/>
                </a:lnTo>
                <a:close/>
              </a:path>
              <a:path w="450215" h="114300">
                <a:moveTo>
                  <a:pt x="411644" y="38099"/>
                </a:moveTo>
                <a:lnTo>
                  <a:pt x="354492" y="38099"/>
                </a:lnTo>
                <a:lnTo>
                  <a:pt x="354492" y="76199"/>
                </a:lnTo>
                <a:lnTo>
                  <a:pt x="411640" y="76199"/>
                </a:lnTo>
                <a:lnTo>
                  <a:pt x="449742" y="57148"/>
                </a:lnTo>
                <a:lnTo>
                  <a:pt x="411644" y="38099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988852" y="5094921"/>
            <a:ext cx="708660" cy="114300"/>
          </a:xfrm>
          <a:custGeom>
            <a:avLst/>
            <a:gdLst/>
            <a:ahLst/>
            <a:cxnLst/>
            <a:rect l="l" t="t" r="r" b="b"/>
            <a:pathLst>
              <a:path w="708659" h="114300">
                <a:moveTo>
                  <a:pt x="670191" y="38100"/>
                </a:moveTo>
                <a:lnTo>
                  <a:pt x="613041" y="38100"/>
                </a:lnTo>
                <a:lnTo>
                  <a:pt x="613041" y="76200"/>
                </a:lnTo>
                <a:lnTo>
                  <a:pt x="593991" y="76200"/>
                </a:lnTo>
                <a:lnTo>
                  <a:pt x="593991" y="114300"/>
                </a:lnTo>
                <a:lnTo>
                  <a:pt x="708291" y="57150"/>
                </a:lnTo>
                <a:lnTo>
                  <a:pt x="670191" y="38100"/>
                </a:lnTo>
                <a:close/>
              </a:path>
              <a:path w="708659" h="114300">
                <a:moveTo>
                  <a:pt x="593991" y="38100"/>
                </a:moveTo>
                <a:lnTo>
                  <a:pt x="0" y="38101"/>
                </a:lnTo>
                <a:lnTo>
                  <a:pt x="0" y="76201"/>
                </a:lnTo>
                <a:lnTo>
                  <a:pt x="593991" y="76200"/>
                </a:lnTo>
                <a:lnTo>
                  <a:pt x="593991" y="38100"/>
                </a:lnTo>
                <a:close/>
              </a:path>
              <a:path w="708659" h="114300">
                <a:moveTo>
                  <a:pt x="613041" y="38100"/>
                </a:moveTo>
                <a:lnTo>
                  <a:pt x="593991" y="38100"/>
                </a:lnTo>
                <a:lnTo>
                  <a:pt x="593991" y="76200"/>
                </a:lnTo>
                <a:lnTo>
                  <a:pt x="613041" y="76200"/>
                </a:lnTo>
                <a:lnTo>
                  <a:pt x="613041" y="38100"/>
                </a:lnTo>
                <a:close/>
              </a:path>
              <a:path w="708659" h="114300">
                <a:moveTo>
                  <a:pt x="593991" y="0"/>
                </a:moveTo>
                <a:lnTo>
                  <a:pt x="593991" y="38100"/>
                </a:lnTo>
                <a:lnTo>
                  <a:pt x="670191" y="38100"/>
                </a:lnTo>
                <a:lnTo>
                  <a:pt x="593991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25031" y="2432584"/>
            <a:ext cx="1159510" cy="1862455"/>
          </a:xfrm>
          <a:custGeom>
            <a:avLst/>
            <a:gdLst/>
            <a:ahLst/>
            <a:cxnLst/>
            <a:rect l="l" t="t" r="r" b="b"/>
            <a:pathLst>
              <a:path w="1159509" h="1862454">
                <a:moveTo>
                  <a:pt x="1121234" y="1823946"/>
                </a:moveTo>
                <a:lnTo>
                  <a:pt x="0" y="1823946"/>
                </a:lnTo>
                <a:lnTo>
                  <a:pt x="0" y="1862046"/>
                </a:lnTo>
                <a:lnTo>
                  <a:pt x="1159334" y="1862046"/>
                </a:lnTo>
                <a:lnTo>
                  <a:pt x="1159334" y="1842996"/>
                </a:lnTo>
                <a:lnTo>
                  <a:pt x="1121234" y="1842996"/>
                </a:lnTo>
                <a:lnTo>
                  <a:pt x="1121234" y="1823946"/>
                </a:lnTo>
                <a:close/>
              </a:path>
              <a:path w="1159509" h="1862454">
                <a:moveTo>
                  <a:pt x="1121234" y="57150"/>
                </a:moveTo>
                <a:lnTo>
                  <a:pt x="1121234" y="1842996"/>
                </a:lnTo>
                <a:lnTo>
                  <a:pt x="1140284" y="1823946"/>
                </a:lnTo>
                <a:lnTo>
                  <a:pt x="1159334" y="1823946"/>
                </a:lnTo>
                <a:lnTo>
                  <a:pt x="1159334" y="76200"/>
                </a:lnTo>
                <a:lnTo>
                  <a:pt x="1140284" y="76200"/>
                </a:lnTo>
                <a:lnTo>
                  <a:pt x="1121234" y="57150"/>
                </a:lnTo>
                <a:close/>
              </a:path>
              <a:path w="1159509" h="1862454">
                <a:moveTo>
                  <a:pt x="1159334" y="1823946"/>
                </a:moveTo>
                <a:lnTo>
                  <a:pt x="1140284" y="1823946"/>
                </a:lnTo>
                <a:lnTo>
                  <a:pt x="1121234" y="1842996"/>
                </a:lnTo>
                <a:lnTo>
                  <a:pt x="1159334" y="1842996"/>
                </a:lnTo>
                <a:lnTo>
                  <a:pt x="1159334" y="1823946"/>
                </a:lnTo>
                <a:close/>
              </a:path>
              <a:path w="1159509" h="1862454">
                <a:moveTo>
                  <a:pt x="1025980" y="0"/>
                </a:moveTo>
                <a:lnTo>
                  <a:pt x="911680" y="57150"/>
                </a:lnTo>
                <a:lnTo>
                  <a:pt x="1025980" y="114300"/>
                </a:lnTo>
                <a:lnTo>
                  <a:pt x="1025980" y="76200"/>
                </a:lnTo>
                <a:lnTo>
                  <a:pt x="1006930" y="76200"/>
                </a:lnTo>
                <a:lnTo>
                  <a:pt x="1006930" y="38100"/>
                </a:lnTo>
                <a:lnTo>
                  <a:pt x="1025980" y="38100"/>
                </a:lnTo>
                <a:lnTo>
                  <a:pt x="1025980" y="0"/>
                </a:lnTo>
                <a:close/>
              </a:path>
              <a:path w="1159509" h="1862454">
                <a:moveTo>
                  <a:pt x="1025980" y="38100"/>
                </a:moveTo>
                <a:lnTo>
                  <a:pt x="1006930" y="38100"/>
                </a:lnTo>
                <a:lnTo>
                  <a:pt x="1006930" y="76200"/>
                </a:lnTo>
                <a:lnTo>
                  <a:pt x="1025980" y="76200"/>
                </a:lnTo>
                <a:lnTo>
                  <a:pt x="1025980" y="38100"/>
                </a:lnTo>
                <a:close/>
              </a:path>
              <a:path w="1159509" h="1862454">
                <a:moveTo>
                  <a:pt x="1159334" y="38100"/>
                </a:moveTo>
                <a:lnTo>
                  <a:pt x="1025980" y="38100"/>
                </a:lnTo>
                <a:lnTo>
                  <a:pt x="1025980" y="76200"/>
                </a:lnTo>
                <a:lnTo>
                  <a:pt x="1121234" y="76200"/>
                </a:lnTo>
                <a:lnTo>
                  <a:pt x="1121234" y="57150"/>
                </a:lnTo>
                <a:lnTo>
                  <a:pt x="1159334" y="57150"/>
                </a:lnTo>
                <a:lnTo>
                  <a:pt x="1159334" y="38100"/>
                </a:lnTo>
                <a:close/>
              </a:path>
              <a:path w="1159509" h="1862454">
                <a:moveTo>
                  <a:pt x="1159334" y="57150"/>
                </a:moveTo>
                <a:lnTo>
                  <a:pt x="1121234" y="57150"/>
                </a:lnTo>
                <a:lnTo>
                  <a:pt x="1140284" y="76200"/>
                </a:lnTo>
                <a:lnTo>
                  <a:pt x="1159334" y="76200"/>
                </a:lnTo>
                <a:lnTo>
                  <a:pt x="1159334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717792" y="4450079"/>
            <a:ext cx="539496" cy="5577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349811" y="4117980"/>
            <a:ext cx="1219200" cy="339725"/>
          </a:xfrm>
          <a:custGeom>
            <a:avLst/>
            <a:gdLst/>
            <a:ahLst/>
            <a:cxnLst/>
            <a:rect l="l" t="t" r="r" b="b"/>
            <a:pathLst>
              <a:path w="1219200" h="339725">
                <a:moveTo>
                  <a:pt x="1104700" y="38100"/>
                </a:moveTo>
                <a:lnTo>
                  <a:pt x="0" y="38100"/>
                </a:lnTo>
                <a:lnTo>
                  <a:pt x="0" y="339267"/>
                </a:lnTo>
                <a:lnTo>
                  <a:pt x="38100" y="339267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104700" y="57150"/>
                </a:lnTo>
                <a:lnTo>
                  <a:pt x="1104700" y="38100"/>
                </a:lnTo>
                <a:close/>
              </a:path>
              <a:path w="1219200" h="339725">
                <a:moveTo>
                  <a:pt x="1104700" y="0"/>
                </a:moveTo>
                <a:lnTo>
                  <a:pt x="1104700" y="114300"/>
                </a:lnTo>
                <a:lnTo>
                  <a:pt x="1180900" y="76200"/>
                </a:lnTo>
                <a:lnTo>
                  <a:pt x="1123750" y="76200"/>
                </a:lnTo>
                <a:lnTo>
                  <a:pt x="1123750" y="38100"/>
                </a:lnTo>
                <a:lnTo>
                  <a:pt x="1180900" y="38100"/>
                </a:lnTo>
                <a:lnTo>
                  <a:pt x="1104700" y="0"/>
                </a:lnTo>
                <a:close/>
              </a:path>
              <a:path w="1219200" h="33972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19200" h="339725">
                <a:moveTo>
                  <a:pt x="11047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104700" y="76200"/>
                </a:lnTo>
                <a:lnTo>
                  <a:pt x="1104700" y="57150"/>
                </a:lnTo>
                <a:close/>
              </a:path>
              <a:path w="1219200" h="339725">
                <a:moveTo>
                  <a:pt x="1180900" y="38100"/>
                </a:moveTo>
                <a:lnTo>
                  <a:pt x="1123750" y="38100"/>
                </a:lnTo>
                <a:lnTo>
                  <a:pt x="1123750" y="76200"/>
                </a:lnTo>
                <a:lnTo>
                  <a:pt x="1180900" y="76200"/>
                </a:lnTo>
                <a:lnTo>
                  <a:pt x="1219000" y="57150"/>
                </a:lnTo>
                <a:lnTo>
                  <a:pt x="1180900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34953" y="2943399"/>
            <a:ext cx="934085" cy="1250950"/>
          </a:xfrm>
          <a:custGeom>
            <a:avLst/>
            <a:gdLst/>
            <a:ahLst/>
            <a:cxnLst/>
            <a:rect l="l" t="t" r="r" b="b"/>
            <a:pathLst>
              <a:path w="934085" h="1250950">
                <a:moveTo>
                  <a:pt x="447879" y="57150"/>
                </a:moveTo>
                <a:lnTo>
                  <a:pt x="447879" y="1250779"/>
                </a:lnTo>
                <a:lnTo>
                  <a:pt x="933860" y="1250779"/>
                </a:lnTo>
                <a:lnTo>
                  <a:pt x="933860" y="1231729"/>
                </a:lnTo>
                <a:lnTo>
                  <a:pt x="485979" y="1231729"/>
                </a:lnTo>
                <a:lnTo>
                  <a:pt x="466929" y="1212679"/>
                </a:lnTo>
                <a:lnTo>
                  <a:pt x="485979" y="1212679"/>
                </a:lnTo>
                <a:lnTo>
                  <a:pt x="485979" y="76200"/>
                </a:lnTo>
                <a:lnTo>
                  <a:pt x="466929" y="76200"/>
                </a:lnTo>
                <a:lnTo>
                  <a:pt x="447879" y="57150"/>
                </a:lnTo>
                <a:close/>
              </a:path>
              <a:path w="934085" h="1250950">
                <a:moveTo>
                  <a:pt x="485979" y="1212679"/>
                </a:moveTo>
                <a:lnTo>
                  <a:pt x="466929" y="1212679"/>
                </a:lnTo>
                <a:lnTo>
                  <a:pt x="485979" y="1231729"/>
                </a:lnTo>
                <a:lnTo>
                  <a:pt x="485979" y="1212679"/>
                </a:lnTo>
                <a:close/>
              </a:path>
              <a:path w="934085" h="1250950">
                <a:moveTo>
                  <a:pt x="933860" y="1212679"/>
                </a:moveTo>
                <a:lnTo>
                  <a:pt x="485979" y="1212679"/>
                </a:lnTo>
                <a:lnTo>
                  <a:pt x="485979" y="1231729"/>
                </a:lnTo>
                <a:lnTo>
                  <a:pt x="933860" y="1231729"/>
                </a:lnTo>
                <a:lnTo>
                  <a:pt x="933860" y="1212679"/>
                </a:lnTo>
                <a:close/>
              </a:path>
              <a:path w="934085" h="125095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934085" h="125095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934085" h="1250950">
                <a:moveTo>
                  <a:pt x="48597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7879" y="76200"/>
                </a:lnTo>
                <a:lnTo>
                  <a:pt x="447879" y="57150"/>
                </a:lnTo>
                <a:lnTo>
                  <a:pt x="485979" y="57150"/>
                </a:lnTo>
                <a:lnTo>
                  <a:pt x="485979" y="38100"/>
                </a:lnTo>
                <a:close/>
              </a:path>
              <a:path w="934085" h="1250950">
                <a:moveTo>
                  <a:pt x="485979" y="57150"/>
                </a:moveTo>
                <a:lnTo>
                  <a:pt x="447879" y="57150"/>
                </a:lnTo>
                <a:lnTo>
                  <a:pt x="466929" y="76200"/>
                </a:lnTo>
                <a:lnTo>
                  <a:pt x="485979" y="76200"/>
                </a:lnTo>
                <a:lnTo>
                  <a:pt x="485979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346804" y="2519367"/>
            <a:ext cx="1209675" cy="203835"/>
          </a:xfrm>
          <a:custGeom>
            <a:avLst/>
            <a:gdLst/>
            <a:ahLst/>
            <a:cxnLst/>
            <a:rect l="l" t="t" r="r" b="b"/>
            <a:pathLst>
              <a:path w="1209675" h="203835">
                <a:moveTo>
                  <a:pt x="1094792" y="38100"/>
                </a:moveTo>
                <a:lnTo>
                  <a:pt x="0" y="38100"/>
                </a:lnTo>
                <a:lnTo>
                  <a:pt x="0" y="203403"/>
                </a:lnTo>
                <a:lnTo>
                  <a:pt x="38100" y="203403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094792" y="57150"/>
                </a:lnTo>
                <a:lnTo>
                  <a:pt x="1094792" y="38100"/>
                </a:lnTo>
                <a:close/>
              </a:path>
              <a:path w="1209675" h="203835">
                <a:moveTo>
                  <a:pt x="1094792" y="0"/>
                </a:moveTo>
                <a:lnTo>
                  <a:pt x="1094792" y="114300"/>
                </a:lnTo>
                <a:lnTo>
                  <a:pt x="1170992" y="76200"/>
                </a:lnTo>
                <a:lnTo>
                  <a:pt x="1113842" y="76200"/>
                </a:lnTo>
                <a:lnTo>
                  <a:pt x="1113842" y="38100"/>
                </a:lnTo>
                <a:lnTo>
                  <a:pt x="1170992" y="38100"/>
                </a:lnTo>
                <a:lnTo>
                  <a:pt x="1094792" y="0"/>
                </a:lnTo>
                <a:close/>
              </a:path>
              <a:path w="1209675" h="20383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09675" h="203835">
                <a:moveTo>
                  <a:pt x="1094792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094792" y="76200"/>
                </a:lnTo>
                <a:lnTo>
                  <a:pt x="1094792" y="57150"/>
                </a:lnTo>
                <a:close/>
              </a:path>
              <a:path w="1209675" h="203835">
                <a:moveTo>
                  <a:pt x="1170992" y="38100"/>
                </a:moveTo>
                <a:lnTo>
                  <a:pt x="1113842" y="38100"/>
                </a:lnTo>
                <a:lnTo>
                  <a:pt x="1113842" y="76200"/>
                </a:lnTo>
                <a:lnTo>
                  <a:pt x="1170992" y="76200"/>
                </a:lnTo>
                <a:lnTo>
                  <a:pt x="1209092" y="57150"/>
                </a:lnTo>
                <a:lnTo>
                  <a:pt x="1170992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772324" y="2010788"/>
            <a:ext cx="114300" cy="284480"/>
          </a:xfrm>
          <a:custGeom>
            <a:avLst/>
            <a:gdLst/>
            <a:ahLst/>
            <a:cxnLst/>
            <a:rect l="l" t="t" r="r" b="b"/>
            <a:pathLst>
              <a:path w="114300" h="284480">
                <a:moveTo>
                  <a:pt x="38086" y="113758"/>
                </a:moveTo>
                <a:lnTo>
                  <a:pt x="33625" y="283108"/>
                </a:lnTo>
                <a:lnTo>
                  <a:pt x="71713" y="284111"/>
                </a:lnTo>
                <a:lnTo>
                  <a:pt x="76173" y="114762"/>
                </a:lnTo>
                <a:lnTo>
                  <a:pt x="38086" y="113758"/>
                </a:lnTo>
                <a:close/>
              </a:path>
              <a:path w="114300" h="284480">
                <a:moveTo>
                  <a:pt x="104419" y="94715"/>
                </a:moveTo>
                <a:lnTo>
                  <a:pt x="38587" y="94715"/>
                </a:lnTo>
                <a:lnTo>
                  <a:pt x="76674" y="95718"/>
                </a:lnTo>
                <a:lnTo>
                  <a:pt x="76173" y="114762"/>
                </a:lnTo>
                <a:lnTo>
                  <a:pt x="114260" y="115765"/>
                </a:lnTo>
                <a:lnTo>
                  <a:pt x="104419" y="94715"/>
                </a:lnTo>
                <a:close/>
              </a:path>
              <a:path w="114300" h="284480">
                <a:moveTo>
                  <a:pt x="38587" y="94715"/>
                </a:moveTo>
                <a:lnTo>
                  <a:pt x="38086" y="113758"/>
                </a:lnTo>
                <a:lnTo>
                  <a:pt x="76173" y="114762"/>
                </a:lnTo>
                <a:lnTo>
                  <a:pt x="76674" y="95718"/>
                </a:lnTo>
                <a:lnTo>
                  <a:pt x="38587" y="94715"/>
                </a:lnTo>
                <a:close/>
              </a:path>
              <a:path w="114300" h="284480">
                <a:moveTo>
                  <a:pt x="60139" y="0"/>
                </a:moveTo>
                <a:lnTo>
                  <a:pt x="0" y="112755"/>
                </a:lnTo>
                <a:lnTo>
                  <a:pt x="38086" y="113758"/>
                </a:lnTo>
                <a:lnTo>
                  <a:pt x="38587" y="94715"/>
                </a:lnTo>
                <a:lnTo>
                  <a:pt x="104419" y="94715"/>
                </a:lnTo>
                <a:lnTo>
                  <a:pt x="60139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13414" y="886667"/>
            <a:ext cx="5650230" cy="599440"/>
          </a:xfrm>
          <a:custGeom>
            <a:avLst/>
            <a:gdLst/>
            <a:ahLst/>
            <a:cxnLst/>
            <a:rect l="l" t="t" r="r" b="b"/>
            <a:pathLst>
              <a:path w="5650230" h="599440">
                <a:moveTo>
                  <a:pt x="5573615" y="484936"/>
                </a:moveTo>
                <a:lnTo>
                  <a:pt x="5535515" y="484936"/>
                </a:lnTo>
                <a:lnTo>
                  <a:pt x="5592665" y="599236"/>
                </a:lnTo>
                <a:lnTo>
                  <a:pt x="5640290" y="503986"/>
                </a:lnTo>
                <a:lnTo>
                  <a:pt x="5573615" y="503986"/>
                </a:lnTo>
                <a:lnTo>
                  <a:pt x="5573615" y="484936"/>
                </a:lnTo>
                <a:close/>
              </a:path>
              <a:path w="5650230" h="599440">
                <a:moveTo>
                  <a:pt x="5611715" y="0"/>
                </a:moveTo>
                <a:lnTo>
                  <a:pt x="0" y="0"/>
                </a:lnTo>
                <a:lnTo>
                  <a:pt x="0" y="559884"/>
                </a:lnTo>
                <a:lnTo>
                  <a:pt x="38100" y="559884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5611715" y="19050"/>
                </a:lnTo>
                <a:lnTo>
                  <a:pt x="5611715" y="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5573615" y="503986"/>
                </a:lnTo>
                <a:lnTo>
                  <a:pt x="5611715" y="503986"/>
                </a:lnTo>
                <a:lnTo>
                  <a:pt x="5611715" y="38100"/>
                </a:lnTo>
                <a:lnTo>
                  <a:pt x="559266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49815" y="484936"/>
                </a:moveTo>
                <a:lnTo>
                  <a:pt x="5611715" y="484936"/>
                </a:lnTo>
                <a:lnTo>
                  <a:pt x="5611715" y="503986"/>
                </a:lnTo>
                <a:lnTo>
                  <a:pt x="5640290" y="503986"/>
                </a:lnTo>
                <a:lnTo>
                  <a:pt x="5649815" y="484936"/>
                </a:lnTo>
                <a:close/>
              </a:path>
              <a:path w="5650230" h="599440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557361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11715" y="19050"/>
                </a:moveTo>
                <a:lnTo>
                  <a:pt x="5573615" y="19050"/>
                </a:lnTo>
                <a:lnTo>
                  <a:pt x="5592665" y="38100"/>
                </a:lnTo>
                <a:lnTo>
                  <a:pt x="5611715" y="38100"/>
                </a:lnTo>
                <a:lnTo>
                  <a:pt x="5611715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813414" y="1153016"/>
            <a:ext cx="3901440" cy="294005"/>
          </a:xfrm>
          <a:custGeom>
            <a:avLst/>
            <a:gdLst/>
            <a:ahLst/>
            <a:cxnLst/>
            <a:rect l="l" t="t" r="r" b="b"/>
            <a:pathLst>
              <a:path w="3901440" h="294005">
                <a:moveTo>
                  <a:pt x="3863042" y="0"/>
                </a:moveTo>
                <a:lnTo>
                  <a:pt x="0" y="0"/>
                </a:lnTo>
                <a:lnTo>
                  <a:pt x="0" y="293536"/>
                </a:lnTo>
                <a:lnTo>
                  <a:pt x="38100" y="293536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3863042" y="19050"/>
                </a:lnTo>
                <a:lnTo>
                  <a:pt x="3863042" y="0"/>
                </a:lnTo>
                <a:close/>
              </a:path>
              <a:path w="3901440" h="294005">
                <a:moveTo>
                  <a:pt x="3824942" y="133351"/>
                </a:moveTo>
                <a:lnTo>
                  <a:pt x="3786842" y="133351"/>
                </a:lnTo>
                <a:lnTo>
                  <a:pt x="3843992" y="247651"/>
                </a:lnTo>
                <a:lnTo>
                  <a:pt x="3891617" y="152401"/>
                </a:lnTo>
                <a:lnTo>
                  <a:pt x="3824942" y="152401"/>
                </a:lnTo>
                <a:lnTo>
                  <a:pt x="3824942" y="133351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24942" y="152401"/>
                </a:lnTo>
                <a:lnTo>
                  <a:pt x="3863042" y="152401"/>
                </a:lnTo>
                <a:lnTo>
                  <a:pt x="3863042" y="38100"/>
                </a:lnTo>
                <a:lnTo>
                  <a:pt x="384399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901142" y="133351"/>
                </a:moveTo>
                <a:lnTo>
                  <a:pt x="3863042" y="133351"/>
                </a:lnTo>
                <a:lnTo>
                  <a:pt x="3863042" y="152401"/>
                </a:lnTo>
                <a:lnTo>
                  <a:pt x="3891617" y="152401"/>
                </a:lnTo>
                <a:lnTo>
                  <a:pt x="3901142" y="133351"/>
                </a:lnTo>
                <a:close/>
              </a:path>
              <a:path w="3901440" h="294005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382494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863042" y="19050"/>
                </a:moveTo>
                <a:lnTo>
                  <a:pt x="3824942" y="19050"/>
                </a:lnTo>
                <a:lnTo>
                  <a:pt x="3843992" y="38100"/>
                </a:lnTo>
                <a:lnTo>
                  <a:pt x="3863042" y="38100"/>
                </a:lnTo>
                <a:lnTo>
                  <a:pt x="3863042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33716" y="2024082"/>
            <a:ext cx="478155" cy="466090"/>
          </a:xfrm>
          <a:custGeom>
            <a:avLst/>
            <a:gdLst/>
            <a:ahLst/>
            <a:cxnLst/>
            <a:rect l="l" t="t" r="r" b="b"/>
            <a:pathLst>
              <a:path w="478154" h="466089">
                <a:moveTo>
                  <a:pt x="382477" y="399579"/>
                </a:moveTo>
                <a:lnTo>
                  <a:pt x="355902" y="426882"/>
                </a:lnTo>
                <a:lnTo>
                  <a:pt x="477671" y="465651"/>
                </a:lnTo>
                <a:lnTo>
                  <a:pt x="459279" y="412866"/>
                </a:lnTo>
                <a:lnTo>
                  <a:pt x="396128" y="412866"/>
                </a:lnTo>
                <a:lnTo>
                  <a:pt x="382477" y="399579"/>
                </a:lnTo>
                <a:close/>
              </a:path>
              <a:path w="478154" h="466089">
                <a:moveTo>
                  <a:pt x="409050" y="372278"/>
                </a:moveTo>
                <a:lnTo>
                  <a:pt x="382477" y="399579"/>
                </a:lnTo>
                <a:lnTo>
                  <a:pt x="396128" y="412866"/>
                </a:lnTo>
                <a:lnTo>
                  <a:pt x="422701" y="385565"/>
                </a:lnTo>
                <a:lnTo>
                  <a:pt x="409050" y="372278"/>
                </a:lnTo>
                <a:close/>
              </a:path>
              <a:path w="478154" h="466089">
                <a:moveTo>
                  <a:pt x="435625" y="344976"/>
                </a:moveTo>
                <a:lnTo>
                  <a:pt x="409050" y="372278"/>
                </a:lnTo>
                <a:lnTo>
                  <a:pt x="422701" y="385565"/>
                </a:lnTo>
                <a:lnTo>
                  <a:pt x="396128" y="412866"/>
                </a:lnTo>
                <a:lnTo>
                  <a:pt x="459279" y="412866"/>
                </a:lnTo>
                <a:lnTo>
                  <a:pt x="435625" y="344976"/>
                </a:lnTo>
                <a:close/>
              </a:path>
              <a:path w="478154" h="466089">
                <a:moveTo>
                  <a:pt x="26574" y="0"/>
                </a:moveTo>
                <a:lnTo>
                  <a:pt x="0" y="27302"/>
                </a:lnTo>
                <a:lnTo>
                  <a:pt x="382477" y="399579"/>
                </a:lnTo>
                <a:lnTo>
                  <a:pt x="409050" y="372278"/>
                </a:lnTo>
                <a:lnTo>
                  <a:pt x="26574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730031" y="2131447"/>
            <a:ext cx="681355" cy="1489075"/>
          </a:xfrm>
          <a:custGeom>
            <a:avLst/>
            <a:gdLst/>
            <a:ahLst/>
            <a:cxnLst/>
            <a:rect l="l" t="t" r="r" b="b"/>
            <a:pathLst>
              <a:path w="681354" h="1489075">
                <a:moveTo>
                  <a:pt x="611530" y="1391884"/>
                </a:moveTo>
                <a:lnTo>
                  <a:pt x="576712" y="1407354"/>
                </a:lnTo>
                <a:lnTo>
                  <a:pt x="675347" y="1488605"/>
                </a:lnTo>
                <a:lnTo>
                  <a:pt x="678963" y="1409294"/>
                </a:lnTo>
                <a:lnTo>
                  <a:pt x="619265" y="1409294"/>
                </a:lnTo>
                <a:lnTo>
                  <a:pt x="611530" y="1391884"/>
                </a:lnTo>
                <a:close/>
              </a:path>
              <a:path w="681354" h="1489075">
                <a:moveTo>
                  <a:pt x="646349" y="1376415"/>
                </a:moveTo>
                <a:lnTo>
                  <a:pt x="611530" y="1391884"/>
                </a:lnTo>
                <a:lnTo>
                  <a:pt x="619265" y="1409294"/>
                </a:lnTo>
                <a:lnTo>
                  <a:pt x="654084" y="1393825"/>
                </a:lnTo>
                <a:lnTo>
                  <a:pt x="646349" y="1376415"/>
                </a:lnTo>
                <a:close/>
              </a:path>
              <a:path w="681354" h="1489075">
                <a:moveTo>
                  <a:pt x="681167" y="1360945"/>
                </a:moveTo>
                <a:lnTo>
                  <a:pt x="646349" y="1376415"/>
                </a:lnTo>
                <a:lnTo>
                  <a:pt x="654084" y="1393825"/>
                </a:lnTo>
                <a:lnTo>
                  <a:pt x="619265" y="1409294"/>
                </a:lnTo>
                <a:lnTo>
                  <a:pt x="678963" y="1409294"/>
                </a:lnTo>
                <a:lnTo>
                  <a:pt x="681167" y="1360945"/>
                </a:lnTo>
                <a:close/>
              </a:path>
              <a:path w="681354" h="1489075">
                <a:moveTo>
                  <a:pt x="34818" y="0"/>
                </a:moveTo>
                <a:lnTo>
                  <a:pt x="0" y="15469"/>
                </a:lnTo>
                <a:lnTo>
                  <a:pt x="611530" y="1391884"/>
                </a:lnTo>
                <a:lnTo>
                  <a:pt x="646349" y="1376415"/>
                </a:lnTo>
                <a:lnTo>
                  <a:pt x="34818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94091" y="2519367"/>
            <a:ext cx="1070610" cy="346075"/>
          </a:xfrm>
          <a:custGeom>
            <a:avLst/>
            <a:gdLst/>
            <a:ahLst/>
            <a:cxnLst/>
            <a:rect l="l" t="t" r="r" b="b"/>
            <a:pathLst>
              <a:path w="1070610" h="346075">
                <a:moveTo>
                  <a:pt x="1032346" y="57150"/>
                </a:moveTo>
                <a:lnTo>
                  <a:pt x="1032346" y="346015"/>
                </a:lnTo>
                <a:lnTo>
                  <a:pt x="1070446" y="346015"/>
                </a:lnTo>
                <a:lnTo>
                  <a:pt x="1070446" y="76200"/>
                </a:lnTo>
                <a:lnTo>
                  <a:pt x="1051396" y="76200"/>
                </a:lnTo>
                <a:lnTo>
                  <a:pt x="1032346" y="57150"/>
                </a:lnTo>
                <a:close/>
              </a:path>
              <a:path w="1070610" h="3460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70610" h="3460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70610" h="346075">
                <a:moveTo>
                  <a:pt x="107044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32346" y="76200"/>
                </a:lnTo>
                <a:lnTo>
                  <a:pt x="1032346" y="57150"/>
                </a:lnTo>
                <a:lnTo>
                  <a:pt x="1070446" y="57150"/>
                </a:lnTo>
                <a:lnTo>
                  <a:pt x="1070446" y="38100"/>
                </a:lnTo>
                <a:close/>
              </a:path>
              <a:path w="1070610" h="346075">
                <a:moveTo>
                  <a:pt x="1070446" y="57150"/>
                </a:moveTo>
                <a:lnTo>
                  <a:pt x="1032346" y="57150"/>
                </a:lnTo>
                <a:lnTo>
                  <a:pt x="1051396" y="76200"/>
                </a:lnTo>
                <a:lnTo>
                  <a:pt x="1070446" y="76200"/>
                </a:lnTo>
                <a:lnTo>
                  <a:pt x="1070446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6821449" y="849884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439911" y="1399032"/>
            <a:ext cx="432816" cy="4785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8354900" y="1846580"/>
            <a:ext cx="616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345741" y="4034987"/>
            <a:ext cx="544195" cy="281305"/>
          </a:xfrm>
          <a:custGeom>
            <a:avLst/>
            <a:gdLst/>
            <a:ahLst/>
            <a:cxnLst/>
            <a:rect l="l" t="t" r="r" b="b"/>
            <a:pathLst>
              <a:path w="544194" h="281304">
                <a:moveTo>
                  <a:pt x="433744" y="245640"/>
                </a:moveTo>
                <a:lnTo>
                  <a:pt x="416250" y="279486"/>
                </a:lnTo>
                <a:lnTo>
                  <a:pt x="544029" y="281200"/>
                </a:lnTo>
                <a:lnTo>
                  <a:pt x="524476" y="254387"/>
                </a:lnTo>
                <a:lnTo>
                  <a:pt x="450667" y="254387"/>
                </a:lnTo>
                <a:lnTo>
                  <a:pt x="433744" y="245640"/>
                </a:lnTo>
                <a:close/>
              </a:path>
              <a:path w="544194" h="281304">
                <a:moveTo>
                  <a:pt x="451238" y="211794"/>
                </a:moveTo>
                <a:lnTo>
                  <a:pt x="433744" y="245640"/>
                </a:lnTo>
                <a:lnTo>
                  <a:pt x="450667" y="254387"/>
                </a:lnTo>
                <a:lnTo>
                  <a:pt x="468161" y="220541"/>
                </a:lnTo>
                <a:lnTo>
                  <a:pt x="451238" y="211794"/>
                </a:lnTo>
                <a:close/>
              </a:path>
              <a:path w="544194" h="281304">
                <a:moveTo>
                  <a:pt x="468732" y="177948"/>
                </a:moveTo>
                <a:lnTo>
                  <a:pt x="451238" y="211794"/>
                </a:lnTo>
                <a:lnTo>
                  <a:pt x="468161" y="220541"/>
                </a:lnTo>
                <a:lnTo>
                  <a:pt x="450667" y="254387"/>
                </a:lnTo>
                <a:lnTo>
                  <a:pt x="524476" y="254387"/>
                </a:lnTo>
                <a:lnTo>
                  <a:pt x="468732" y="177948"/>
                </a:lnTo>
                <a:close/>
              </a:path>
              <a:path w="544194" h="281304">
                <a:moveTo>
                  <a:pt x="110285" y="35560"/>
                </a:moveTo>
                <a:lnTo>
                  <a:pt x="92791" y="69406"/>
                </a:lnTo>
                <a:lnTo>
                  <a:pt x="433744" y="245640"/>
                </a:lnTo>
                <a:lnTo>
                  <a:pt x="451238" y="211794"/>
                </a:lnTo>
                <a:lnTo>
                  <a:pt x="110285" y="35560"/>
                </a:lnTo>
                <a:close/>
              </a:path>
              <a:path w="544194" h="281304">
                <a:moveTo>
                  <a:pt x="0" y="0"/>
                </a:moveTo>
                <a:lnTo>
                  <a:pt x="75297" y="103252"/>
                </a:lnTo>
                <a:lnTo>
                  <a:pt x="92791" y="69406"/>
                </a:lnTo>
                <a:lnTo>
                  <a:pt x="75868" y="60659"/>
                </a:lnTo>
                <a:lnTo>
                  <a:pt x="93362" y="26813"/>
                </a:lnTo>
                <a:lnTo>
                  <a:pt x="114806" y="26813"/>
                </a:lnTo>
                <a:lnTo>
                  <a:pt x="127779" y="1714"/>
                </a:lnTo>
                <a:lnTo>
                  <a:pt x="0" y="0"/>
                </a:lnTo>
                <a:close/>
              </a:path>
              <a:path w="544194" h="281304">
                <a:moveTo>
                  <a:pt x="93362" y="26813"/>
                </a:moveTo>
                <a:lnTo>
                  <a:pt x="75868" y="60659"/>
                </a:lnTo>
                <a:lnTo>
                  <a:pt x="92791" y="69406"/>
                </a:lnTo>
                <a:lnTo>
                  <a:pt x="110285" y="35560"/>
                </a:lnTo>
                <a:lnTo>
                  <a:pt x="93362" y="26813"/>
                </a:lnTo>
                <a:close/>
              </a:path>
              <a:path w="544194" h="281304">
                <a:moveTo>
                  <a:pt x="114806" y="26813"/>
                </a:moveTo>
                <a:lnTo>
                  <a:pt x="93362" y="26813"/>
                </a:lnTo>
                <a:lnTo>
                  <a:pt x="110285" y="35560"/>
                </a:lnTo>
                <a:lnTo>
                  <a:pt x="114806" y="26813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460489" y="4807347"/>
            <a:ext cx="454025" cy="223520"/>
          </a:xfrm>
          <a:custGeom>
            <a:avLst/>
            <a:gdLst/>
            <a:ahLst/>
            <a:cxnLst/>
            <a:rect l="l" t="t" r="r" b="b"/>
            <a:pathLst>
              <a:path w="454025" h="223520">
                <a:moveTo>
                  <a:pt x="77969" y="120214"/>
                </a:moveTo>
                <a:lnTo>
                  <a:pt x="0" y="221463"/>
                </a:lnTo>
                <a:lnTo>
                  <a:pt x="127781" y="223089"/>
                </a:lnTo>
                <a:lnTo>
                  <a:pt x="115196" y="197098"/>
                </a:lnTo>
                <a:lnTo>
                  <a:pt x="94030" y="197098"/>
                </a:lnTo>
                <a:lnTo>
                  <a:pt x="77428" y="162807"/>
                </a:lnTo>
                <a:lnTo>
                  <a:pt x="94573" y="154506"/>
                </a:lnTo>
                <a:lnTo>
                  <a:pt x="77969" y="120214"/>
                </a:lnTo>
                <a:close/>
              </a:path>
              <a:path w="454025" h="223520">
                <a:moveTo>
                  <a:pt x="94573" y="154506"/>
                </a:moveTo>
                <a:lnTo>
                  <a:pt x="77428" y="162807"/>
                </a:lnTo>
                <a:lnTo>
                  <a:pt x="94030" y="197098"/>
                </a:lnTo>
                <a:lnTo>
                  <a:pt x="111176" y="188797"/>
                </a:lnTo>
                <a:lnTo>
                  <a:pt x="94573" y="154506"/>
                </a:lnTo>
                <a:close/>
              </a:path>
              <a:path w="454025" h="223520">
                <a:moveTo>
                  <a:pt x="111176" y="188797"/>
                </a:moveTo>
                <a:lnTo>
                  <a:pt x="94030" y="197098"/>
                </a:lnTo>
                <a:lnTo>
                  <a:pt x="115196" y="197098"/>
                </a:lnTo>
                <a:lnTo>
                  <a:pt x="111176" y="188797"/>
                </a:lnTo>
                <a:close/>
              </a:path>
              <a:path w="454025" h="223520">
                <a:moveTo>
                  <a:pt x="342849" y="34292"/>
                </a:moveTo>
                <a:lnTo>
                  <a:pt x="94573" y="154506"/>
                </a:lnTo>
                <a:lnTo>
                  <a:pt x="111176" y="188797"/>
                </a:lnTo>
                <a:lnTo>
                  <a:pt x="359453" y="68583"/>
                </a:lnTo>
                <a:lnTo>
                  <a:pt x="342849" y="34292"/>
                </a:lnTo>
                <a:close/>
              </a:path>
              <a:path w="454025" h="223520">
                <a:moveTo>
                  <a:pt x="435264" y="25990"/>
                </a:moveTo>
                <a:lnTo>
                  <a:pt x="359995" y="25990"/>
                </a:lnTo>
                <a:lnTo>
                  <a:pt x="376599" y="60281"/>
                </a:lnTo>
                <a:lnTo>
                  <a:pt x="359453" y="68583"/>
                </a:lnTo>
                <a:lnTo>
                  <a:pt x="376057" y="102875"/>
                </a:lnTo>
                <a:lnTo>
                  <a:pt x="435264" y="25990"/>
                </a:lnTo>
                <a:close/>
              </a:path>
              <a:path w="454025" h="223520">
                <a:moveTo>
                  <a:pt x="359995" y="25990"/>
                </a:moveTo>
                <a:lnTo>
                  <a:pt x="342849" y="34292"/>
                </a:lnTo>
                <a:lnTo>
                  <a:pt x="359453" y="68583"/>
                </a:lnTo>
                <a:lnTo>
                  <a:pt x="376599" y="60281"/>
                </a:lnTo>
                <a:lnTo>
                  <a:pt x="359995" y="25990"/>
                </a:lnTo>
                <a:close/>
              </a:path>
              <a:path w="454025" h="223520">
                <a:moveTo>
                  <a:pt x="326245" y="0"/>
                </a:moveTo>
                <a:lnTo>
                  <a:pt x="342849" y="34292"/>
                </a:lnTo>
                <a:lnTo>
                  <a:pt x="359995" y="25990"/>
                </a:lnTo>
                <a:lnTo>
                  <a:pt x="435264" y="25990"/>
                </a:lnTo>
                <a:lnTo>
                  <a:pt x="454026" y="1626"/>
                </a:lnTo>
                <a:lnTo>
                  <a:pt x="326245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077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363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Site </a:t>
            </a:r>
            <a:r>
              <a:rPr spc="-100" dirty="0"/>
              <a:t>to </a:t>
            </a:r>
            <a:r>
              <a:rPr spc="-65" dirty="0"/>
              <a:t>Site</a:t>
            </a:r>
            <a:r>
              <a:rPr spc="-490" dirty="0"/>
              <a:t> </a:t>
            </a:r>
            <a:r>
              <a:rPr spc="-40" dirty="0"/>
              <a:t>VPN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10910570" cy="4309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Private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Gateway: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VPN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concentrator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side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VPN</a:t>
            </a:r>
            <a:r>
              <a:rPr sz="2400" spc="-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connection</a:t>
            </a:r>
            <a:endParaRPr sz="24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VGW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created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Site-to- 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Site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VPN</a:t>
            </a:r>
            <a:r>
              <a:rPr sz="2400" spc="-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connection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Possibility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customize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ASN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Customer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Gateway: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Software application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physical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device 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customer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side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VPN</a:t>
            </a:r>
            <a:r>
              <a:rPr sz="24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connection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Clr>
                <a:srgbClr val="444949"/>
              </a:buClr>
              <a:buFont typeface="Arial"/>
              <a:buChar char="•"/>
              <a:tabLst>
                <a:tab pos="698500" algn="l"/>
              </a:tabLst>
            </a:pPr>
            <a:r>
              <a:rPr sz="2400" u="heavy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https://docs.aws.amazon.com/vpc/latest/adminguide/Introduction.html#DevicesTested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r>
              <a:rPr sz="2400" spc="-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Address:</a:t>
            </a:r>
            <a:endParaRPr sz="2400">
              <a:latin typeface="Gill Sans MT"/>
              <a:cs typeface="Gill Sans MT"/>
            </a:endParaRPr>
          </a:p>
          <a:p>
            <a:pPr marL="1612900" lvl="2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1800" spc="-50" dirty="0">
                <a:solidFill>
                  <a:srgbClr val="444949"/>
                </a:solidFill>
                <a:latin typeface="Gill Sans MT"/>
                <a:cs typeface="Gill Sans MT"/>
              </a:rPr>
              <a:t>static,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internet-routable IP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address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your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customer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r>
              <a:rPr sz="1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device.</a:t>
            </a:r>
            <a:endParaRPr sz="1800">
              <a:latin typeface="Gill Sans MT"/>
              <a:cs typeface="Gill Sans MT"/>
            </a:endParaRPr>
          </a:p>
          <a:p>
            <a:pPr marL="1612900" lvl="2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612265" algn="l"/>
                <a:tab pos="1612900" algn="l"/>
              </a:tabLst>
            </a:pPr>
            <a:r>
              <a:rPr sz="1800" spc="-5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1800" spc="-15" dirty="0">
                <a:solidFill>
                  <a:srgbClr val="444949"/>
                </a:solidFill>
                <a:latin typeface="Gill Sans MT"/>
                <a:cs typeface="Gill Sans MT"/>
              </a:rPr>
              <a:t>behind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CGW </a:t>
            </a:r>
            <a:r>
              <a:rPr sz="1800" spc="-15" dirty="0">
                <a:solidFill>
                  <a:srgbClr val="444949"/>
                </a:solidFill>
                <a:latin typeface="Gill Sans MT"/>
                <a:cs typeface="Gill Sans MT"/>
              </a:rPr>
              <a:t>behind </a:t>
            </a:r>
            <a:r>
              <a:rPr sz="1800" spc="-90" dirty="0">
                <a:solidFill>
                  <a:srgbClr val="444949"/>
                </a:solidFill>
                <a:latin typeface="Gill Sans MT"/>
                <a:cs typeface="Gill Sans MT"/>
              </a:rPr>
              <a:t>NAT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(with </a:t>
            </a:r>
            <a:r>
              <a:rPr sz="1800" spc="-95" dirty="0">
                <a:solidFill>
                  <a:srgbClr val="444949"/>
                </a:solidFill>
                <a:latin typeface="Gill Sans MT"/>
                <a:cs typeface="Gill Sans MT"/>
              </a:rPr>
              <a:t>NAT-T),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IP address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18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90" dirty="0">
                <a:solidFill>
                  <a:srgbClr val="444949"/>
                </a:solidFill>
                <a:latin typeface="Gill Sans MT"/>
                <a:cs typeface="Gill Sans MT"/>
              </a:rPr>
              <a:t>NAT</a:t>
            </a:r>
            <a:endParaRPr sz="1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039611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45630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0" dirty="0"/>
              <a:t>Direct</a:t>
            </a:r>
            <a:r>
              <a:rPr spc="-45" dirty="0"/>
              <a:t> </a:t>
            </a:r>
            <a:r>
              <a:rPr spc="-75" dirty="0"/>
              <a:t>Connect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10319385" cy="43783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Provides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dedicated</a:t>
            </a:r>
            <a:r>
              <a:rPr sz="3900" spc="-37" baseline="1068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u="heavy" spc="-30" baseline="108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private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connection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remote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network to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6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600">
              <a:latin typeface="Gill Sans MT"/>
              <a:cs typeface="Gill Sans MT"/>
            </a:endParaRPr>
          </a:p>
          <a:p>
            <a:pPr marL="241300" marR="557530" indent="-228600">
              <a:lnSpc>
                <a:spcPts val="281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Dedicated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connection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DC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Direct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Connect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locations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600" spc="-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(S3)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(EC2)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same</a:t>
            </a:r>
            <a:r>
              <a:rPr sz="26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connection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Cases: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Increase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bandwidth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working with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large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sets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lower</a:t>
            </a:r>
            <a:r>
              <a:rPr sz="22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cost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consistent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experience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using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real-time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2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feeds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Hybrid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Environments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(on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prem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+</a:t>
            </a:r>
            <a:r>
              <a:rPr sz="22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cloud)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Supports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both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IPv4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IPv6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37519" y="115823"/>
            <a:ext cx="1115568" cy="1338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6207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3190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65" dirty="0"/>
              <a:t> </a:t>
            </a:r>
            <a:r>
              <a:rPr spc="10" dirty="0"/>
              <a:t>SNS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84366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send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</a:t>
            </a:r>
            <a:r>
              <a:rPr sz="28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receivers?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6996" y="3750197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97180" marR="289560" indent="19050">
              <a:lnSpc>
                <a:spcPct val="100000"/>
              </a:lnSpc>
              <a:spcBef>
                <a:spcPts val="3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Buying  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1735" y="2297573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8425" marR="92075" indent="278130">
              <a:lnSpc>
                <a:spcPct val="100000"/>
              </a:lnSpc>
              <a:spcBef>
                <a:spcPts val="3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Email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1735" y="3260201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97180" marR="289560" indent="67945">
              <a:lnSpc>
                <a:spcPct val="100000"/>
              </a:lnSpc>
              <a:spcBef>
                <a:spcPts val="3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Fraud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1735" y="4222829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97180" marR="222885" indent="-66675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 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1734" y="5185458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8161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14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266116" y="2633239"/>
            <a:ext cx="1115695" cy="1454785"/>
          </a:xfrm>
          <a:custGeom>
            <a:avLst/>
            <a:gdLst/>
            <a:ahLst/>
            <a:cxnLst/>
            <a:rect l="l" t="t" r="r" b="b"/>
            <a:pathLst>
              <a:path w="1115695" h="1454785">
                <a:moveTo>
                  <a:pt x="1066751" y="58553"/>
                </a:moveTo>
                <a:lnTo>
                  <a:pt x="0" y="1450691"/>
                </a:lnTo>
                <a:lnTo>
                  <a:pt x="5040" y="1454555"/>
                </a:lnTo>
                <a:lnTo>
                  <a:pt x="1071791" y="62415"/>
                </a:lnTo>
                <a:lnTo>
                  <a:pt x="1066751" y="58553"/>
                </a:lnTo>
                <a:close/>
              </a:path>
              <a:path w="1115695" h="1454785">
                <a:moveTo>
                  <a:pt x="1106287" y="48474"/>
                </a:moveTo>
                <a:lnTo>
                  <a:pt x="1074474" y="48474"/>
                </a:lnTo>
                <a:lnTo>
                  <a:pt x="1079515" y="52336"/>
                </a:lnTo>
                <a:lnTo>
                  <a:pt x="1071791" y="62415"/>
                </a:lnTo>
                <a:lnTo>
                  <a:pt x="1099513" y="83658"/>
                </a:lnTo>
                <a:lnTo>
                  <a:pt x="1106287" y="48474"/>
                </a:lnTo>
                <a:close/>
              </a:path>
              <a:path w="1115695" h="1454785">
                <a:moveTo>
                  <a:pt x="1074474" y="48474"/>
                </a:moveTo>
                <a:lnTo>
                  <a:pt x="1066751" y="58553"/>
                </a:lnTo>
                <a:lnTo>
                  <a:pt x="1071791" y="62415"/>
                </a:lnTo>
                <a:lnTo>
                  <a:pt x="1079515" y="52336"/>
                </a:lnTo>
                <a:lnTo>
                  <a:pt x="1074474" y="48474"/>
                </a:lnTo>
                <a:close/>
              </a:path>
              <a:path w="1115695" h="1454785">
                <a:moveTo>
                  <a:pt x="1115618" y="0"/>
                </a:moveTo>
                <a:lnTo>
                  <a:pt x="1039030" y="37311"/>
                </a:lnTo>
                <a:lnTo>
                  <a:pt x="1066751" y="58553"/>
                </a:lnTo>
                <a:lnTo>
                  <a:pt x="1074474" y="48474"/>
                </a:lnTo>
                <a:lnTo>
                  <a:pt x="1106287" y="48474"/>
                </a:lnTo>
                <a:lnTo>
                  <a:pt x="111561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67357" y="3591698"/>
            <a:ext cx="1114425" cy="497205"/>
          </a:xfrm>
          <a:custGeom>
            <a:avLst/>
            <a:gdLst/>
            <a:ahLst/>
            <a:cxnLst/>
            <a:rect l="l" t="t" r="r" b="b"/>
            <a:pathLst>
              <a:path w="1114425" h="497204">
                <a:moveTo>
                  <a:pt x="1043356" y="31964"/>
                </a:moveTo>
                <a:lnTo>
                  <a:pt x="0" y="491258"/>
                </a:lnTo>
                <a:lnTo>
                  <a:pt x="2559" y="497070"/>
                </a:lnTo>
                <a:lnTo>
                  <a:pt x="1045914" y="37775"/>
                </a:lnTo>
                <a:lnTo>
                  <a:pt x="1043356" y="31964"/>
                </a:lnTo>
                <a:close/>
              </a:path>
              <a:path w="1114425" h="497204">
                <a:moveTo>
                  <a:pt x="1095565" y="26847"/>
                </a:moveTo>
                <a:lnTo>
                  <a:pt x="1054980" y="26847"/>
                </a:lnTo>
                <a:lnTo>
                  <a:pt x="1057537" y="32659"/>
                </a:lnTo>
                <a:lnTo>
                  <a:pt x="1045914" y="37775"/>
                </a:lnTo>
                <a:lnTo>
                  <a:pt x="1059986" y="69740"/>
                </a:lnTo>
                <a:lnTo>
                  <a:pt x="1095565" y="26847"/>
                </a:lnTo>
                <a:close/>
              </a:path>
              <a:path w="1114425" h="497204">
                <a:moveTo>
                  <a:pt x="1054980" y="26847"/>
                </a:moveTo>
                <a:lnTo>
                  <a:pt x="1043356" y="31964"/>
                </a:lnTo>
                <a:lnTo>
                  <a:pt x="1045914" y="37775"/>
                </a:lnTo>
                <a:lnTo>
                  <a:pt x="1057537" y="32659"/>
                </a:lnTo>
                <a:lnTo>
                  <a:pt x="1054980" y="26847"/>
                </a:lnTo>
                <a:close/>
              </a:path>
              <a:path w="1114425" h="497204">
                <a:moveTo>
                  <a:pt x="1029285" y="0"/>
                </a:moveTo>
                <a:lnTo>
                  <a:pt x="1043356" y="31964"/>
                </a:lnTo>
                <a:lnTo>
                  <a:pt x="1054980" y="26847"/>
                </a:lnTo>
                <a:lnTo>
                  <a:pt x="1095565" y="26847"/>
                </a:lnTo>
                <a:lnTo>
                  <a:pt x="1114376" y="4169"/>
                </a:lnTo>
                <a:lnTo>
                  <a:pt x="102928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67395" y="4082940"/>
            <a:ext cx="1114425" cy="481330"/>
          </a:xfrm>
          <a:custGeom>
            <a:avLst/>
            <a:gdLst/>
            <a:ahLst/>
            <a:cxnLst/>
            <a:rect l="l" t="t" r="r" b="b"/>
            <a:pathLst>
              <a:path w="1114425" h="481329">
                <a:moveTo>
                  <a:pt x="1042959" y="448695"/>
                </a:moveTo>
                <a:lnTo>
                  <a:pt x="1029309" y="480843"/>
                </a:lnTo>
                <a:lnTo>
                  <a:pt x="1114338" y="475555"/>
                </a:lnTo>
                <a:lnTo>
                  <a:pt x="1095685" y="453659"/>
                </a:lnTo>
                <a:lnTo>
                  <a:pt x="1054648" y="453659"/>
                </a:lnTo>
                <a:lnTo>
                  <a:pt x="1042959" y="448695"/>
                </a:lnTo>
                <a:close/>
              </a:path>
              <a:path w="1114425" h="481329">
                <a:moveTo>
                  <a:pt x="1045441" y="442851"/>
                </a:moveTo>
                <a:lnTo>
                  <a:pt x="1042959" y="448695"/>
                </a:lnTo>
                <a:lnTo>
                  <a:pt x="1054648" y="453659"/>
                </a:lnTo>
                <a:lnTo>
                  <a:pt x="1057130" y="447814"/>
                </a:lnTo>
                <a:lnTo>
                  <a:pt x="1045441" y="442851"/>
                </a:lnTo>
                <a:close/>
              </a:path>
              <a:path w="1114425" h="481329">
                <a:moveTo>
                  <a:pt x="1059091" y="410704"/>
                </a:moveTo>
                <a:lnTo>
                  <a:pt x="1045441" y="442851"/>
                </a:lnTo>
                <a:lnTo>
                  <a:pt x="1057130" y="447814"/>
                </a:lnTo>
                <a:lnTo>
                  <a:pt x="1054648" y="453659"/>
                </a:lnTo>
                <a:lnTo>
                  <a:pt x="1095685" y="453659"/>
                </a:lnTo>
                <a:lnTo>
                  <a:pt x="1059091" y="410704"/>
                </a:lnTo>
                <a:close/>
              </a:path>
              <a:path w="1114425" h="481329">
                <a:moveTo>
                  <a:pt x="2481" y="0"/>
                </a:moveTo>
                <a:lnTo>
                  <a:pt x="0" y="5844"/>
                </a:lnTo>
                <a:lnTo>
                  <a:pt x="1042959" y="448695"/>
                </a:lnTo>
                <a:lnTo>
                  <a:pt x="1045441" y="442851"/>
                </a:lnTo>
                <a:lnTo>
                  <a:pt x="248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66128" y="4083917"/>
            <a:ext cx="1115695" cy="1437640"/>
          </a:xfrm>
          <a:custGeom>
            <a:avLst/>
            <a:gdLst/>
            <a:ahLst/>
            <a:cxnLst/>
            <a:rect l="l" t="t" r="r" b="b"/>
            <a:pathLst>
              <a:path w="1115695" h="1437639">
                <a:moveTo>
                  <a:pt x="1066399" y="1378937"/>
                </a:moveTo>
                <a:lnTo>
                  <a:pt x="1038800" y="1400341"/>
                </a:lnTo>
                <a:lnTo>
                  <a:pt x="1115606" y="1437206"/>
                </a:lnTo>
                <a:lnTo>
                  <a:pt x="1106029" y="1388972"/>
                </a:lnTo>
                <a:lnTo>
                  <a:pt x="1074181" y="1388972"/>
                </a:lnTo>
                <a:lnTo>
                  <a:pt x="1066399" y="1378937"/>
                </a:lnTo>
                <a:close/>
              </a:path>
              <a:path w="1115695" h="1437639">
                <a:moveTo>
                  <a:pt x="1071416" y="1375046"/>
                </a:moveTo>
                <a:lnTo>
                  <a:pt x="1066399" y="1378937"/>
                </a:lnTo>
                <a:lnTo>
                  <a:pt x="1074181" y="1388972"/>
                </a:lnTo>
                <a:lnTo>
                  <a:pt x="1079199" y="1385081"/>
                </a:lnTo>
                <a:lnTo>
                  <a:pt x="1071416" y="1375046"/>
                </a:lnTo>
                <a:close/>
              </a:path>
              <a:path w="1115695" h="1437639">
                <a:moveTo>
                  <a:pt x="1099014" y="1353643"/>
                </a:moveTo>
                <a:lnTo>
                  <a:pt x="1071416" y="1375046"/>
                </a:lnTo>
                <a:lnTo>
                  <a:pt x="1079199" y="1385081"/>
                </a:lnTo>
                <a:lnTo>
                  <a:pt x="1074181" y="1388972"/>
                </a:lnTo>
                <a:lnTo>
                  <a:pt x="1106029" y="1388972"/>
                </a:lnTo>
                <a:lnTo>
                  <a:pt x="1099014" y="1353643"/>
                </a:lnTo>
                <a:close/>
              </a:path>
              <a:path w="1115695" h="1437639">
                <a:moveTo>
                  <a:pt x="5017" y="0"/>
                </a:moveTo>
                <a:lnTo>
                  <a:pt x="0" y="3891"/>
                </a:lnTo>
                <a:lnTo>
                  <a:pt x="1066399" y="1378937"/>
                </a:lnTo>
                <a:lnTo>
                  <a:pt x="1071416" y="1375046"/>
                </a:lnTo>
                <a:lnTo>
                  <a:pt x="501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900212" y="2355447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8425" marR="92075" indent="278130">
              <a:lnSpc>
                <a:spcPct val="100000"/>
              </a:lnSpc>
              <a:spcBef>
                <a:spcPts val="3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Email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00211" y="3318075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97180" marR="289560" indent="67945">
              <a:lnSpc>
                <a:spcPct val="100000"/>
              </a:lnSpc>
              <a:spcBef>
                <a:spcPts val="37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Fraud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00211" y="4280703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97180" marR="222885" indent="-66675">
              <a:lnSpc>
                <a:spcPct val="100000"/>
              </a:lnSpc>
              <a:spcBef>
                <a:spcPts val="3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 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00210" y="5243332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8161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14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SQS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69664" y="2691113"/>
            <a:ext cx="930910" cy="1397000"/>
          </a:xfrm>
          <a:custGeom>
            <a:avLst/>
            <a:gdLst/>
            <a:ahLst/>
            <a:cxnLst/>
            <a:rect l="l" t="t" r="r" b="b"/>
            <a:pathLst>
              <a:path w="930909" h="1397000">
                <a:moveTo>
                  <a:pt x="885696" y="61684"/>
                </a:moveTo>
                <a:lnTo>
                  <a:pt x="0" y="1392990"/>
                </a:lnTo>
                <a:lnTo>
                  <a:pt x="5287" y="1396508"/>
                </a:lnTo>
                <a:lnTo>
                  <a:pt x="890983" y="65201"/>
                </a:lnTo>
                <a:lnTo>
                  <a:pt x="885696" y="61684"/>
                </a:lnTo>
                <a:close/>
              </a:path>
              <a:path w="930909" h="1397000">
                <a:moveTo>
                  <a:pt x="924208" y="51108"/>
                </a:moveTo>
                <a:lnTo>
                  <a:pt x="892732" y="51108"/>
                </a:lnTo>
                <a:lnTo>
                  <a:pt x="898019" y="54625"/>
                </a:lnTo>
                <a:lnTo>
                  <a:pt x="890983" y="65201"/>
                </a:lnTo>
                <a:lnTo>
                  <a:pt x="920061" y="84546"/>
                </a:lnTo>
                <a:lnTo>
                  <a:pt x="924208" y="51108"/>
                </a:lnTo>
                <a:close/>
              </a:path>
              <a:path w="930909" h="1397000">
                <a:moveTo>
                  <a:pt x="892732" y="51108"/>
                </a:moveTo>
                <a:lnTo>
                  <a:pt x="885696" y="61684"/>
                </a:lnTo>
                <a:lnTo>
                  <a:pt x="890983" y="65201"/>
                </a:lnTo>
                <a:lnTo>
                  <a:pt x="898019" y="54625"/>
                </a:lnTo>
                <a:lnTo>
                  <a:pt x="892732" y="51108"/>
                </a:lnTo>
                <a:close/>
              </a:path>
              <a:path w="930909" h="1397000">
                <a:moveTo>
                  <a:pt x="930548" y="0"/>
                </a:moveTo>
                <a:lnTo>
                  <a:pt x="856618" y="42339"/>
                </a:lnTo>
                <a:lnTo>
                  <a:pt x="885696" y="61684"/>
                </a:lnTo>
                <a:lnTo>
                  <a:pt x="892732" y="51108"/>
                </a:lnTo>
                <a:lnTo>
                  <a:pt x="924208" y="51108"/>
                </a:lnTo>
                <a:lnTo>
                  <a:pt x="93054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70967" y="3651372"/>
            <a:ext cx="929640" cy="437515"/>
          </a:xfrm>
          <a:custGeom>
            <a:avLst/>
            <a:gdLst/>
            <a:ahLst/>
            <a:cxnLst/>
            <a:rect l="l" t="t" r="r" b="b"/>
            <a:pathLst>
              <a:path w="929640" h="437514">
                <a:moveTo>
                  <a:pt x="858826" y="31660"/>
                </a:moveTo>
                <a:lnTo>
                  <a:pt x="0" y="431613"/>
                </a:lnTo>
                <a:lnTo>
                  <a:pt x="2680" y="437368"/>
                </a:lnTo>
                <a:lnTo>
                  <a:pt x="861507" y="37417"/>
                </a:lnTo>
                <a:lnTo>
                  <a:pt x="858826" y="31660"/>
                </a:lnTo>
                <a:close/>
              </a:path>
              <a:path w="929640" h="437514">
                <a:moveTo>
                  <a:pt x="910234" y="26299"/>
                </a:moveTo>
                <a:lnTo>
                  <a:pt x="870338" y="26299"/>
                </a:lnTo>
                <a:lnTo>
                  <a:pt x="873019" y="32056"/>
                </a:lnTo>
                <a:lnTo>
                  <a:pt x="861507" y="37417"/>
                </a:lnTo>
                <a:lnTo>
                  <a:pt x="876251" y="69077"/>
                </a:lnTo>
                <a:lnTo>
                  <a:pt x="910234" y="26299"/>
                </a:lnTo>
                <a:close/>
              </a:path>
              <a:path w="929640" h="437514">
                <a:moveTo>
                  <a:pt x="870338" y="26299"/>
                </a:moveTo>
                <a:lnTo>
                  <a:pt x="858826" y="31660"/>
                </a:lnTo>
                <a:lnTo>
                  <a:pt x="861507" y="37417"/>
                </a:lnTo>
                <a:lnTo>
                  <a:pt x="873019" y="32056"/>
                </a:lnTo>
                <a:lnTo>
                  <a:pt x="870338" y="26299"/>
                </a:lnTo>
                <a:close/>
              </a:path>
              <a:path w="929640" h="437514">
                <a:moveTo>
                  <a:pt x="844082" y="0"/>
                </a:moveTo>
                <a:lnTo>
                  <a:pt x="858826" y="31660"/>
                </a:lnTo>
                <a:lnTo>
                  <a:pt x="870338" y="26299"/>
                </a:lnTo>
                <a:lnTo>
                  <a:pt x="910234" y="26299"/>
                </a:lnTo>
                <a:lnTo>
                  <a:pt x="929243" y="2369"/>
                </a:lnTo>
                <a:lnTo>
                  <a:pt x="84408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970732" y="4083106"/>
            <a:ext cx="929640" cy="533400"/>
          </a:xfrm>
          <a:custGeom>
            <a:avLst/>
            <a:gdLst/>
            <a:ahLst/>
            <a:cxnLst/>
            <a:rect l="l" t="t" r="r" b="b"/>
            <a:pathLst>
              <a:path w="929640" h="533400">
                <a:moveTo>
                  <a:pt x="861751" y="498198"/>
                </a:moveTo>
                <a:lnTo>
                  <a:pt x="844416" y="528518"/>
                </a:lnTo>
                <a:lnTo>
                  <a:pt x="929478" y="533262"/>
                </a:lnTo>
                <a:lnTo>
                  <a:pt x="910314" y="504502"/>
                </a:lnTo>
                <a:lnTo>
                  <a:pt x="872777" y="504502"/>
                </a:lnTo>
                <a:lnTo>
                  <a:pt x="861751" y="498198"/>
                </a:lnTo>
                <a:close/>
              </a:path>
              <a:path w="929640" h="533400">
                <a:moveTo>
                  <a:pt x="864903" y="492685"/>
                </a:moveTo>
                <a:lnTo>
                  <a:pt x="861751" y="498198"/>
                </a:lnTo>
                <a:lnTo>
                  <a:pt x="872777" y="504502"/>
                </a:lnTo>
                <a:lnTo>
                  <a:pt x="875929" y="498989"/>
                </a:lnTo>
                <a:lnTo>
                  <a:pt x="864903" y="492685"/>
                </a:lnTo>
                <a:close/>
              </a:path>
              <a:path w="929640" h="533400">
                <a:moveTo>
                  <a:pt x="882237" y="462366"/>
                </a:moveTo>
                <a:lnTo>
                  <a:pt x="864903" y="492685"/>
                </a:lnTo>
                <a:lnTo>
                  <a:pt x="875929" y="498989"/>
                </a:lnTo>
                <a:lnTo>
                  <a:pt x="872777" y="504502"/>
                </a:lnTo>
                <a:lnTo>
                  <a:pt x="910314" y="504502"/>
                </a:lnTo>
                <a:lnTo>
                  <a:pt x="882237" y="462366"/>
                </a:lnTo>
                <a:close/>
              </a:path>
              <a:path w="929640" h="533400">
                <a:moveTo>
                  <a:pt x="3150" y="0"/>
                </a:moveTo>
                <a:lnTo>
                  <a:pt x="0" y="5511"/>
                </a:lnTo>
                <a:lnTo>
                  <a:pt x="861751" y="498198"/>
                </a:lnTo>
                <a:lnTo>
                  <a:pt x="864903" y="492685"/>
                </a:lnTo>
                <a:lnTo>
                  <a:pt x="315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69611" y="4084186"/>
            <a:ext cx="930910" cy="1495425"/>
          </a:xfrm>
          <a:custGeom>
            <a:avLst/>
            <a:gdLst/>
            <a:ahLst/>
            <a:cxnLst/>
            <a:rect l="l" t="t" r="r" b="b"/>
            <a:pathLst>
              <a:path w="930909" h="1495425">
                <a:moveTo>
                  <a:pt x="887682" y="1431766"/>
                </a:moveTo>
                <a:lnTo>
                  <a:pt x="858018" y="1450200"/>
                </a:lnTo>
                <a:lnTo>
                  <a:pt x="930598" y="1494811"/>
                </a:lnTo>
                <a:lnTo>
                  <a:pt x="925756" y="1442553"/>
                </a:lnTo>
                <a:lnTo>
                  <a:pt x="894386" y="1442553"/>
                </a:lnTo>
                <a:lnTo>
                  <a:pt x="887682" y="1431766"/>
                </a:lnTo>
                <a:close/>
              </a:path>
              <a:path w="930909" h="1495425">
                <a:moveTo>
                  <a:pt x="893075" y="1428414"/>
                </a:moveTo>
                <a:lnTo>
                  <a:pt x="887682" y="1431766"/>
                </a:lnTo>
                <a:lnTo>
                  <a:pt x="894386" y="1442553"/>
                </a:lnTo>
                <a:lnTo>
                  <a:pt x="899779" y="1439202"/>
                </a:lnTo>
                <a:lnTo>
                  <a:pt x="893075" y="1428414"/>
                </a:lnTo>
                <a:close/>
              </a:path>
              <a:path w="930909" h="1495425">
                <a:moveTo>
                  <a:pt x="922738" y="1409980"/>
                </a:moveTo>
                <a:lnTo>
                  <a:pt x="893075" y="1428414"/>
                </a:lnTo>
                <a:lnTo>
                  <a:pt x="899779" y="1439202"/>
                </a:lnTo>
                <a:lnTo>
                  <a:pt x="894386" y="1442553"/>
                </a:lnTo>
                <a:lnTo>
                  <a:pt x="925756" y="1442553"/>
                </a:lnTo>
                <a:lnTo>
                  <a:pt x="922738" y="1409980"/>
                </a:lnTo>
                <a:close/>
              </a:path>
              <a:path w="930909" h="1495425">
                <a:moveTo>
                  <a:pt x="5393" y="0"/>
                </a:moveTo>
                <a:lnTo>
                  <a:pt x="0" y="3352"/>
                </a:lnTo>
                <a:lnTo>
                  <a:pt x="887682" y="1431766"/>
                </a:lnTo>
                <a:lnTo>
                  <a:pt x="893075" y="1428414"/>
                </a:lnTo>
                <a:lnTo>
                  <a:pt x="539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3295" y="3636264"/>
            <a:ext cx="902207" cy="905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056341" y="4598923"/>
            <a:ext cx="933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SNS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Topic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73748" y="3750197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97180" marR="289560" indent="19050">
              <a:lnSpc>
                <a:spcPct val="100000"/>
              </a:lnSpc>
              <a:spcBef>
                <a:spcPts val="3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Buying  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35380" y="4050052"/>
            <a:ext cx="848994" cy="76200"/>
          </a:xfrm>
          <a:custGeom>
            <a:avLst/>
            <a:gdLst/>
            <a:ahLst/>
            <a:cxnLst/>
            <a:rect l="l" t="t" r="r" b="b"/>
            <a:pathLst>
              <a:path w="848995" h="76200">
                <a:moveTo>
                  <a:pt x="772183" y="41274"/>
                </a:moveTo>
                <a:lnTo>
                  <a:pt x="772079" y="76198"/>
                </a:lnTo>
                <a:lnTo>
                  <a:pt x="842374" y="41311"/>
                </a:lnTo>
                <a:lnTo>
                  <a:pt x="784884" y="41311"/>
                </a:lnTo>
                <a:lnTo>
                  <a:pt x="772183" y="41274"/>
                </a:lnTo>
                <a:close/>
              </a:path>
              <a:path w="848995" h="76200">
                <a:moveTo>
                  <a:pt x="772202" y="34924"/>
                </a:moveTo>
                <a:lnTo>
                  <a:pt x="772183" y="41274"/>
                </a:lnTo>
                <a:lnTo>
                  <a:pt x="784884" y="41311"/>
                </a:lnTo>
                <a:lnTo>
                  <a:pt x="784903" y="34961"/>
                </a:lnTo>
                <a:lnTo>
                  <a:pt x="772202" y="34924"/>
                </a:lnTo>
                <a:close/>
              </a:path>
              <a:path w="848995" h="76200">
                <a:moveTo>
                  <a:pt x="772306" y="0"/>
                </a:moveTo>
                <a:lnTo>
                  <a:pt x="772202" y="34924"/>
                </a:lnTo>
                <a:lnTo>
                  <a:pt x="784903" y="34961"/>
                </a:lnTo>
                <a:lnTo>
                  <a:pt x="784884" y="41311"/>
                </a:lnTo>
                <a:lnTo>
                  <a:pt x="842374" y="41311"/>
                </a:lnTo>
                <a:lnTo>
                  <a:pt x="848393" y="38324"/>
                </a:lnTo>
                <a:lnTo>
                  <a:pt x="772306" y="0"/>
                </a:lnTo>
                <a:close/>
              </a:path>
              <a:path w="848995" h="76200">
                <a:moveTo>
                  <a:pt x="19" y="32635"/>
                </a:moveTo>
                <a:lnTo>
                  <a:pt x="0" y="38985"/>
                </a:lnTo>
                <a:lnTo>
                  <a:pt x="772183" y="41274"/>
                </a:lnTo>
                <a:lnTo>
                  <a:pt x="772202" y="34924"/>
                </a:lnTo>
                <a:lnTo>
                  <a:pt x="19" y="3263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35928" y="2355447"/>
            <a:ext cx="0" cy="3501390"/>
          </a:xfrm>
          <a:custGeom>
            <a:avLst/>
            <a:gdLst/>
            <a:ahLst/>
            <a:cxnLst/>
            <a:rect l="l" t="t" r="r" b="b"/>
            <a:pathLst>
              <a:path h="3501390">
                <a:moveTo>
                  <a:pt x="0" y="0"/>
                </a:moveTo>
                <a:lnTo>
                  <a:pt x="1" y="3501342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93398" y="2239771"/>
            <a:ext cx="581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80610" algn="l"/>
              </a:tabLst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Direct	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Pub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Sub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integration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61070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4749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0" dirty="0"/>
              <a:t>Direct </a:t>
            </a:r>
            <a:r>
              <a:rPr spc="-75" dirty="0"/>
              <a:t>Connect</a:t>
            </a:r>
            <a:r>
              <a:rPr spc="85" dirty="0"/>
              <a:t> </a:t>
            </a:r>
            <a:r>
              <a:rPr spc="-55" dirty="0"/>
              <a:t>Diagram</a:t>
            </a:r>
          </a:p>
        </p:txBody>
      </p:sp>
      <p:sp>
        <p:nvSpPr>
          <p:cNvPr id="5" name="object 5"/>
          <p:cNvSpPr/>
          <p:nvPr/>
        </p:nvSpPr>
        <p:spPr>
          <a:xfrm>
            <a:off x="2813304" y="1161288"/>
            <a:ext cx="6565392" cy="4251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124505" y="5427979"/>
            <a:ext cx="5859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https://docs.aws.amazon.com/directconnect/latest/UserGuide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u="heavy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/images/direct_connect_overview.png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48068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563C1"/>
                </a:solid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900914" y="4383023"/>
            <a:ext cx="0" cy="2237740"/>
          </a:xfrm>
          <a:custGeom>
            <a:avLst/>
            <a:gdLst/>
            <a:ahLst/>
            <a:cxnLst/>
            <a:rect l="l" t="t" r="r" b="b"/>
            <a:pathLst>
              <a:path h="2237740">
                <a:moveTo>
                  <a:pt x="0" y="0"/>
                </a:moveTo>
                <a:lnTo>
                  <a:pt x="0" y="2237232"/>
                </a:lnTo>
              </a:path>
            </a:pathLst>
          </a:custGeom>
          <a:ln w="15239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5460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0" dirty="0"/>
              <a:t>Direct </a:t>
            </a:r>
            <a:r>
              <a:rPr spc="-75" dirty="0"/>
              <a:t>Connect</a:t>
            </a:r>
            <a:r>
              <a:rPr spc="95" dirty="0"/>
              <a:t> </a:t>
            </a:r>
            <a:r>
              <a:rPr spc="-70" dirty="0"/>
              <a:t>Gateway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26852"/>
            <a:ext cx="10626090" cy="8248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marR="5080" indent="-228600">
              <a:lnSpc>
                <a:spcPts val="2990"/>
              </a:lnSpc>
              <a:spcBef>
                <a:spcPts val="459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75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40" dirty="0">
                <a:solidFill>
                  <a:srgbClr val="444949"/>
                </a:solidFill>
                <a:latin typeface="Gill Sans MT"/>
                <a:cs typeface="Gill Sans MT"/>
              </a:rPr>
              <a:t>different regions </a:t>
            </a:r>
            <a:r>
              <a:rPr sz="2750" spc="10" dirty="0">
                <a:solidFill>
                  <a:srgbClr val="444949"/>
                </a:solidFill>
                <a:latin typeface="Gill Sans MT"/>
                <a:cs typeface="Gill Sans MT"/>
              </a:rPr>
              <a:t>(same </a:t>
            </a:r>
            <a:r>
              <a:rPr sz="2750" spc="-20" dirty="0">
                <a:solidFill>
                  <a:srgbClr val="444949"/>
                </a:solidFill>
                <a:latin typeface="Gill Sans MT"/>
                <a:cs typeface="Gill Sans MT"/>
              </a:rPr>
              <a:t>account), </a:t>
            </a:r>
            <a:r>
              <a:rPr sz="2750" spc="-3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750" spc="-4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750" spc="-2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750" spc="2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750" spc="-55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750" spc="-20" dirty="0">
                <a:solidFill>
                  <a:srgbClr val="444949"/>
                </a:solidFill>
                <a:latin typeface="Gill Sans MT"/>
                <a:cs typeface="Gill Sans MT"/>
              </a:rPr>
              <a:t>Connect</a:t>
            </a:r>
            <a:r>
              <a:rPr sz="275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750" spc="-1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75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36520" y="2441448"/>
            <a:ext cx="7946135" cy="3499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87440" y="6088974"/>
            <a:ext cx="5836920" cy="0"/>
          </a:xfrm>
          <a:custGeom>
            <a:avLst/>
            <a:gdLst/>
            <a:ahLst/>
            <a:cxnLst/>
            <a:rect l="l" t="t" r="r" b="b"/>
            <a:pathLst>
              <a:path w="5836920">
                <a:moveTo>
                  <a:pt x="0" y="0"/>
                </a:moveTo>
                <a:lnTo>
                  <a:pt x="5836920" y="0"/>
                </a:lnTo>
              </a:path>
            </a:pathLst>
          </a:custGeom>
          <a:ln w="15239">
            <a:solidFill>
              <a:srgbClr val="0563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174740" y="5815076"/>
            <a:ext cx="5859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563C1"/>
                </a:solidFill>
                <a:latin typeface="Calibri"/>
                <a:cs typeface="Calibri"/>
              </a:rPr>
              <a:t>https://docs.aws.amazon.com/directconnect/latest/UserGuide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/direct-connect-gateways.html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69612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5957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0" dirty="0"/>
              <a:t>Egress </a:t>
            </a:r>
            <a:r>
              <a:rPr spc="-85" dirty="0"/>
              <a:t>Only </a:t>
            </a:r>
            <a:r>
              <a:rPr spc="-95" dirty="0"/>
              <a:t>Internet</a:t>
            </a:r>
            <a:r>
              <a:rPr spc="170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802495" cy="347281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Egress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Internet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IPv6</a:t>
            </a:r>
            <a:r>
              <a:rPr sz="28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Similar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function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NAT,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NAT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for</a:t>
            </a:r>
            <a:r>
              <a:rPr sz="28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IPv4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Good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know: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IPv6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all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8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addresses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Therefore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IPv6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publicly</a:t>
            </a:r>
            <a:r>
              <a:rPr sz="28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accessibly</a:t>
            </a:r>
            <a:endParaRPr sz="2800">
              <a:latin typeface="Gill Sans MT"/>
              <a:cs typeface="Gill Sans MT"/>
            </a:endParaRPr>
          </a:p>
          <a:p>
            <a:pPr marL="241300" marR="86360" indent="-228600">
              <a:lnSpc>
                <a:spcPts val="302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Egress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gives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IPv6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access 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internet,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won’t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reachable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the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After creating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Egress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Gateway,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edit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route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tables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47376" y="441959"/>
            <a:ext cx="1106424" cy="11582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42019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6341" y="1310642"/>
            <a:ext cx="8466455" cy="4713605"/>
          </a:xfrm>
          <a:custGeom>
            <a:avLst/>
            <a:gdLst/>
            <a:ahLst/>
            <a:cxnLst/>
            <a:rect l="l" t="t" r="r" b="b"/>
            <a:pathLst>
              <a:path w="8466455" h="4713605">
                <a:moveTo>
                  <a:pt x="0" y="0"/>
                </a:moveTo>
                <a:lnTo>
                  <a:pt x="8466075" y="0"/>
                </a:lnTo>
                <a:lnTo>
                  <a:pt x="8466075" y="4713252"/>
                </a:lnTo>
                <a:lnTo>
                  <a:pt x="0" y="471325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0384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 </a:t>
            </a:r>
            <a:r>
              <a:rPr spc="-55" dirty="0"/>
              <a:t>Diagram</a:t>
            </a:r>
          </a:p>
        </p:txBody>
      </p:sp>
      <p:sp>
        <p:nvSpPr>
          <p:cNvPr id="5" name="object 5"/>
          <p:cNvSpPr/>
          <p:nvPr/>
        </p:nvSpPr>
        <p:spPr>
          <a:xfrm>
            <a:off x="9997816" y="2862397"/>
            <a:ext cx="1574165" cy="3155950"/>
          </a:xfrm>
          <a:custGeom>
            <a:avLst/>
            <a:gdLst/>
            <a:ahLst/>
            <a:cxnLst/>
            <a:rect l="l" t="t" r="r" b="b"/>
            <a:pathLst>
              <a:path w="1574165" h="3155950">
                <a:moveTo>
                  <a:pt x="0" y="0"/>
                </a:moveTo>
                <a:lnTo>
                  <a:pt x="1574090" y="0"/>
                </a:lnTo>
                <a:lnTo>
                  <a:pt x="1574090" y="3155673"/>
                </a:lnTo>
                <a:lnTo>
                  <a:pt x="0" y="315567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47351" y="4275835"/>
            <a:ext cx="1275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Corporate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7248" y="1432051"/>
            <a:ext cx="4737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">
              <a:lnSpc>
                <a:spcPct val="100000"/>
              </a:lnSpc>
              <a:spcBef>
                <a:spcPts val="105"/>
              </a:spcBef>
            </a:pP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et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7519" y="1962404"/>
            <a:ext cx="62484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Flow</a:t>
            </a:r>
            <a:r>
              <a:rPr sz="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06045" y="5434076"/>
            <a:ext cx="42164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1750" marR="5080" indent="-19050">
              <a:lnSpc>
                <a:spcPct val="100000"/>
              </a:lnSpc>
              <a:spcBef>
                <a:spcPts val="90"/>
              </a:spcBef>
            </a:pP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mer  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53600" y="4867655"/>
            <a:ext cx="542544" cy="569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37329" y="5528564"/>
            <a:ext cx="58737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VPN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8108" y="5446267"/>
            <a:ext cx="66357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9334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Site to Site  VPN</a:t>
            </a:r>
            <a:r>
              <a:rPr sz="8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Connetion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06968" y="4855464"/>
            <a:ext cx="536448" cy="42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97486" y="4416044"/>
            <a:ext cx="34480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pee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ri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ng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69063" y="3379723"/>
            <a:ext cx="3943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800" b="1" spc="-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NAT</a:t>
            </a:r>
            <a:endParaRPr sz="800">
              <a:latin typeface="Calibri"/>
              <a:cs typeface="Calibri"/>
            </a:endParaRPr>
          </a:p>
          <a:p>
            <a:pPr marL="17780">
              <a:lnSpc>
                <a:spcPct val="100000"/>
              </a:lnSpc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93720" y="2721864"/>
            <a:ext cx="542544" cy="557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53272" y="3385819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2845" y="1105010"/>
            <a:ext cx="731519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67767" y="1795150"/>
            <a:ext cx="5655310" cy="4104004"/>
          </a:xfrm>
          <a:custGeom>
            <a:avLst/>
            <a:gdLst/>
            <a:ahLst/>
            <a:cxnLst/>
            <a:rect l="l" t="t" r="r" b="b"/>
            <a:pathLst>
              <a:path w="5655309" h="4104004">
                <a:moveTo>
                  <a:pt x="0" y="0"/>
                </a:moveTo>
                <a:lnTo>
                  <a:pt x="5655043" y="0"/>
                </a:lnTo>
                <a:lnTo>
                  <a:pt x="5655043" y="4103441"/>
                </a:lnTo>
                <a:lnTo>
                  <a:pt x="0" y="410344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11679" y="1563624"/>
            <a:ext cx="734568" cy="4815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17807" y="2609088"/>
            <a:ext cx="307848" cy="734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18647" y="4806696"/>
            <a:ext cx="533400" cy="7345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78303" y="2242888"/>
            <a:ext cx="4966970" cy="3596640"/>
          </a:xfrm>
          <a:custGeom>
            <a:avLst/>
            <a:gdLst/>
            <a:ahLst/>
            <a:cxnLst/>
            <a:rect l="l" t="t" r="r" b="b"/>
            <a:pathLst>
              <a:path w="4966970" h="3596640">
                <a:moveTo>
                  <a:pt x="0" y="353071"/>
                </a:moveTo>
                <a:lnTo>
                  <a:pt x="3223" y="305161"/>
                </a:lnTo>
                <a:lnTo>
                  <a:pt x="12612" y="259210"/>
                </a:lnTo>
                <a:lnTo>
                  <a:pt x="27746" y="215640"/>
                </a:lnTo>
                <a:lnTo>
                  <a:pt x="48204" y="174869"/>
                </a:lnTo>
                <a:lnTo>
                  <a:pt x="73566" y="137319"/>
                </a:lnTo>
                <a:lnTo>
                  <a:pt x="103412" y="103412"/>
                </a:lnTo>
                <a:lnTo>
                  <a:pt x="137319" y="73566"/>
                </a:lnTo>
                <a:lnTo>
                  <a:pt x="174869" y="48204"/>
                </a:lnTo>
                <a:lnTo>
                  <a:pt x="215639" y="27746"/>
                </a:lnTo>
                <a:lnTo>
                  <a:pt x="259210" y="12612"/>
                </a:lnTo>
                <a:lnTo>
                  <a:pt x="305161" y="3223"/>
                </a:lnTo>
                <a:lnTo>
                  <a:pt x="353070" y="0"/>
                </a:lnTo>
                <a:lnTo>
                  <a:pt x="4613364" y="0"/>
                </a:lnTo>
                <a:lnTo>
                  <a:pt x="4661273" y="3223"/>
                </a:lnTo>
                <a:lnTo>
                  <a:pt x="4707224" y="12612"/>
                </a:lnTo>
                <a:lnTo>
                  <a:pt x="4750795" y="27746"/>
                </a:lnTo>
                <a:lnTo>
                  <a:pt x="4791565" y="48204"/>
                </a:lnTo>
                <a:lnTo>
                  <a:pt x="4829115" y="73566"/>
                </a:lnTo>
                <a:lnTo>
                  <a:pt x="4863023" y="103412"/>
                </a:lnTo>
                <a:lnTo>
                  <a:pt x="4892868" y="137319"/>
                </a:lnTo>
                <a:lnTo>
                  <a:pt x="4918230" y="174869"/>
                </a:lnTo>
                <a:lnTo>
                  <a:pt x="4938689" y="215640"/>
                </a:lnTo>
                <a:lnTo>
                  <a:pt x="4953823" y="259210"/>
                </a:lnTo>
                <a:lnTo>
                  <a:pt x="4963211" y="305161"/>
                </a:lnTo>
                <a:lnTo>
                  <a:pt x="4966435" y="353071"/>
                </a:lnTo>
                <a:lnTo>
                  <a:pt x="4966435" y="3243117"/>
                </a:lnTo>
                <a:lnTo>
                  <a:pt x="4963211" y="3291026"/>
                </a:lnTo>
                <a:lnTo>
                  <a:pt x="4953823" y="3336977"/>
                </a:lnTo>
                <a:lnTo>
                  <a:pt x="4938689" y="3380547"/>
                </a:lnTo>
                <a:lnTo>
                  <a:pt x="4918230" y="3421318"/>
                </a:lnTo>
                <a:lnTo>
                  <a:pt x="4892868" y="3458867"/>
                </a:lnTo>
                <a:lnTo>
                  <a:pt x="4863023" y="3492775"/>
                </a:lnTo>
                <a:lnTo>
                  <a:pt x="4829115" y="3522621"/>
                </a:lnTo>
                <a:lnTo>
                  <a:pt x="4791565" y="3547983"/>
                </a:lnTo>
                <a:lnTo>
                  <a:pt x="4750795" y="3568441"/>
                </a:lnTo>
                <a:lnTo>
                  <a:pt x="4707224" y="3583575"/>
                </a:lnTo>
                <a:lnTo>
                  <a:pt x="4661273" y="3592964"/>
                </a:lnTo>
                <a:lnTo>
                  <a:pt x="4613364" y="3596188"/>
                </a:lnTo>
                <a:lnTo>
                  <a:pt x="353070" y="3596188"/>
                </a:lnTo>
                <a:lnTo>
                  <a:pt x="305161" y="3592964"/>
                </a:lnTo>
                <a:lnTo>
                  <a:pt x="259210" y="3583575"/>
                </a:lnTo>
                <a:lnTo>
                  <a:pt x="215639" y="3568441"/>
                </a:lnTo>
                <a:lnTo>
                  <a:pt x="174869" y="3547983"/>
                </a:lnTo>
                <a:lnTo>
                  <a:pt x="137319" y="3522621"/>
                </a:lnTo>
                <a:lnTo>
                  <a:pt x="103412" y="3492775"/>
                </a:lnTo>
                <a:lnTo>
                  <a:pt x="73566" y="3458867"/>
                </a:lnTo>
                <a:lnTo>
                  <a:pt x="48204" y="3421318"/>
                </a:lnTo>
                <a:lnTo>
                  <a:pt x="27746" y="3380547"/>
                </a:lnTo>
                <a:lnTo>
                  <a:pt x="12612" y="3336977"/>
                </a:lnTo>
                <a:lnTo>
                  <a:pt x="3223" y="3291026"/>
                </a:lnTo>
                <a:lnTo>
                  <a:pt x="0" y="3243117"/>
                </a:lnTo>
                <a:lnTo>
                  <a:pt x="0" y="353071"/>
                </a:lnTo>
                <a:close/>
              </a:path>
            </a:pathLst>
          </a:custGeom>
          <a:ln w="19050">
            <a:solidFill>
              <a:srgbClr val="F798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654351" y="5461508"/>
            <a:ext cx="41338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68681" y="2584315"/>
            <a:ext cx="4298315" cy="1212215"/>
          </a:xfrm>
          <a:custGeom>
            <a:avLst/>
            <a:gdLst/>
            <a:ahLst/>
            <a:cxnLst/>
            <a:rect l="l" t="t" r="r" b="b"/>
            <a:pathLst>
              <a:path w="4298315" h="1212214">
                <a:moveTo>
                  <a:pt x="0" y="118983"/>
                </a:moveTo>
                <a:lnTo>
                  <a:pt x="9350" y="72669"/>
                </a:lnTo>
                <a:lnTo>
                  <a:pt x="34849" y="34849"/>
                </a:lnTo>
                <a:lnTo>
                  <a:pt x="72669" y="9350"/>
                </a:lnTo>
                <a:lnTo>
                  <a:pt x="118983" y="0"/>
                </a:lnTo>
                <a:lnTo>
                  <a:pt x="4178983" y="0"/>
                </a:lnTo>
                <a:lnTo>
                  <a:pt x="4225296" y="9350"/>
                </a:lnTo>
                <a:lnTo>
                  <a:pt x="4263117" y="34849"/>
                </a:lnTo>
                <a:lnTo>
                  <a:pt x="4288616" y="72669"/>
                </a:lnTo>
                <a:lnTo>
                  <a:pt x="4297967" y="118983"/>
                </a:lnTo>
                <a:lnTo>
                  <a:pt x="4297967" y="1092927"/>
                </a:lnTo>
                <a:lnTo>
                  <a:pt x="4288616" y="1139240"/>
                </a:lnTo>
                <a:lnTo>
                  <a:pt x="4263117" y="1177061"/>
                </a:lnTo>
                <a:lnTo>
                  <a:pt x="4225296" y="1202560"/>
                </a:lnTo>
                <a:lnTo>
                  <a:pt x="4178983" y="1211911"/>
                </a:lnTo>
                <a:lnTo>
                  <a:pt x="118983" y="1211911"/>
                </a:lnTo>
                <a:lnTo>
                  <a:pt x="72669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7"/>
                </a:lnTo>
                <a:lnTo>
                  <a:pt x="0" y="118983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249339" y="3486403"/>
            <a:ext cx="11366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3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20208" y="2422128"/>
            <a:ext cx="215907" cy="241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53242" y="4178791"/>
            <a:ext cx="4313555" cy="1181100"/>
          </a:xfrm>
          <a:custGeom>
            <a:avLst/>
            <a:gdLst/>
            <a:ahLst/>
            <a:cxnLst/>
            <a:rect l="l" t="t" r="r" b="b"/>
            <a:pathLst>
              <a:path w="4313555" h="1181100">
                <a:moveTo>
                  <a:pt x="0" y="115901"/>
                </a:moveTo>
                <a:lnTo>
                  <a:pt x="9108" y="70787"/>
                </a:lnTo>
                <a:lnTo>
                  <a:pt x="33946" y="33946"/>
                </a:lnTo>
                <a:lnTo>
                  <a:pt x="70787" y="9108"/>
                </a:lnTo>
                <a:lnTo>
                  <a:pt x="115901" y="0"/>
                </a:lnTo>
                <a:lnTo>
                  <a:pt x="4197505" y="0"/>
                </a:lnTo>
                <a:lnTo>
                  <a:pt x="4242618" y="9108"/>
                </a:lnTo>
                <a:lnTo>
                  <a:pt x="4279459" y="33946"/>
                </a:lnTo>
                <a:lnTo>
                  <a:pt x="4304297" y="70787"/>
                </a:lnTo>
                <a:lnTo>
                  <a:pt x="4313406" y="115901"/>
                </a:lnTo>
                <a:lnTo>
                  <a:pt x="4313406" y="1064604"/>
                </a:lnTo>
                <a:lnTo>
                  <a:pt x="4304297" y="1109718"/>
                </a:lnTo>
                <a:lnTo>
                  <a:pt x="4279459" y="1146559"/>
                </a:lnTo>
                <a:lnTo>
                  <a:pt x="4242618" y="1171397"/>
                </a:lnTo>
                <a:lnTo>
                  <a:pt x="4197505" y="1180506"/>
                </a:lnTo>
                <a:lnTo>
                  <a:pt x="115901" y="1180506"/>
                </a:lnTo>
                <a:lnTo>
                  <a:pt x="70787" y="1171397"/>
                </a:lnTo>
                <a:lnTo>
                  <a:pt x="33946" y="1146559"/>
                </a:lnTo>
                <a:lnTo>
                  <a:pt x="9108" y="1109718"/>
                </a:lnTo>
                <a:lnTo>
                  <a:pt x="0" y="1064604"/>
                </a:lnTo>
                <a:lnTo>
                  <a:pt x="0" y="115901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13838" y="5050027"/>
            <a:ext cx="11925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4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69848" y="4048244"/>
            <a:ext cx="215907" cy="241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409431" y="2191511"/>
            <a:ext cx="527303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326032" y="2821939"/>
            <a:ext cx="671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08585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loudW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03335" y="3307079"/>
            <a:ext cx="524255" cy="6278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486355" y="3705773"/>
            <a:ext cx="1409065" cy="56324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endpoints</a:t>
            </a:r>
            <a:endParaRPr sz="800">
              <a:latin typeface="Calibri"/>
              <a:cs typeface="Calibri"/>
            </a:endParaRPr>
          </a:p>
          <a:p>
            <a:pPr marL="1118235" marR="5080" indent="-151765">
              <a:lnSpc>
                <a:spcPct val="100000"/>
              </a:lnSpc>
              <a:spcBef>
                <a:spcPts val="49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78408" y="3557015"/>
            <a:ext cx="734567" cy="4785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69263" y="4934711"/>
            <a:ext cx="734568" cy="4815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65903" y="3892296"/>
            <a:ext cx="542544" cy="566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241799" y="4562347"/>
            <a:ext cx="67246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1125" marR="5080" indent="-98425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network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access  control</a:t>
            </a:r>
            <a:r>
              <a:rPr sz="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list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00494" y="2855468"/>
            <a:ext cx="8248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553711" y="2292095"/>
            <a:ext cx="542543" cy="5669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62855" y="1444752"/>
            <a:ext cx="539496" cy="5669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479792" y="1581911"/>
            <a:ext cx="533400" cy="5577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85888" y="3992879"/>
            <a:ext cx="539496" cy="566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61504" y="4867655"/>
            <a:ext cx="539496" cy="5669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11695" y="2758439"/>
            <a:ext cx="539496" cy="5577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7400" y="2865120"/>
            <a:ext cx="554736" cy="573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887490" y="3047492"/>
            <a:ext cx="5264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54822" y="2659053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827623" y="3522979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64352" y="4456176"/>
            <a:ext cx="554736" cy="57302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649988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4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5822788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860334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090672" y="4456176"/>
            <a:ext cx="554736" cy="57302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78197" y="4250918"/>
            <a:ext cx="978535" cy="1008380"/>
          </a:xfrm>
          <a:custGeom>
            <a:avLst/>
            <a:gdLst/>
            <a:ahLst/>
            <a:cxnLst/>
            <a:rect l="l" t="t" r="r" b="b"/>
            <a:pathLst>
              <a:path w="978535" h="1008379">
                <a:moveTo>
                  <a:pt x="0" y="96010"/>
                </a:moveTo>
                <a:lnTo>
                  <a:pt x="7545" y="58639"/>
                </a:lnTo>
                <a:lnTo>
                  <a:pt x="28120" y="28120"/>
                </a:lnTo>
                <a:lnTo>
                  <a:pt x="58639" y="7545"/>
                </a:lnTo>
                <a:lnTo>
                  <a:pt x="96010" y="0"/>
                </a:lnTo>
                <a:lnTo>
                  <a:pt x="881898" y="0"/>
                </a:lnTo>
                <a:lnTo>
                  <a:pt x="919269" y="7545"/>
                </a:lnTo>
                <a:lnTo>
                  <a:pt x="949788" y="28120"/>
                </a:lnTo>
                <a:lnTo>
                  <a:pt x="970364" y="58639"/>
                </a:lnTo>
                <a:lnTo>
                  <a:pt x="977909" y="96010"/>
                </a:lnTo>
                <a:lnTo>
                  <a:pt x="977909" y="912203"/>
                </a:lnTo>
                <a:lnTo>
                  <a:pt x="970364" y="949575"/>
                </a:lnTo>
                <a:lnTo>
                  <a:pt x="949788" y="980093"/>
                </a:lnTo>
                <a:lnTo>
                  <a:pt x="919269" y="1000669"/>
                </a:lnTo>
                <a:lnTo>
                  <a:pt x="881898" y="1008214"/>
                </a:lnTo>
                <a:lnTo>
                  <a:pt x="96010" y="1008214"/>
                </a:lnTo>
                <a:lnTo>
                  <a:pt x="58639" y="1000669"/>
                </a:lnTo>
                <a:lnTo>
                  <a:pt x="28120" y="980093"/>
                </a:lnTo>
                <a:lnTo>
                  <a:pt x="7545" y="949575"/>
                </a:lnTo>
                <a:lnTo>
                  <a:pt x="0" y="912203"/>
                </a:lnTo>
                <a:lnTo>
                  <a:pt x="0" y="96010"/>
                </a:lnTo>
                <a:close/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050997" y="5117084"/>
            <a:ext cx="6432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security</a:t>
            </a:r>
            <a:r>
              <a:rPr sz="700" b="1" spc="-35" dirty="0">
                <a:solidFill>
                  <a:srgbClr val="414042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414042"/>
                </a:solidFill>
                <a:latin typeface="Arial"/>
                <a:cs typeface="Arial"/>
              </a:rPr>
              <a:t>group</a:t>
            </a:r>
            <a:endParaRPr sz="7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88543" y="4662932"/>
            <a:ext cx="55626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Private</a:t>
            </a:r>
            <a:r>
              <a:rPr sz="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EC2</a:t>
            </a:r>
            <a:endParaRPr sz="8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780032" y="4273296"/>
            <a:ext cx="542544" cy="5669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413037" y="4434332"/>
            <a:ext cx="8248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Router</a:t>
            </a:r>
            <a:endParaRPr sz="11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b="1" dirty="0">
                <a:solidFill>
                  <a:srgbClr val="444949"/>
                </a:solidFill>
                <a:latin typeface="Calibri"/>
                <a:cs typeface="Calibri"/>
              </a:rPr>
              <a:t>+ Route</a:t>
            </a:r>
            <a:r>
              <a:rPr sz="11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049256" y="1484375"/>
            <a:ext cx="713231" cy="7040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0898334" y="1681987"/>
            <a:ext cx="49784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444949"/>
                </a:solidFill>
                <a:latin typeface="Arial"/>
                <a:cs typeface="Arial"/>
              </a:rPr>
              <a:t>Internet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6378413" y="4218430"/>
            <a:ext cx="1108710" cy="534670"/>
          </a:xfrm>
          <a:custGeom>
            <a:avLst/>
            <a:gdLst/>
            <a:ahLst/>
            <a:cxnLst/>
            <a:rect l="l" t="t" r="r" b="b"/>
            <a:pathLst>
              <a:path w="1108709" h="534670">
                <a:moveTo>
                  <a:pt x="579763" y="496525"/>
                </a:moveTo>
                <a:lnTo>
                  <a:pt x="0" y="496525"/>
                </a:lnTo>
                <a:lnTo>
                  <a:pt x="0" y="534625"/>
                </a:lnTo>
                <a:lnTo>
                  <a:pt x="617863" y="534625"/>
                </a:lnTo>
                <a:lnTo>
                  <a:pt x="617863" y="515575"/>
                </a:lnTo>
                <a:lnTo>
                  <a:pt x="579763" y="515575"/>
                </a:lnTo>
                <a:lnTo>
                  <a:pt x="579763" y="496525"/>
                </a:lnTo>
                <a:close/>
              </a:path>
              <a:path w="1108709" h="534670">
                <a:moveTo>
                  <a:pt x="994121" y="38100"/>
                </a:moveTo>
                <a:lnTo>
                  <a:pt x="579763" y="38100"/>
                </a:lnTo>
                <a:lnTo>
                  <a:pt x="579763" y="515575"/>
                </a:lnTo>
                <a:lnTo>
                  <a:pt x="598813" y="496525"/>
                </a:lnTo>
                <a:lnTo>
                  <a:pt x="617863" y="496525"/>
                </a:lnTo>
                <a:lnTo>
                  <a:pt x="617863" y="76200"/>
                </a:lnTo>
                <a:lnTo>
                  <a:pt x="598813" y="76200"/>
                </a:lnTo>
                <a:lnTo>
                  <a:pt x="617863" y="57150"/>
                </a:lnTo>
                <a:lnTo>
                  <a:pt x="994121" y="57150"/>
                </a:lnTo>
                <a:lnTo>
                  <a:pt x="994121" y="38100"/>
                </a:lnTo>
                <a:close/>
              </a:path>
              <a:path w="1108709" h="534670">
                <a:moveTo>
                  <a:pt x="617863" y="496525"/>
                </a:moveTo>
                <a:lnTo>
                  <a:pt x="598813" y="496525"/>
                </a:lnTo>
                <a:lnTo>
                  <a:pt x="579763" y="515575"/>
                </a:lnTo>
                <a:lnTo>
                  <a:pt x="617863" y="515575"/>
                </a:lnTo>
                <a:lnTo>
                  <a:pt x="617863" y="496525"/>
                </a:lnTo>
                <a:close/>
              </a:path>
              <a:path w="1108709" h="534670">
                <a:moveTo>
                  <a:pt x="994121" y="0"/>
                </a:moveTo>
                <a:lnTo>
                  <a:pt x="994121" y="114300"/>
                </a:lnTo>
                <a:lnTo>
                  <a:pt x="1070321" y="76200"/>
                </a:lnTo>
                <a:lnTo>
                  <a:pt x="1013172" y="76200"/>
                </a:lnTo>
                <a:lnTo>
                  <a:pt x="1013172" y="38100"/>
                </a:lnTo>
                <a:lnTo>
                  <a:pt x="1070321" y="38100"/>
                </a:lnTo>
                <a:lnTo>
                  <a:pt x="994121" y="0"/>
                </a:lnTo>
                <a:close/>
              </a:path>
              <a:path w="1108709" h="534670">
                <a:moveTo>
                  <a:pt x="617863" y="57150"/>
                </a:moveTo>
                <a:lnTo>
                  <a:pt x="598813" y="76200"/>
                </a:lnTo>
                <a:lnTo>
                  <a:pt x="617863" y="76200"/>
                </a:lnTo>
                <a:lnTo>
                  <a:pt x="617863" y="57150"/>
                </a:lnTo>
                <a:close/>
              </a:path>
              <a:path w="1108709" h="534670">
                <a:moveTo>
                  <a:pt x="994121" y="57150"/>
                </a:moveTo>
                <a:lnTo>
                  <a:pt x="617863" y="57150"/>
                </a:lnTo>
                <a:lnTo>
                  <a:pt x="617863" y="76200"/>
                </a:lnTo>
                <a:lnTo>
                  <a:pt x="994121" y="76200"/>
                </a:lnTo>
                <a:lnTo>
                  <a:pt x="994121" y="57150"/>
                </a:lnTo>
                <a:close/>
              </a:path>
              <a:path w="1108709" h="534670">
                <a:moveTo>
                  <a:pt x="1070321" y="38100"/>
                </a:moveTo>
                <a:lnTo>
                  <a:pt x="1013172" y="38100"/>
                </a:lnTo>
                <a:lnTo>
                  <a:pt x="1013172" y="76200"/>
                </a:lnTo>
                <a:lnTo>
                  <a:pt x="1070321" y="76200"/>
                </a:lnTo>
                <a:lnTo>
                  <a:pt x="1108421" y="57150"/>
                </a:lnTo>
                <a:lnTo>
                  <a:pt x="1070321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99776" y="4717872"/>
            <a:ext cx="962660" cy="492125"/>
          </a:xfrm>
          <a:custGeom>
            <a:avLst/>
            <a:gdLst/>
            <a:ahLst/>
            <a:cxnLst/>
            <a:rect l="l" t="t" r="r" b="b"/>
            <a:pathLst>
              <a:path w="962659" h="492125">
                <a:moveTo>
                  <a:pt x="847841" y="377385"/>
                </a:moveTo>
                <a:lnTo>
                  <a:pt x="847841" y="491685"/>
                </a:lnTo>
                <a:lnTo>
                  <a:pt x="924041" y="453585"/>
                </a:lnTo>
                <a:lnTo>
                  <a:pt x="866893" y="453585"/>
                </a:lnTo>
                <a:lnTo>
                  <a:pt x="866893" y="415485"/>
                </a:lnTo>
                <a:lnTo>
                  <a:pt x="924041" y="415485"/>
                </a:lnTo>
                <a:lnTo>
                  <a:pt x="847841" y="377385"/>
                </a:lnTo>
                <a:close/>
              </a:path>
              <a:path w="962659" h="492125">
                <a:moveTo>
                  <a:pt x="462020" y="19050"/>
                </a:moveTo>
                <a:lnTo>
                  <a:pt x="462020" y="453585"/>
                </a:lnTo>
                <a:lnTo>
                  <a:pt x="847841" y="453585"/>
                </a:lnTo>
                <a:lnTo>
                  <a:pt x="847841" y="434535"/>
                </a:lnTo>
                <a:lnTo>
                  <a:pt x="500120" y="434535"/>
                </a:lnTo>
                <a:lnTo>
                  <a:pt x="481070" y="415485"/>
                </a:lnTo>
                <a:lnTo>
                  <a:pt x="500120" y="415485"/>
                </a:lnTo>
                <a:lnTo>
                  <a:pt x="500120" y="38100"/>
                </a:lnTo>
                <a:lnTo>
                  <a:pt x="481070" y="38100"/>
                </a:lnTo>
                <a:lnTo>
                  <a:pt x="462020" y="19050"/>
                </a:lnTo>
                <a:close/>
              </a:path>
              <a:path w="962659" h="492125">
                <a:moveTo>
                  <a:pt x="924041" y="415485"/>
                </a:moveTo>
                <a:lnTo>
                  <a:pt x="866893" y="415485"/>
                </a:lnTo>
                <a:lnTo>
                  <a:pt x="866893" y="453585"/>
                </a:lnTo>
                <a:lnTo>
                  <a:pt x="924041" y="453585"/>
                </a:lnTo>
                <a:lnTo>
                  <a:pt x="962141" y="434535"/>
                </a:lnTo>
                <a:lnTo>
                  <a:pt x="924041" y="415485"/>
                </a:lnTo>
                <a:close/>
              </a:path>
              <a:path w="962659" h="492125">
                <a:moveTo>
                  <a:pt x="500120" y="415485"/>
                </a:moveTo>
                <a:lnTo>
                  <a:pt x="481070" y="415485"/>
                </a:lnTo>
                <a:lnTo>
                  <a:pt x="500120" y="434535"/>
                </a:lnTo>
                <a:lnTo>
                  <a:pt x="500120" y="415485"/>
                </a:lnTo>
                <a:close/>
              </a:path>
              <a:path w="962659" h="492125">
                <a:moveTo>
                  <a:pt x="847841" y="415485"/>
                </a:moveTo>
                <a:lnTo>
                  <a:pt x="500120" y="415485"/>
                </a:lnTo>
                <a:lnTo>
                  <a:pt x="500120" y="434535"/>
                </a:lnTo>
                <a:lnTo>
                  <a:pt x="847841" y="434535"/>
                </a:lnTo>
                <a:lnTo>
                  <a:pt x="847841" y="415485"/>
                </a:lnTo>
                <a:close/>
              </a:path>
              <a:path w="962659" h="492125">
                <a:moveTo>
                  <a:pt x="500120" y="0"/>
                </a:moveTo>
                <a:lnTo>
                  <a:pt x="0" y="0"/>
                </a:lnTo>
                <a:lnTo>
                  <a:pt x="0" y="38100"/>
                </a:lnTo>
                <a:lnTo>
                  <a:pt x="462020" y="38100"/>
                </a:lnTo>
                <a:lnTo>
                  <a:pt x="462020" y="19050"/>
                </a:lnTo>
                <a:lnTo>
                  <a:pt x="500120" y="19050"/>
                </a:lnTo>
                <a:lnTo>
                  <a:pt x="500120" y="0"/>
                </a:lnTo>
                <a:close/>
              </a:path>
              <a:path w="962659" h="492125">
                <a:moveTo>
                  <a:pt x="500120" y="19050"/>
                </a:moveTo>
                <a:lnTo>
                  <a:pt x="462020" y="19050"/>
                </a:lnTo>
                <a:lnTo>
                  <a:pt x="481070" y="38100"/>
                </a:lnTo>
                <a:lnTo>
                  <a:pt x="500120" y="38100"/>
                </a:lnTo>
                <a:lnTo>
                  <a:pt x="500120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025031" y="3562902"/>
            <a:ext cx="380365" cy="732155"/>
          </a:xfrm>
          <a:custGeom>
            <a:avLst/>
            <a:gdLst/>
            <a:ahLst/>
            <a:cxnLst/>
            <a:rect l="l" t="t" r="r" b="b"/>
            <a:pathLst>
              <a:path w="380365" h="732154">
                <a:moveTo>
                  <a:pt x="171124" y="693628"/>
                </a:moveTo>
                <a:lnTo>
                  <a:pt x="0" y="693628"/>
                </a:lnTo>
                <a:lnTo>
                  <a:pt x="0" y="731728"/>
                </a:lnTo>
                <a:lnTo>
                  <a:pt x="209224" y="731728"/>
                </a:lnTo>
                <a:lnTo>
                  <a:pt x="209224" y="712678"/>
                </a:lnTo>
                <a:lnTo>
                  <a:pt x="171124" y="712678"/>
                </a:lnTo>
                <a:lnTo>
                  <a:pt x="171124" y="693628"/>
                </a:lnTo>
                <a:close/>
              </a:path>
              <a:path w="380365" h="732154">
                <a:moveTo>
                  <a:pt x="266049" y="38100"/>
                </a:moveTo>
                <a:lnTo>
                  <a:pt x="171124" y="38100"/>
                </a:lnTo>
                <a:lnTo>
                  <a:pt x="171124" y="712678"/>
                </a:lnTo>
                <a:lnTo>
                  <a:pt x="190174" y="693628"/>
                </a:lnTo>
                <a:lnTo>
                  <a:pt x="209224" y="693628"/>
                </a:lnTo>
                <a:lnTo>
                  <a:pt x="209224" y="76200"/>
                </a:lnTo>
                <a:lnTo>
                  <a:pt x="190174" y="76200"/>
                </a:lnTo>
                <a:lnTo>
                  <a:pt x="209224" y="57150"/>
                </a:lnTo>
                <a:lnTo>
                  <a:pt x="266049" y="57150"/>
                </a:lnTo>
                <a:lnTo>
                  <a:pt x="266049" y="38100"/>
                </a:lnTo>
                <a:close/>
              </a:path>
              <a:path w="380365" h="732154">
                <a:moveTo>
                  <a:pt x="209224" y="693628"/>
                </a:moveTo>
                <a:lnTo>
                  <a:pt x="190174" y="693628"/>
                </a:lnTo>
                <a:lnTo>
                  <a:pt x="171124" y="712678"/>
                </a:lnTo>
                <a:lnTo>
                  <a:pt x="209224" y="712678"/>
                </a:lnTo>
                <a:lnTo>
                  <a:pt x="209224" y="693628"/>
                </a:lnTo>
                <a:close/>
              </a:path>
              <a:path w="380365" h="732154">
                <a:moveTo>
                  <a:pt x="266049" y="0"/>
                </a:moveTo>
                <a:lnTo>
                  <a:pt x="266049" y="114300"/>
                </a:lnTo>
                <a:lnTo>
                  <a:pt x="342249" y="76200"/>
                </a:lnTo>
                <a:lnTo>
                  <a:pt x="285099" y="76200"/>
                </a:lnTo>
                <a:lnTo>
                  <a:pt x="285099" y="38100"/>
                </a:lnTo>
                <a:lnTo>
                  <a:pt x="342249" y="38100"/>
                </a:lnTo>
                <a:lnTo>
                  <a:pt x="266049" y="0"/>
                </a:lnTo>
                <a:close/>
              </a:path>
              <a:path w="380365" h="732154">
                <a:moveTo>
                  <a:pt x="209224" y="57150"/>
                </a:moveTo>
                <a:lnTo>
                  <a:pt x="190174" y="76200"/>
                </a:lnTo>
                <a:lnTo>
                  <a:pt x="209224" y="76200"/>
                </a:lnTo>
                <a:lnTo>
                  <a:pt x="209224" y="57150"/>
                </a:lnTo>
                <a:close/>
              </a:path>
              <a:path w="380365" h="732154">
                <a:moveTo>
                  <a:pt x="266049" y="57150"/>
                </a:moveTo>
                <a:lnTo>
                  <a:pt x="209224" y="57150"/>
                </a:lnTo>
                <a:lnTo>
                  <a:pt x="209224" y="76200"/>
                </a:lnTo>
                <a:lnTo>
                  <a:pt x="266049" y="76200"/>
                </a:lnTo>
                <a:lnTo>
                  <a:pt x="266049" y="57150"/>
                </a:lnTo>
                <a:close/>
              </a:path>
              <a:path w="380365" h="732154">
                <a:moveTo>
                  <a:pt x="342249" y="38100"/>
                </a:moveTo>
                <a:lnTo>
                  <a:pt x="285099" y="38100"/>
                </a:lnTo>
                <a:lnTo>
                  <a:pt x="285099" y="76200"/>
                </a:lnTo>
                <a:lnTo>
                  <a:pt x="342249" y="76200"/>
                </a:lnTo>
                <a:lnTo>
                  <a:pt x="380349" y="57150"/>
                </a:lnTo>
                <a:lnTo>
                  <a:pt x="342249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000114" y="5095257"/>
            <a:ext cx="450215" cy="114300"/>
          </a:xfrm>
          <a:custGeom>
            <a:avLst/>
            <a:gdLst/>
            <a:ahLst/>
            <a:cxnLst/>
            <a:rect l="l" t="t" r="r" b="b"/>
            <a:pathLst>
              <a:path w="450215" h="114300">
                <a:moveTo>
                  <a:pt x="335442" y="0"/>
                </a:moveTo>
                <a:lnTo>
                  <a:pt x="335442" y="114299"/>
                </a:lnTo>
                <a:lnTo>
                  <a:pt x="411640" y="76199"/>
                </a:lnTo>
                <a:lnTo>
                  <a:pt x="354492" y="76199"/>
                </a:lnTo>
                <a:lnTo>
                  <a:pt x="354492" y="38099"/>
                </a:lnTo>
                <a:lnTo>
                  <a:pt x="411644" y="38099"/>
                </a:lnTo>
                <a:lnTo>
                  <a:pt x="335442" y="0"/>
                </a:lnTo>
                <a:close/>
              </a:path>
              <a:path w="450215" h="114300">
                <a:moveTo>
                  <a:pt x="335442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335442" y="76199"/>
                </a:lnTo>
                <a:lnTo>
                  <a:pt x="335442" y="38099"/>
                </a:lnTo>
                <a:close/>
              </a:path>
              <a:path w="450215" h="114300">
                <a:moveTo>
                  <a:pt x="411644" y="38099"/>
                </a:moveTo>
                <a:lnTo>
                  <a:pt x="354492" y="38099"/>
                </a:lnTo>
                <a:lnTo>
                  <a:pt x="354492" y="76199"/>
                </a:lnTo>
                <a:lnTo>
                  <a:pt x="411640" y="76199"/>
                </a:lnTo>
                <a:lnTo>
                  <a:pt x="449742" y="57148"/>
                </a:lnTo>
                <a:lnTo>
                  <a:pt x="411644" y="38099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988852" y="5094921"/>
            <a:ext cx="708660" cy="114300"/>
          </a:xfrm>
          <a:custGeom>
            <a:avLst/>
            <a:gdLst/>
            <a:ahLst/>
            <a:cxnLst/>
            <a:rect l="l" t="t" r="r" b="b"/>
            <a:pathLst>
              <a:path w="708659" h="114300">
                <a:moveTo>
                  <a:pt x="670191" y="38100"/>
                </a:moveTo>
                <a:lnTo>
                  <a:pt x="613041" y="38100"/>
                </a:lnTo>
                <a:lnTo>
                  <a:pt x="613041" y="76200"/>
                </a:lnTo>
                <a:lnTo>
                  <a:pt x="593991" y="76200"/>
                </a:lnTo>
                <a:lnTo>
                  <a:pt x="593991" y="114300"/>
                </a:lnTo>
                <a:lnTo>
                  <a:pt x="708291" y="57150"/>
                </a:lnTo>
                <a:lnTo>
                  <a:pt x="670191" y="38100"/>
                </a:lnTo>
                <a:close/>
              </a:path>
              <a:path w="708659" h="114300">
                <a:moveTo>
                  <a:pt x="593991" y="38100"/>
                </a:moveTo>
                <a:lnTo>
                  <a:pt x="0" y="38101"/>
                </a:lnTo>
                <a:lnTo>
                  <a:pt x="0" y="76201"/>
                </a:lnTo>
                <a:lnTo>
                  <a:pt x="593991" y="76200"/>
                </a:lnTo>
                <a:lnTo>
                  <a:pt x="593991" y="38100"/>
                </a:lnTo>
                <a:close/>
              </a:path>
              <a:path w="708659" h="114300">
                <a:moveTo>
                  <a:pt x="613041" y="38100"/>
                </a:moveTo>
                <a:lnTo>
                  <a:pt x="593991" y="38100"/>
                </a:lnTo>
                <a:lnTo>
                  <a:pt x="593991" y="76200"/>
                </a:lnTo>
                <a:lnTo>
                  <a:pt x="613041" y="76200"/>
                </a:lnTo>
                <a:lnTo>
                  <a:pt x="613041" y="38100"/>
                </a:lnTo>
                <a:close/>
              </a:path>
              <a:path w="708659" h="114300">
                <a:moveTo>
                  <a:pt x="593991" y="0"/>
                </a:moveTo>
                <a:lnTo>
                  <a:pt x="593991" y="38100"/>
                </a:lnTo>
                <a:lnTo>
                  <a:pt x="670191" y="38100"/>
                </a:lnTo>
                <a:lnTo>
                  <a:pt x="593991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25031" y="2432584"/>
            <a:ext cx="1159510" cy="1862455"/>
          </a:xfrm>
          <a:custGeom>
            <a:avLst/>
            <a:gdLst/>
            <a:ahLst/>
            <a:cxnLst/>
            <a:rect l="l" t="t" r="r" b="b"/>
            <a:pathLst>
              <a:path w="1159509" h="1862454">
                <a:moveTo>
                  <a:pt x="1121234" y="1823946"/>
                </a:moveTo>
                <a:lnTo>
                  <a:pt x="0" y="1823946"/>
                </a:lnTo>
                <a:lnTo>
                  <a:pt x="0" y="1862046"/>
                </a:lnTo>
                <a:lnTo>
                  <a:pt x="1159334" y="1862046"/>
                </a:lnTo>
                <a:lnTo>
                  <a:pt x="1159334" y="1842996"/>
                </a:lnTo>
                <a:lnTo>
                  <a:pt x="1121234" y="1842996"/>
                </a:lnTo>
                <a:lnTo>
                  <a:pt x="1121234" y="1823946"/>
                </a:lnTo>
                <a:close/>
              </a:path>
              <a:path w="1159509" h="1862454">
                <a:moveTo>
                  <a:pt x="1121234" y="57150"/>
                </a:moveTo>
                <a:lnTo>
                  <a:pt x="1121234" y="1842996"/>
                </a:lnTo>
                <a:lnTo>
                  <a:pt x="1140284" y="1823946"/>
                </a:lnTo>
                <a:lnTo>
                  <a:pt x="1159334" y="1823946"/>
                </a:lnTo>
                <a:lnTo>
                  <a:pt x="1159334" y="76200"/>
                </a:lnTo>
                <a:lnTo>
                  <a:pt x="1140284" y="76200"/>
                </a:lnTo>
                <a:lnTo>
                  <a:pt x="1121234" y="57150"/>
                </a:lnTo>
                <a:close/>
              </a:path>
              <a:path w="1159509" h="1862454">
                <a:moveTo>
                  <a:pt x="1159334" y="1823946"/>
                </a:moveTo>
                <a:lnTo>
                  <a:pt x="1140284" y="1823946"/>
                </a:lnTo>
                <a:lnTo>
                  <a:pt x="1121234" y="1842996"/>
                </a:lnTo>
                <a:lnTo>
                  <a:pt x="1159334" y="1842996"/>
                </a:lnTo>
                <a:lnTo>
                  <a:pt x="1159334" y="1823946"/>
                </a:lnTo>
                <a:close/>
              </a:path>
              <a:path w="1159509" h="1862454">
                <a:moveTo>
                  <a:pt x="1025980" y="0"/>
                </a:moveTo>
                <a:lnTo>
                  <a:pt x="911680" y="57150"/>
                </a:lnTo>
                <a:lnTo>
                  <a:pt x="1025980" y="114300"/>
                </a:lnTo>
                <a:lnTo>
                  <a:pt x="1025980" y="76200"/>
                </a:lnTo>
                <a:lnTo>
                  <a:pt x="1006930" y="76200"/>
                </a:lnTo>
                <a:lnTo>
                  <a:pt x="1006930" y="38100"/>
                </a:lnTo>
                <a:lnTo>
                  <a:pt x="1025980" y="38100"/>
                </a:lnTo>
                <a:lnTo>
                  <a:pt x="1025980" y="0"/>
                </a:lnTo>
                <a:close/>
              </a:path>
              <a:path w="1159509" h="1862454">
                <a:moveTo>
                  <a:pt x="1025980" y="38100"/>
                </a:moveTo>
                <a:lnTo>
                  <a:pt x="1006930" y="38100"/>
                </a:lnTo>
                <a:lnTo>
                  <a:pt x="1006930" y="76200"/>
                </a:lnTo>
                <a:lnTo>
                  <a:pt x="1025980" y="76200"/>
                </a:lnTo>
                <a:lnTo>
                  <a:pt x="1025980" y="38100"/>
                </a:lnTo>
                <a:close/>
              </a:path>
              <a:path w="1159509" h="1862454">
                <a:moveTo>
                  <a:pt x="1159334" y="38100"/>
                </a:moveTo>
                <a:lnTo>
                  <a:pt x="1025980" y="38100"/>
                </a:lnTo>
                <a:lnTo>
                  <a:pt x="1025980" y="76200"/>
                </a:lnTo>
                <a:lnTo>
                  <a:pt x="1121234" y="76200"/>
                </a:lnTo>
                <a:lnTo>
                  <a:pt x="1121234" y="57150"/>
                </a:lnTo>
                <a:lnTo>
                  <a:pt x="1159334" y="57150"/>
                </a:lnTo>
                <a:lnTo>
                  <a:pt x="1159334" y="38100"/>
                </a:lnTo>
                <a:close/>
              </a:path>
              <a:path w="1159509" h="1862454">
                <a:moveTo>
                  <a:pt x="1159334" y="57150"/>
                </a:moveTo>
                <a:lnTo>
                  <a:pt x="1121234" y="57150"/>
                </a:lnTo>
                <a:lnTo>
                  <a:pt x="1140284" y="76200"/>
                </a:lnTo>
                <a:lnTo>
                  <a:pt x="1159334" y="76200"/>
                </a:lnTo>
                <a:lnTo>
                  <a:pt x="1159334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17792" y="4450079"/>
            <a:ext cx="539496" cy="55778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349811" y="4117980"/>
            <a:ext cx="1219200" cy="339725"/>
          </a:xfrm>
          <a:custGeom>
            <a:avLst/>
            <a:gdLst/>
            <a:ahLst/>
            <a:cxnLst/>
            <a:rect l="l" t="t" r="r" b="b"/>
            <a:pathLst>
              <a:path w="1219200" h="339725">
                <a:moveTo>
                  <a:pt x="1104700" y="38100"/>
                </a:moveTo>
                <a:lnTo>
                  <a:pt x="0" y="38100"/>
                </a:lnTo>
                <a:lnTo>
                  <a:pt x="0" y="339267"/>
                </a:lnTo>
                <a:lnTo>
                  <a:pt x="38100" y="339267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104700" y="57150"/>
                </a:lnTo>
                <a:lnTo>
                  <a:pt x="1104700" y="38100"/>
                </a:lnTo>
                <a:close/>
              </a:path>
              <a:path w="1219200" h="339725">
                <a:moveTo>
                  <a:pt x="1104700" y="0"/>
                </a:moveTo>
                <a:lnTo>
                  <a:pt x="1104700" y="114300"/>
                </a:lnTo>
                <a:lnTo>
                  <a:pt x="1180900" y="76200"/>
                </a:lnTo>
                <a:lnTo>
                  <a:pt x="1123750" y="76200"/>
                </a:lnTo>
                <a:lnTo>
                  <a:pt x="1123750" y="38100"/>
                </a:lnTo>
                <a:lnTo>
                  <a:pt x="1180900" y="38100"/>
                </a:lnTo>
                <a:lnTo>
                  <a:pt x="1104700" y="0"/>
                </a:lnTo>
                <a:close/>
              </a:path>
              <a:path w="1219200" h="33972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19200" h="339725">
                <a:moveTo>
                  <a:pt x="1104700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104700" y="76200"/>
                </a:lnTo>
                <a:lnTo>
                  <a:pt x="1104700" y="57150"/>
                </a:lnTo>
                <a:close/>
              </a:path>
              <a:path w="1219200" h="339725">
                <a:moveTo>
                  <a:pt x="1180900" y="38100"/>
                </a:moveTo>
                <a:lnTo>
                  <a:pt x="1123750" y="38100"/>
                </a:lnTo>
                <a:lnTo>
                  <a:pt x="1123750" y="76200"/>
                </a:lnTo>
                <a:lnTo>
                  <a:pt x="1180900" y="76200"/>
                </a:lnTo>
                <a:lnTo>
                  <a:pt x="1219000" y="57150"/>
                </a:lnTo>
                <a:lnTo>
                  <a:pt x="1180900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34953" y="2943399"/>
            <a:ext cx="934085" cy="1250950"/>
          </a:xfrm>
          <a:custGeom>
            <a:avLst/>
            <a:gdLst/>
            <a:ahLst/>
            <a:cxnLst/>
            <a:rect l="l" t="t" r="r" b="b"/>
            <a:pathLst>
              <a:path w="934085" h="1250950">
                <a:moveTo>
                  <a:pt x="447879" y="57150"/>
                </a:moveTo>
                <a:lnTo>
                  <a:pt x="447879" y="1250779"/>
                </a:lnTo>
                <a:lnTo>
                  <a:pt x="933860" y="1250779"/>
                </a:lnTo>
                <a:lnTo>
                  <a:pt x="933860" y="1231729"/>
                </a:lnTo>
                <a:lnTo>
                  <a:pt x="485979" y="1231729"/>
                </a:lnTo>
                <a:lnTo>
                  <a:pt x="466929" y="1212679"/>
                </a:lnTo>
                <a:lnTo>
                  <a:pt x="485979" y="1212679"/>
                </a:lnTo>
                <a:lnTo>
                  <a:pt x="485979" y="76200"/>
                </a:lnTo>
                <a:lnTo>
                  <a:pt x="466929" y="76200"/>
                </a:lnTo>
                <a:lnTo>
                  <a:pt x="447879" y="57150"/>
                </a:lnTo>
                <a:close/>
              </a:path>
              <a:path w="934085" h="1250950">
                <a:moveTo>
                  <a:pt x="485979" y="1212679"/>
                </a:moveTo>
                <a:lnTo>
                  <a:pt x="466929" y="1212679"/>
                </a:lnTo>
                <a:lnTo>
                  <a:pt x="485979" y="1231729"/>
                </a:lnTo>
                <a:lnTo>
                  <a:pt x="485979" y="1212679"/>
                </a:lnTo>
                <a:close/>
              </a:path>
              <a:path w="934085" h="1250950">
                <a:moveTo>
                  <a:pt x="933860" y="1212679"/>
                </a:moveTo>
                <a:lnTo>
                  <a:pt x="485979" y="1212679"/>
                </a:lnTo>
                <a:lnTo>
                  <a:pt x="485979" y="1231729"/>
                </a:lnTo>
                <a:lnTo>
                  <a:pt x="933860" y="1231729"/>
                </a:lnTo>
                <a:lnTo>
                  <a:pt x="933860" y="1212679"/>
                </a:lnTo>
                <a:close/>
              </a:path>
              <a:path w="934085" h="125095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934085" h="125095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934085" h="1250950">
                <a:moveTo>
                  <a:pt x="485979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47879" y="76200"/>
                </a:lnTo>
                <a:lnTo>
                  <a:pt x="447879" y="57150"/>
                </a:lnTo>
                <a:lnTo>
                  <a:pt x="485979" y="57150"/>
                </a:lnTo>
                <a:lnTo>
                  <a:pt x="485979" y="38100"/>
                </a:lnTo>
                <a:close/>
              </a:path>
              <a:path w="934085" h="1250950">
                <a:moveTo>
                  <a:pt x="485979" y="57150"/>
                </a:moveTo>
                <a:lnTo>
                  <a:pt x="447879" y="57150"/>
                </a:lnTo>
                <a:lnTo>
                  <a:pt x="466929" y="76200"/>
                </a:lnTo>
                <a:lnTo>
                  <a:pt x="485979" y="76200"/>
                </a:lnTo>
                <a:lnTo>
                  <a:pt x="485979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346804" y="2519367"/>
            <a:ext cx="1209675" cy="203835"/>
          </a:xfrm>
          <a:custGeom>
            <a:avLst/>
            <a:gdLst/>
            <a:ahLst/>
            <a:cxnLst/>
            <a:rect l="l" t="t" r="r" b="b"/>
            <a:pathLst>
              <a:path w="1209675" h="203835">
                <a:moveTo>
                  <a:pt x="1094792" y="38100"/>
                </a:moveTo>
                <a:lnTo>
                  <a:pt x="0" y="38100"/>
                </a:lnTo>
                <a:lnTo>
                  <a:pt x="0" y="203403"/>
                </a:lnTo>
                <a:lnTo>
                  <a:pt x="38100" y="203403"/>
                </a:lnTo>
                <a:lnTo>
                  <a:pt x="38100" y="76200"/>
                </a:lnTo>
                <a:lnTo>
                  <a:pt x="19050" y="76200"/>
                </a:lnTo>
                <a:lnTo>
                  <a:pt x="38100" y="57150"/>
                </a:lnTo>
                <a:lnTo>
                  <a:pt x="1094792" y="57150"/>
                </a:lnTo>
                <a:lnTo>
                  <a:pt x="1094792" y="38100"/>
                </a:lnTo>
                <a:close/>
              </a:path>
              <a:path w="1209675" h="203835">
                <a:moveTo>
                  <a:pt x="1094792" y="0"/>
                </a:moveTo>
                <a:lnTo>
                  <a:pt x="1094792" y="114300"/>
                </a:lnTo>
                <a:lnTo>
                  <a:pt x="1170992" y="76200"/>
                </a:lnTo>
                <a:lnTo>
                  <a:pt x="1113842" y="76200"/>
                </a:lnTo>
                <a:lnTo>
                  <a:pt x="1113842" y="38100"/>
                </a:lnTo>
                <a:lnTo>
                  <a:pt x="1170992" y="38100"/>
                </a:lnTo>
                <a:lnTo>
                  <a:pt x="1094792" y="0"/>
                </a:lnTo>
                <a:close/>
              </a:path>
              <a:path w="1209675" h="203835">
                <a:moveTo>
                  <a:pt x="38100" y="57150"/>
                </a:moveTo>
                <a:lnTo>
                  <a:pt x="19050" y="76200"/>
                </a:lnTo>
                <a:lnTo>
                  <a:pt x="38100" y="76200"/>
                </a:lnTo>
                <a:lnTo>
                  <a:pt x="38100" y="57150"/>
                </a:lnTo>
                <a:close/>
              </a:path>
              <a:path w="1209675" h="203835">
                <a:moveTo>
                  <a:pt x="1094792" y="57150"/>
                </a:moveTo>
                <a:lnTo>
                  <a:pt x="38100" y="57150"/>
                </a:lnTo>
                <a:lnTo>
                  <a:pt x="38100" y="76200"/>
                </a:lnTo>
                <a:lnTo>
                  <a:pt x="1094792" y="76200"/>
                </a:lnTo>
                <a:lnTo>
                  <a:pt x="1094792" y="57150"/>
                </a:lnTo>
                <a:close/>
              </a:path>
              <a:path w="1209675" h="203835">
                <a:moveTo>
                  <a:pt x="1170992" y="38100"/>
                </a:moveTo>
                <a:lnTo>
                  <a:pt x="1113842" y="38100"/>
                </a:lnTo>
                <a:lnTo>
                  <a:pt x="1113842" y="76200"/>
                </a:lnTo>
                <a:lnTo>
                  <a:pt x="1170992" y="76200"/>
                </a:lnTo>
                <a:lnTo>
                  <a:pt x="1209092" y="57150"/>
                </a:lnTo>
                <a:lnTo>
                  <a:pt x="1170992" y="3810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72324" y="2010788"/>
            <a:ext cx="114300" cy="284480"/>
          </a:xfrm>
          <a:custGeom>
            <a:avLst/>
            <a:gdLst/>
            <a:ahLst/>
            <a:cxnLst/>
            <a:rect l="l" t="t" r="r" b="b"/>
            <a:pathLst>
              <a:path w="114300" h="284480">
                <a:moveTo>
                  <a:pt x="38086" y="113758"/>
                </a:moveTo>
                <a:lnTo>
                  <a:pt x="33625" y="283108"/>
                </a:lnTo>
                <a:lnTo>
                  <a:pt x="71713" y="284111"/>
                </a:lnTo>
                <a:lnTo>
                  <a:pt x="76173" y="114762"/>
                </a:lnTo>
                <a:lnTo>
                  <a:pt x="38086" y="113758"/>
                </a:lnTo>
                <a:close/>
              </a:path>
              <a:path w="114300" h="284480">
                <a:moveTo>
                  <a:pt x="104419" y="94715"/>
                </a:moveTo>
                <a:lnTo>
                  <a:pt x="38587" y="94715"/>
                </a:lnTo>
                <a:lnTo>
                  <a:pt x="76674" y="95718"/>
                </a:lnTo>
                <a:lnTo>
                  <a:pt x="76173" y="114762"/>
                </a:lnTo>
                <a:lnTo>
                  <a:pt x="114260" y="115765"/>
                </a:lnTo>
                <a:lnTo>
                  <a:pt x="104419" y="94715"/>
                </a:lnTo>
                <a:close/>
              </a:path>
              <a:path w="114300" h="284480">
                <a:moveTo>
                  <a:pt x="38587" y="94715"/>
                </a:moveTo>
                <a:lnTo>
                  <a:pt x="38086" y="113758"/>
                </a:lnTo>
                <a:lnTo>
                  <a:pt x="76173" y="114762"/>
                </a:lnTo>
                <a:lnTo>
                  <a:pt x="76674" y="95718"/>
                </a:lnTo>
                <a:lnTo>
                  <a:pt x="38587" y="94715"/>
                </a:lnTo>
                <a:close/>
              </a:path>
              <a:path w="114300" h="284480">
                <a:moveTo>
                  <a:pt x="60139" y="0"/>
                </a:moveTo>
                <a:lnTo>
                  <a:pt x="0" y="112755"/>
                </a:lnTo>
                <a:lnTo>
                  <a:pt x="38086" y="113758"/>
                </a:lnTo>
                <a:lnTo>
                  <a:pt x="38587" y="94715"/>
                </a:lnTo>
                <a:lnTo>
                  <a:pt x="104419" y="94715"/>
                </a:lnTo>
                <a:lnTo>
                  <a:pt x="60139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13414" y="886667"/>
            <a:ext cx="5650230" cy="599440"/>
          </a:xfrm>
          <a:custGeom>
            <a:avLst/>
            <a:gdLst/>
            <a:ahLst/>
            <a:cxnLst/>
            <a:rect l="l" t="t" r="r" b="b"/>
            <a:pathLst>
              <a:path w="5650230" h="599440">
                <a:moveTo>
                  <a:pt x="5573615" y="484936"/>
                </a:moveTo>
                <a:lnTo>
                  <a:pt x="5535515" y="484936"/>
                </a:lnTo>
                <a:lnTo>
                  <a:pt x="5592665" y="599236"/>
                </a:lnTo>
                <a:lnTo>
                  <a:pt x="5640290" y="503986"/>
                </a:lnTo>
                <a:lnTo>
                  <a:pt x="5573615" y="503986"/>
                </a:lnTo>
                <a:lnTo>
                  <a:pt x="5573615" y="484936"/>
                </a:lnTo>
                <a:close/>
              </a:path>
              <a:path w="5650230" h="599440">
                <a:moveTo>
                  <a:pt x="5611715" y="0"/>
                </a:moveTo>
                <a:lnTo>
                  <a:pt x="0" y="0"/>
                </a:lnTo>
                <a:lnTo>
                  <a:pt x="0" y="559884"/>
                </a:lnTo>
                <a:lnTo>
                  <a:pt x="38100" y="559884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5611715" y="19050"/>
                </a:lnTo>
                <a:lnTo>
                  <a:pt x="5611715" y="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5573615" y="503986"/>
                </a:lnTo>
                <a:lnTo>
                  <a:pt x="5611715" y="503986"/>
                </a:lnTo>
                <a:lnTo>
                  <a:pt x="5611715" y="38100"/>
                </a:lnTo>
                <a:lnTo>
                  <a:pt x="559266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49815" y="484936"/>
                </a:moveTo>
                <a:lnTo>
                  <a:pt x="5611715" y="484936"/>
                </a:lnTo>
                <a:lnTo>
                  <a:pt x="5611715" y="503986"/>
                </a:lnTo>
                <a:lnTo>
                  <a:pt x="5640290" y="503986"/>
                </a:lnTo>
                <a:lnTo>
                  <a:pt x="5649815" y="484936"/>
                </a:lnTo>
                <a:close/>
              </a:path>
              <a:path w="5650230" h="599440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5650230" h="599440">
                <a:moveTo>
                  <a:pt x="5573615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5573615" y="38100"/>
                </a:lnTo>
                <a:lnTo>
                  <a:pt x="5573615" y="19050"/>
                </a:lnTo>
                <a:close/>
              </a:path>
              <a:path w="5650230" h="599440">
                <a:moveTo>
                  <a:pt x="5611715" y="19050"/>
                </a:moveTo>
                <a:lnTo>
                  <a:pt x="5573615" y="19050"/>
                </a:lnTo>
                <a:lnTo>
                  <a:pt x="5592665" y="38100"/>
                </a:lnTo>
                <a:lnTo>
                  <a:pt x="5611715" y="38100"/>
                </a:lnTo>
                <a:lnTo>
                  <a:pt x="5611715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813414" y="1153016"/>
            <a:ext cx="3901440" cy="294005"/>
          </a:xfrm>
          <a:custGeom>
            <a:avLst/>
            <a:gdLst/>
            <a:ahLst/>
            <a:cxnLst/>
            <a:rect l="l" t="t" r="r" b="b"/>
            <a:pathLst>
              <a:path w="3901440" h="294005">
                <a:moveTo>
                  <a:pt x="3863042" y="0"/>
                </a:moveTo>
                <a:lnTo>
                  <a:pt x="0" y="0"/>
                </a:lnTo>
                <a:lnTo>
                  <a:pt x="0" y="293536"/>
                </a:lnTo>
                <a:lnTo>
                  <a:pt x="38100" y="293536"/>
                </a:lnTo>
                <a:lnTo>
                  <a:pt x="38100" y="38100"/>
                </a:lnTo>
                <a:lnTo>
                  <a:pt x="19050" y="38100"/>
                </a:lnTo>
                <a:lnTo>
                  <a:pt x="38100" y="19050"/>
                </a:lnTo>
                <a:lnTo>
                  <a:pt x="3863042" y="19050"/>
                </a:lnTo>
                <a:lnTo>
                  <a:pt x="3863042" y="0"/>
                </a:lnTo>
                <a:close/>
              </a:path>
              <a:path w="3901440" h="294005">
                <a:moveTo>
                  <a:pt x="3824942" y="133351"/>
                </a:moveTo>
                <a:lnTo>
                  <a:pt x="3786842" y="133351"/>
                </a:lnTo>
                <a:lnTo>
                  <a:pt x="3843992" y="247651"/>
                </a:lnTo>
                <a:lnTo>
                  <a:pt x="3891617" y="152401"/>
                </a:lnTo>
                <a:lnTo>
                  <a:pt x="3824942" y="152401"/>
                </a:lnTo>
                <a:lnTo>
                  <a:pt x="3824942" y="133351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24942" y="152401"/>
                </a:lnTo>
                <a:lnTo>
                  <a:pt x="3863042" y="152401"/>
                </a:lnTo>
                <a:lnTo>
                  <a:pt x="3863042" y="38100"/>
                </a:lnTo>
                <a:lnTo>
                  <a:pt x="384399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901142" y="133351"/>
                </a:moveTo>
                <a:lnTo>
                  <a:pt x="3863042" y="133351"/>
                </a:lnTo>
                <a:lnTo>
                  <a:pt x="3863042" y="152401"/>
                </a:lnTo>
                <a:lnTo>
                  <a:pt x="3891617" y="152401"/>
                </a:lnTo>
                <a:lnTo>
                  <a:pt x="3901142" y="133351"/>
                </a:lnTo>
                <a:close/>
              </a:path>
              <a:path w="3901440" h="294005">
                <a:moveTo>
                  <a:pt x="38100" y="19050"/>
                </a:moveTo>
                <a:lnTo>
                  <a:pt x="19050" y="38100"/>
                </a:lnTo>
                <a:lnTo>
                  <a:pt x="38100" y="38100"/>
                </a:lnTo>
                <a:lnTo>
                  <a:pt x="38100" y="19050"/>
                </a:lnTo>
                <a:close/>
              </a:path>
              <a:path w="3901440" h="294005">
                <a:moveTo>
                  <a:pt x="3824942" y="19050"/>
                </a:moveTo>
                <a:lnTo>
                  <a:pt x="38100" y="19050"/>
                </a:lnTo>
                <a:lnTo>
                  <a:pt x="38100" y="38100"/>
                </a:lnTo>
                <a:lnTo>
                  <a:pt x="3824942" y="38100"/>
                </a:lnTo>
                <a:lnTo>
                  <a:pt x="3824942" y="19050"/>
                </a:lnTo>
                <a:close/>
              </a:path>
              <a:path w="3901440" h="294005">
                <a:moveTo>
                  <a:pt x="3863042" y="19050"/>
                </a:moveTo>
                <a:lnTo>
                  <a:pt x="3824942" y="19050"/>
                </a:lnTo>
                <a:lnTo>
                  <a:pt x="3843992" y="38100"/>
                </a:lnTo>
                <a:lnTo>
                  <a:pt x="3863042" y="38100"/>
                </a:lnTo>
                <a:lnTo>
                  <a:pt x="3863042" y="190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33716" y="2024082"/>
            <a:ext cx="478155" cy="466090"/>
          </a:xfrm>
          <a:custGeom>
            <a:avLst/>
            <a:gdLst/>
            <a:ahLst/>
            <a:cxnLst/>
            <a:rect l="l" t="t" r="r" b="b"/>
            <a:pathLst>
              <a:path w="478154" h="466089">
                <a:moveTo>
                  <a:pt x="382477" y="399579"/>
                </a:moveTo>
                <a:lnTo>
                  <a:pt x="355902" y="426882"/>
                </a:lnTo>
                <a:lnTo>
                  <a:pt x="477671" y="465651"/>
                </a:lnTo>
                <a:lnTo>
                  <a:pt x="459279" y="412866"/>
                </a:lnTo>
                <a:lnTo>
                  <a:pt x="396128" y="412866"/>
                </a:lnTo>
                <a:lnTo>
                  <a:pt x="382477" y="399579"/>
                </a:lnTo>
                <a:close/>
              </a:path>
              <a:path w="478154" h="466089">
                <a:moveTo>
                  <a:pt x="409050" y="372278"/>
                </a:moveTo>
                <a:lnTo>
                  <a:pt x="382477" y="399579"/>
                </a:lnTo>
                <a:lnTo>
                  <a:pt x="396128" y="412866"/>
                </a:lnTo>
                <a:lnTo>
                  <a:pt x="422701" y="385565"/>
                </a:lnTo>
                <a:lnTo>
                  <a:pt x="409050" y="372278"/>
                </a:lnTo>
                <a:close/>
              </a:path>
              <a:path w="478154" h="466089">
                <a:moveTo>
                  <a:pt x="435625" y="344976"/>
                </a:moveTo>
                <a:lnTo>
                  <a:pt x="409050" y="372278"/>
                </a:lnTo>
                <a:lnTo>
                  <a:pt x="422701" y="385565"/>
                </a:lnTo>
                <a:lnTo>
                  <a:pt x="396128" y="412866"/>
                </a:lnTo>
                <a:lnTo>
                  <a:pt x="459279" y="412866"/>
                </a:lnTo>
                <a:lnTo>
                  <a:pt x="435625" y="344976"/>
                </a:lnTo>
                <a:close/>
              </a:path>
              <a:path w="478154" h="466089">
                <a:moveTo>
                  <a:pt x="26574" y="0"/>
                </a:moveTo>
                <a:lnTo>
                  <a:pt x="0" y="27302"/>
                </a:lnTo>
                <a:lnTo>
                  <a:pt x="382477" y="399579"/>
                </a:lnTo>
                <a:lnTo>
                  <a:pt x="409050" y="372278"/>
                </a:lnTo>
                <a:lnTo>
                  <a:pt x="26574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30031" y="2131447"/>
            <a:ext cx="681355" cy="1489075"/>
          </a:xfrm>
          <a:custGeom>
            <a:avLst/>
            <a:gdLst/>
            <a:ahLst/>
            <a:cxnLst/>
            <a:rect l="l" t="t" r="r" b="b"/>
            <a:pathLst>
              <a:path w="681354" h="1489075">
                <a:moveTo>
                  <a:pt x="611530" y="1391884"/>
                </a:moveTo>
                <a:lnTo>
                  <a:pt x="576712" y="1407354"/>
                </a:lnTo>
                <a:lnTo>
                  <a:pt x="675347" y="1488605"/>
                </a:lnTo>
                <a:lnTo>
                  <a:pt x="678963" y="1409294"/>
                </a:lnTo>
                <a:lnTo>
                  <a:pt x="619265" y="1409294"/>
                </a:lnTo>
                <a:lnTo>
                  <a:pt x="611530" y="1391884"/>
                </a:lnTo>
                <a:close/>
              </a:path>
              <a:path w="681354" h="1489075">
                <a:moveTo>
                  <a:pt x="646349" y="1376415"/>
                </a:moveTo>
                <a:lnTo>
                  <a:pt x="611530" y="1391884"/>
                </a:lnTo>
                <a:lnTo>
                  <a:pt x="619265" y="1409294"/>
                </a:lnTo>
                <a:lnTo>
                  <a:pt x="654084" y="1393825"/>
                </a:lnTo>
                <a:lnTo>
                  <a:pt x="646349" y="1376415"/>
                </a:lnTo>
                <a:close/>
              </a:path>
              <a:path w="681354" h="1489075">
                <a:moveTo>
                  <a:pt x="681167" y="1360945"/>
                </a:moveTo>
                <a:lnTo>
                  <a:pt x="646349" y="1376415"/>
                </a:lnTo>
                <a:lnTo>
                  <a:pt x="654084" y="1393825"/>
                </a:lnTo>
                <a:lnTo>
                  <a:pt x="619265" y="1409294"/>
                </a:lnTo>
                <a:lnTo>
                  <a:pt x="678963" y="1409294"/>
                </a:lnTo>
                <a:lnTo>
                  <a:pt x="681167" y="1360945"/>
                </a:lnTo>
                <a:close/>
              </a:path>
              <a:path w="681354" h="1489075">
                <a:moveTo>
                  <a:pt x="34818" y="0"/>
                </a:moveTo>
                <a:lnTo>
                  <a:pt x="0" y="15469"/>
                </a:lnTo>
                <a:lnTo>
                  <a:pt x="611530" y="1391884"/>
                </a:lnTo>
                <a:lnTo>
                  <a:pt x="646349" y="1376415"/>
                </a:lnTo>
                <a:lnTo>
                  <a:pt x="34818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094091" y="2519367"/>
            <a:ext cx="1070610" cy="346075"/>
          </a:xfrm>
          <a:custGeom>
            <a:avLst/>
            <a:gdLst/>
            <a:ahLst/>
            <a:cxnLst/>
            <a:rect l="l" t="t" r="r" b="b"/>
            <a:pathLst>
              <a:path w="1070610" h="346075">
                <a:moveTo>
                  <a:pt x="1032346" y="57150"/>
                </a:moveTo>
                <a:lnTo>
                  <a:pt x="1032346" y="346015"/>
                </a:lnTo>
                <a:lnTo>
                  <a:pt x="1070446" y="346015"/>
                </a:lnTo>
                <a:lnTo>
                  <a:pt x="1070446" y="76200"/>
                </a:lnTo>
                <a:lnTo>
                  <a:pt x="1051396" y="76200"/>
                </a:lnTo>
                <a:lnTo>
                  <a:pt x="1032346" y="57150"/>
                </a:lnTo>
                <a:close/>
              </a:path>
              <a:path w="1070610" h="346075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070610" h="346075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070610" h="346075">
                <a:moveTo>
                  <a:pt x="107044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032346" y="76200"/>
                </a:lnTo>
                <a:lnTo>
                  <a:pt x="1032346" y="57150"/>
                </a:lnTo>
                <a:lnTo>
                  <a:pt x="1070446" y="57150"/>
                </a:lnTo>
                <a:lnTo>
                  <a:pt x="1070446" y="38100"/>
                </a:lnTo>
                <a:close/>
              </a:path>
              <a:path w="1070610" h="346075">
                <a:moveTo>
                  <a:pt x="1070446" y="57150"/>
                </a:moveTo>
                <a:lnTo>
                  <a:pt x="1032346" y="57150"/>
                </a:lnTo>
                <a:lnTo>
                  <a:pt x="1051396" y="76200"/>
                </a:lnTo>
                <a:lnTo>
                  <a:pt x="1070446" y="76200"/>
                </a:lnTo>
                <a:lnTo>
                  <a:pt x="1070446" y="57150"/>
                </a:lnTo>
                <a:close/>
              </a:path>
            </a:pathLst>
          </a:custGeom>
          <a:solidFill>
            <a:srgbClr val="444949">
              <a:alpha val="7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6821449" y="849884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8439911" y="1399032"/>
            <a:ext cx="432816" cy="47853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8354900" y="1846580"/>
            <a:ext cx="616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345741" y="4034987"/>
            <a:ext cx="544195" cy="281305"/>
          </a:xfrm>
          <a:custGeom>
            <a:avLst/>
            <a:gdLst/>
            <a:ahLst/>
            <a:cxnLst/>
            <a:rect l="l" t="t" r="r" b="b"/>
            <a:pathLst>
              <a:path w="544194" h="281304">
                <a:moveTo>
                  <a:pt x="433744" y="245640"/>
                </a:moveTo>
                <a:lnTo>
                  <a:pt x="416250" y="279486"/>
                </a:lnTo>
                <a:lnTo>
                  <a:pt x="544029" y="281200"/>
                </a:lnTo>
                <a:lnTo>
                  <a:pt x="524476" y="254387"/>
                </a:lnTo>
                <a:lnTo>
                  <a:pt x="450667" y="254387"/>
                </a:lnTo>
                <a:lnTo>
                  <a:pt x="433744" y="245640"/>
                </a:lnTo>
                <a:close/>
              </a:path>
              <a:path w="544194" h="281304">
                <a:moveTo>
                  <a:pt x="451238" y="211794"/>
                </a:moveTo>
                <a:lnTo>
                  <a:pt x="433744" y="245640"/>
                </a:lnTo>
                <a:lnTo>
                  <a:pt x="450667" y="254387"/>
                </a:lnTo>
                <a:lnTo>
                  <a:pt x="468161" y="220541"/>
                </a:lnTo>
                <a:lnTo>
                  <a:pt x="451238" y="211794"/>
                </a:lnTo>
                <a:close/>
              </a:path>
              <a:path w="544194" h="281304">
                <a:moveTo>
                  <a:pt x="468732" y="177948"/>
                </a:moveTo>
                <a:lnTo>
                  <a:pt x="451238" y="211794"/>
                </a:lnTo>
                <a:lnTo>
                  <a:pt x="468161" y="220541"/>
                </a:lnTo>
                <a:lnTo>
                  <a:pt x="450667" y="254387"/>
                </a:lnTo>
                <a:lnTo>
                  <a:pt x="524476" y="254387"/>
                </a:lnTo>
                <a:lnTo>
                  <a:pt x="468732" y="177948"/>
                </a:lnTo>
                <a:close/>
              </a:path>
              <a:path w="544194" h="281304">
                <a:moveTo>
                  <a:pt x="110285" y="35560"/>
                </a:moveTo>
                <a:lnTo>
                  <a:pt x="92791" y="69406"/>
                </a:lnTo>
                <a:lnTo>
                  <a:pt x="433744" y="245640"/>
                </a:lnTo>
                <a:lnTo>
                  <a:pt x="451238" y="211794"/>
                </a:lnTo>
                <a:lnTo>
                  <a:pt x="110285" y="35560"/>
                </a:lnTo>
                <a:close/>
              </a:path>
              <a:path w="544194" h="281304">
                <a:moveTo>
                  <a:pt x="0" y="0"/>
                </a:moveTo>
                <a:lnTo>
                  <a:pt x="75297" y="103252"/>
                </a:lnTo>
                <a:lnTo>
                  <a:pt x="92791" y="69406"/>
                </a:lnTo>
                <a:lnTo>
                  <a:pt x="75868" y="60659"/>
                </a:lnTo>
                <a:lnTo>
                  <a:pt x="93362" y="26813"/>
                </a:lnTo>
                <a:lnTo>
                  <a:pt x="114806" y="26813"/>
                </a:lnTo>
                <a:lnTo>
                  <a:pt x="127779" y="1714"/>
                </a:lnTo>
                <a:lnTo>
                  <a:pt x="0" y="0"/>
                </a:lnTo>
                <a:close/>
              </a:path>
              <a:path w="544194" h="281304">
                <a:moveTo>
                  <a:pt x="93362" y="26813"/>
                </a:moveTo>
                <a:lnTo>
                  <a:pt x="75868" y="60659"/>
                </a:lnTo>
                <a:lnTo>
                  <a:pt x="92791" y="69406"/>
                </a:lnTo>
                <a:lnTo>
                  <a:pt x="110285" y="35560"/>
                </a:lnTo>
                <a:lnTo>
                  <a:pt x="93362" y="26813"/>
                </a:lnTo>
                <a:close/>
              </a:path>
              <a:path w="544194" h="281304">
                <a:moveTo>
                  <a:pt x="114806" y="26813"/>
                </a:moveTo>
                <a:lnTo>
                  <a:pt x="93362" y="26813"/>
                </a:lnTo>
                <a:lnTo>
                  <a:pt x="110285" y="35560"/>
                </a:lnTo>
                <a:lnTo>
                  <a:pt x="114806" y="26813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460489" y="4807347"/>
            <a:ext cx="454025" cy="223520"/>
          </a:xfrm>
          <a:custGeom>
            <a:avLst/>
            <a:gdLst/>
            <a:ahLst/>
            <a:cxnLst/>
            <a:rect l="l" t="t" r="r" b="b"/>
            <a:pathLst>
              <a:path w="454025" h="223520">
                <a:moveTo>
                  <a:pt x="77969" y="120214"/>
                </a:moveTo>
                <a:lnTo>
                  <a:pt x="0" y="221463"/>
                </a:lnTo>
                <a:lnTo>
                  <a:pt x="127781" y="223089"/>
                </a:lnTo>
                <a:lnTo>
                  <a:pt x="115196" y="197098"/>
                </a:lnTo>
                <a:lnTo>
                  <a:pt x="94030" y="197098"/>
                </a:lnTo>
                <a:lnTo>
                  <a:pt x="77428" y="162807"/>
                </a:lnTo>
                <a:lnTo>
                  <a:pt x="94573" y="154506"/>
                </a:lnTo>
                <a:lnTo>
                  <a:pt x="77969" y="120214"/>
                </a:lnTo>
                <a:close/>
              </a:path>
              <a:path w="454025" h="223520">
                <a:moveTo>
                  <a:pt x="94573" y="154506"/>
                </a:moveTo>
                <a:lnTo>
                  <a:pt x="77428" y="162807"/>
                </a:lnTo>
                <a:lnTo>
                  <a:pt x="94030" y="197098"/>
                </a:lnTo>
                <a:lnTo>
                  <a:pt x="111176" y="188797"/>
                </a:lnTo>
                <a:lnTo>
                  <a:pt x="94573" y="154506"/>
                </a:lnTo>
                <a:close/>
              </a:path>
              <a:path w="454025" h="223520">
                <a:moveTo>
                  <a:pt x="111176" y="188797"/>
                </a:moveTo>
                <a:lnTo>
                  <a:pt x="94030" y="197098"/>
                </a:lnTo>
                <a:lnTo>
                  <a:pt x="115196" y="197098"/>
                </a:lnTo>
                <a:lnTo>
                  <a:pt x="111176" y="188797"/>
                </a:lnTo>
                <a:close/>
              </a:path>
              <a:path w="454025" h="223520">
                <a:moveTo>
                  <a:pt x="342849" y="34292"/>
                </a:moveTo>
                <a:lnTo>
                  <a:pt x="94573" y="154506"/>
                </a:lnTo>
                <a:lnTo>
                  <a:pt x="111176" y="188797"/>
                </a:lnTo>
                <a:lnTo>
                  <a:pt x="359453" y="68583"/>
                </a:lnTo>
                <a:lnTo>
                  <a:pt x="342849" y="34292"/>
                </a:lnTo>
                <a:close/>
              </a:path>
              <a:path w="454025" h="223520">
                <a:moveTo>
                  <a:pt x="435264" y="25990"/>
                </a:moveTo>
                <a:lnTo>
                  <a:pt x="359995" y="25990"/>
                </a:lnTo>
                <a:lnTo>
                  <a:pt x="376599" y="60281"/>
                </a:lnTo>
                <a:lnTo>
                  <a:pt x="359453" y="68583"/>
                </a:lnTo>
                <a:lnTo>
                  <a:pt x="376057" y="102875"/>
                </a:lnTo>
                <a:lnTo>
                  <a:pt x="435264" y="25990"/>
                </a:lnTo>
                <a:close/>
              </a:path>
              <a:path w="454025" h="223520">
                <a:moveTo>
                  <a:pt x="359995" y="25990"/>
                </a:moveTo>
                <a:lnTo>
                  <a:pt x="342849" y="34292"/>
                </a:lnTo>
                <a:lnTo>
                  <a:pt x="359453" y="68583"/>
                </a:lnTo>
                <a:lnTo>
                  <a:pt x="376599" y="60281"/>
                </a:lnTo>
                <a:lnTo>
                  <a:pt x="359995" y="25990"/>
                </a:lnTo>
                <a:close/>
              </a:path>
              <a:path w="454025" h="223520">
                <a:moveTo>
                  <a:pt x="326245" y="0"/>
                </a:moveTo>
                <a:lnTo>
                  <a:pt x="342849" y="34292"/>
                </a:lnTo>
                <a:lnTo>
                  <a:pt x="359995" y="25990"/>
                </a:lnTo>
                <a:lnTo>
                  <a:pt x="435264" y="25990"/>
                </a:lnTo>
                <a:lnTo>
                  <a:pt x="454026" y="1626"/>
                </a:lnTo>
                <a:lnTo>
                  <a:pt x="326245" y="0"/>
                </a:lnTo>
                <a:close/>
              </a:path>
            </a:pathLst>
          </a:custGeom>
          <a:solidFill>
            <a:srgbClr val="444949">
              <a:alpha val="748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44933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814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 </a:t>
            </a:r>
            <a:r>
              <a:rPr spc="-65" dirty="0"/>
              <a:t>Section </a:t>
            </a:r>
            <a:r>
              <a:rPr spc="-15" dirty="0"/>
              <a:t>Summary</a:t>
            </a:r>
            <a:r>
              <a:rPr spc="140" dirty="0"/>
              <a:t> </a:t>
            </a:r>
            <a:r>
              <a:rPr spc="10" dirty="0"/>
              <a:t>(1/2)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4022"/>
            <a:ext cx="10307955" cy="434467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67" baseline="1291" dirty="0">
                <a:solidFill>
                  <a:srgbClr val="444949"/>
                </a:solidFill>
                <a:latin typeface="Gill Sans MT"/>
                <a:cs typeface="Gill Sans MT"/>
              </a:rPr>
              <a:t>CIDR: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IP</a:t>
            </a:r>
            <a:r>
              <a:rPr sz="22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Range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VPC: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Cloud </a:t>
            </a:r>
            <a:r>
              <a:rPr sz="2200" spc="16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we define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list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of IPv4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IPv6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CIDR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15" baseline="1291" dirty="0">
                <a:solidFill>
                  <a:srgbClr val="444949"/>
                </a:solidFill>
                <a:latin typeface="Gill Sans MT"/>
                <a:cs typeface="Gill Sans MT"/>
              </a:rPr>
              <a:t>Subnets: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Tied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</a:t>
            </a:r>
            <a:r>
              <a:rPr sz="2200" spc="-4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AZ,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we define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CIDR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9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Gateway: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at the</a:t>
            </a:r>
            <a:r>
              <a:rPr sz="2200" spc="-4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level,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IPv4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IPv6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endParaRPr sz="2200">
              <a:latin typeface="Gill Sans MT"/>
              <a:cs typeface="Gill Sans MT"/>
            </a:endParaRPr>
          </a:p>
          <a:p>
            <a:pPr marL="241300" marR="1061720" indent="-228600">
              <a:lnSpc>
                <a:spcPct val="70000"/>
              </a:lnSpc>
              <a:spcBef>
                <a:spcPts val="98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22" baseline="1291" dirty="0">
                <a:solidFill>
                  <a:srgbClr val="444949"/>
                </a:solidFill>
                <a:latin typeface="Gill Sans MT"/>
                <a:cs typeface="Gill Sans MT"/>
              </a:rPr>
              <a:t>Route </a:t>
            </a:r>
            <a:r>
              <a:rPr sz="3225" spc="-104" baseline="1291" dirty="0">
                <a:solidFill>
                  <a:srgbClr val="444949"/>
                </a:solidFill>
                <a:latin typeface="Gill Sans MT"/>
                <a:cs typeface="Gill Sans MT"/>
              </a:rPr>
              <a:t>Tables: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edited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add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routes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subnets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IGW,VPC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Peering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Connections,VPC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Endpoints,</a:t>
            </a:r>
            <a:r>
              <a:rPr sz="22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200">
              <a:latin typeface="Gill Sans MT"/>
              <a:cs typeface="Gill Sans MT"/>
            </a:endParaRPr>
          </a:p>
          <a:p>
            <a:pPr marL="241300" marR="98425" indent="-228600">
              <a:lnSpc>
                <a:spcPct val="70000"/>
              </a:lnSpc>
              <a:spcBef>
                <a:spcPts val="101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104" baseline="1291" dirty="0">
                <a:solidFill>
                  <a:srgbClr val="444949"/>
                </a:solidFill>
                <a:latin typeface="Gill Sans MT"/>
                <a:cs typeface="Gill Sans MT"/>
              </a:rPr>
              <a:t>NAT </a:t>
            </a:r>
            <a:r>
              <a:rPr sz="3225" spc="-52" baseline="1291" dirty="0">
                <a:solidFill>
                  <a:srgbClr val="444949"/>
                </a:solidFill>
                <a:latin typeface="Gill Sans MT"/>
                <a:cs typeface="Gill Sans MT"/>
              </a:rPr>
              <a:t>Instances: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gives internet access to instances in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subnets. Old,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subnet,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disable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Source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Destination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check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flag</a:t>
            </a:r>
            <a:endParaRPr sz="22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112" baseline="1291" dirty="0">
                <a:solidFill>
                  <a:srgbClr val="444949"/>
                </a:solidFill>
                <a:latin typeface="Gill Sans MT"/>
                <a:cs typeface="Gill Sans MT"/>
              </a:rPr>
              <a:t>NAT </a:t>
            </a: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Gateway: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AWS,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provides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scalable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internet access 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instances,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IPv4 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only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3225" spc="37" baseline="1291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3225" spc="300" baseline="1291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3225" spc="-22" baseline="1291" dirty="0">
                <a:solidFill>
                  <a:srgbClr val="444949"/>
                </a:solidFill>
                <a:latin typeface="Gill Sans MT"/>
                <a:cs typeface="Gill Sans MT"/>
              </a:rPr>
              <a:t>Route 53: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enable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Resolution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hostnames</a:t>
            </a:r>
            <a:r>
              <a:rPr sz="22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(VPC)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60" baseline="1291" dirty="0">
                <a:solidFill>
                  <a:srgbClr val="444949"/>
                </a:solidFill>
                <a:latin typeface="Gill Sans MT"/>
                <a:cs typeface="Gill Sans MT"/>
              </a:rPr>
              <a:t>NACL: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Stateless,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subnet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rules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inbound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outbound,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forget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ephemeral</a:t>
            </a:r>
            <a:r>
              <a:rPr sz="22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ports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3225" spc="-52" baseline="1291" dirty="0">
                <a:solidFill>
                  <a:srgbClr val="444949"/>
                </a:solidFill>
                <a:latin typeface="Gill Sans MT"/>
                <a:cs typeface="Gill Sans MT"/>
              </a:rPr>
              <a:t>Groups: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Stateful,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operate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at the EC2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r>
              <a:rPr sz="22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3366832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814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VPC </a:t>
            </a:r>
            <a:r>
              <a:rPr spc="-65" dirty="0"/>
              <a:t>Section </a:t>
            </a:r>
            <a:r>
              <a:rPr spc="-15" dirty="0"/>
              <a:t>Summary</a:t>
            </a:r>
            <a:r>
              <a:rPr spc="140" dirty="0"/>
              <a:t> </a:t>
            </a:r>
            <a:r>
              <a:rPr spc="10" dirty="0"/>
              <a:t>(2/2)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4022"/>
            <a:ext cx="10285730" cy="40887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baseline="1291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3225" spc="-52" baseline="1291" dirty="0">
                <a:solidFill>
                  <a:srgbClr val="444949"/>
                </a:solidFill>
                <a:latin typeface="Gill Sans MT"/>
                <a:cs typeface="Gill Sans MT"/>
              </a:rPr>
              <a:t>Peering: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Connect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non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overlapping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CIDR,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non</a:t>
            </a:r>
            <a:r>
              <a:rPr sz="2200" spc="-3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transitive</a:t>
            </a:r>
            <a:endParaRPr sz="2200">
              <a:latin typeface="Gill Sans MT"/>
              <a:cs typeface="Gill Sans MT"/>
            </a:endParaRPr>
          </a:p>
          <a:p>
            <a:pPr marL="241300" marR="85725" indent="-228600">
              <a:lnSpc>
                <a:spcPct val="70000"/>
              </a:lnSpc>
              <a:spcBef>
                <a:spcPts val="98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baseline="1291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Endpoints: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private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access to AWS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(S3,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DynamoDB,</a:t>
            </a:r>
            <a:r>
              <a:rPr sz="22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CloudFormation,  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SSM)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within</a:t>
            </a:r>
            <a:r>
              <a:rPr sz="2200" spc="-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200">
              <a:latin typeface="Gill Sans MT"/>
              <a:cs typeface="Gill Sans MT"/>
            </a:endParaRPr>
          </a:p>
          <a:p>
            <a:pPr marL="241300" marR="391160" indent="-228600">
              <a:lnSpc>
                <a:spcPct val="70000"/>
              </a:lnSpc>
              <a:spcBef>
                <a:spcPts val="100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baseline="1291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3225" spc="-52" baseline="1291" dirty="0">
                <a:solidFill>
                  <a:srgbClr val="444949"/>
                </a:solidFill>
                <a:latin typeface="Gill Sans MT"/>
                <a:cs typeface="Gill Sans MT"/>
              </a:rPr>
              <a:t>Flow </a:t>
            </a: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Logs: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setup at the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Subnet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ENI Level,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ACCEPT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200" spc="-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REJECT 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traffic,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identifying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attacks,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analyze using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Athena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CloudWatch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Log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Insights</a:t>
            </a:r>
            <a:endParaRPr sz="2200">
              <a:latin typeface="Gill Sans MT"/>
              <a:cs typeface="Gill Sans MT"/>
            </a:endParaRPr>
          </a:p>
          <a:p>
            <a:pPr marL="241300" marR="243204" indent="-228600">
              <a:lnSpc>
                <a:spcPct val="70000"/>
              </a:lnSpc>
              <a:spcBef>
                <a:spcPts val="101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Bastion </a:t>
            </a:r>
            <a:r>
              <a:rPr sz="3225" spc="-52" baseline="1291" dirty="0">
                <a:solidFill>
                  <a:srgbClr val="444949"/>
                </a:solidFill>
                <a:latin typeface="Gill Sans MT"/>
                <a:cs typeface="Gill Sans MT"/>
              </a:rPr>
              <a:t>Host: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Public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 to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into,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SSH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connectivity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instances in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private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subnets</a:t>
            </a:r>
            <a:endParaRPr sz="22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98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15" baseline="1291" dirty="0">
                <a:solidFill>
                  <a:srgbClr val="444949"/>
                </a:solidFill>
                <a:latin typeface="Gill Sans MT"/>
                <a:cs typeface="Gill Sans MT"/>
              </a:rPr>
              <a:t>Site</a:t>
            </a:r>
            <a:r>
              <a:rPr sz="3225" spc="15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3225" spc="15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spc="-15" baseline="1291" dirty="0">
                <a:solidFill>
                  <a:srgbClr val="444949"/>
                </a:solidFill>
                <a:latin typeface="Gill Sans MT"/>
                <a:cs typeface="Gill Sans MT"/>
              </a:rPr>
              <a:t>Site</a:t>
            </a:r>
            <a:r>
              <a:rPr sz="3225" spc="-442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spc="-15" baseline="1291" dirty="0">
                <a:solidFill>
                  <a:srgbClr val="444949"/>
                </a:solidFill>
                <a:latin typeface="Gill Sans MT"/>
                <a:cs typeface="Gill Sans MT"/>
              </a:rPr>
              <a:t>VPN:</a:t>
            </a:r>
            <a:r>
              <a:rPr sz="3225" spc="22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setup</a:t>
            </a:r>
            <a:r>
              <a:rPr sz="22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Customer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DC,</a:t>
            </a:r>
            <a:r>
              <a:rPr sz="22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2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Virtual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Private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VPC,</a:t>
            </a:r>
            <a:r>
              <a:rPr sz="22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site-to-site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VPN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r>
              <a:rPr sz="22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endParaRPr sz="2200">
              <a:latin typeface="Gill Sans MT"/>
              <a:cs typeface="Gill Sans MT"/>
            </a:endParaRPr>
          </a:p>
          <a:p>
            <a:pPr marL="241300" marR="654685" indent="-228600">
              <a:lnSpc>
                <a:spcPct val="70000"/>
              </a:lnSpc>
              <a:spcBef>
                <a:spcPts val="100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60" baseline="1291" dirty="0">
                <a:solidFill>
                  <a:srgbClr val="444949"/>
                </a:solidFill>
                <a:latin typeface="Gill Sans MT"/>
                <a:cs typeface="Gill Sans MT"/>
              </a:rPr>
              <a:t>Direct</a:t>
            </a:r>
            <a:r>
              <a:rPr sz="3225" spc="15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Connect:</a:t>
            </a:r>
            <a:r>
              <a:rPr sz="3225" spc="-240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setup</a:t>
            </a:r>
            <a:r>
              <a:rPr sz="22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2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Virtual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Private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VPC,</a:t>
            </a:r>
            <a:r>
              <a:rPr sz="22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2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establish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a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direct</a:t>
            </a:r>
            <a:r>
              <a:rPr sz="22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private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connection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Connect</a:t>
            </a:r>
            <a:r>
              <a:rPr sz="22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Location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60" baseline="1291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3225" spc="-30" baseline="1291" dirty="0">
                <a:solidFill>
                  <a:srgbClr val="444949"/>
                </a:solidFill>
                <a:latin typeface="Gill Sans MT"/>
                <a:cs typeface="Gill Sans MT"/>
              </a:rPr>
              <a:t>Connect Gateway: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Connect 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many VPC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different</a:t>
            </a:r>
            <a:r>
              <a:rPr sz="2200" spc="-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regions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Internet </a:t>
            </a:r>
            <a:r>
              <a:rPr sz="3225" spc="-15" baseline="1291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3225" spc="-60" baseline="1291" dirty="0">
                <a:solidFill>
                  <a:srgbClr val="444949"/>
                </a:solidFill>
                <a:latin typeface="Gill Sans MT"/>
                <a:cs typeface="Gill Sans MT"/>
              </a:rPr>
              <a:t>Egress: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like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105" dirty="0">
                <a:solidFill>
                  <a:srgbClr val="444949"/>
                </a:solidFill>
                <a:latin typeface="Gill Sans MT"/>
                <a:cs typeface="Gill Sans MT"/>
              </a:rPr>
              <a:t>NAT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Gateway,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IPv6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6725061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589" y="3283711"/>
            <a:ext cx="7282815" cy="1678939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6000" spc="-130" dirty="0">
                <a:solidFill>
                  <a:srgbClr val="444949"/>
                </a:solidFill>
                <a:latin typeface="Gill Sans MT"/>
                <a:cs typeface="Gill Sans MT"/>
              </a:rPr>
              <a:t>Other</a:t>
            </a:r>
            <a:r>
              <a:rPr sz="60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6000" spc="-60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6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400" spc="-25" dirty="0">
                <a:solidFill>
                  <a:srgbClr val="939595"/>
                </a:solidFill>
                <a:latin typeface="Gill Sans MT"/>
                <a:cs typeface="Gill Sans MT"/>
              </a:rPr>
              <a:t>Overview </a:t>
            </a:r>
            <a:r>
              <a:rPr sz="2400" spc="-30" dirty="0">
                <a:solidFill>
                  <a:srgbClr val="939595"/>
                </a:solidFill>
                <a:latin typeface="Gill Sans MT"/>
                <a:cs typeface="Gill Sans MT"/>
              </a:rPr>
              <a:t>of </a:t>
            </a:r>
            <a:r>
              <a:rPr sz="2400" spc="-25" dirty="0">
                <a:solidFill>
                  <a:srgbClr val="939595"/>
                </a:solidFill>
                <a:latin typeface="Gill Sans MT"/>
                <a:cs typeface="Gill Sans MT"/>
              </a:rPr>
              <a:t>Services </a:t>
            </a:r>
            <a:r>
              <a:rPr sz="2400" spc="-45" dirty="0">
                <a:solidFill>
                  <a:srgbClr val="939595"/>
                </a:solidFill>
                <a:latin typeface="Gill Sans MT"/>
                <a:cs typeface="Gill Sans MT"/>
              </a:rPr>
              <a:t>that </a:t>
            </a:r>
            <a:r>
              <a:rPr sz="2400" spc="-40" dirty="0">
                <a:solidFill>
                  <a:srgbClr val="939595"/>
                </a:solidFill>
                <a:latin typeface="Gill Sans MT"/>
                <a:cs typeface="Gill Sans MT"/>
              </a:rPr>
              <a:t>might </a:t>
            </a:r>
            <a:r>
              <a:rPr sz="2400" spc="-25" dirty="0">
                <a:solidFill>
                  <a:srgbClr val="939595"/>
                </a:solidFill>
                <a:latin typeface="Gill Sans MT"/>
                <a:cs typeface="Gill Sans MT"/>
              </a:rPr>
              <a:t>come </a:t>
            </a:r>
            <a:r>
              <a:rPr sz="2400" spc="-5" dirty="0">
                <a:solidFill>
                  <a:srgbClr val="939595"/>
                </a:solidFill>
                <a:latin typeface="Gill Sans MT"/>
                <a:cs typeface="Gill Sans MT"/>
              </a:rPr>
              <a:t>up </a:t>
            </a:r>
            <a:r>
              <a:rPr sz="2400" spc="-55" dirty="0">
                <a:solidFill>
                  <a:srgbClr val="939595"/>
                </a:solidFill>
                <a:latin typeface="Gill Sans MT"/>
                <a:cs typeface="Gill Sans MT"/>
              </a:rPr>
              <a:t>in </a:t>
            </a:r>
            <a:r>
              <a:rPr sz="2400" dirty="0">
                <a:solidFill>
                  <a:srgbClr val="939595"/>
                </a:solidFill>
                <a:latin typeface="Gill Sans MT"/>
                <a:cs typeface="Gill Sans MT"/>
              </a:rPr>
              <a:t>a </a:t>
            </a:r>
            <a:r>
              <a:rPr sz="2400" spc="-35" dirty="0">
                <a:solidFill>
                  <a:srgbClr val="939595"/>
                </a:solidFill>
                <a:latin typeface="Gill Sans MT"/>
                <a:cs typeface="Gill Sans MT"/>
              </a:rPr>
              <a:t>few</a:t>
            </a:r>
            <a:r>
              <a:rPr sz="2400" spc="185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939595"/>
                </a:solidFill>
                <a:latin typeface="Gill Sans MT"/>
                <a:cs typeface="Gill Sans MT"/>
              </a:rPr>
              <a:t>questions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8396646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0812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Continuous</a:t>
            </a:r>
            <a:r>
              <a:rPr dirty="0"/>
              <a:t> </a:t>
            </a:r>
            <a:r>
              <a:rPr spc="-90" dirty="0"/>
              <a:t>Integration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68044"/>
            <a:ext cx="5369560" cy="243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45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Developers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push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4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endParaRPr sz="2400">
              <a:latin typeface="Gill Sans MT"/>
              <a:cs typeface="Gill Sans MT"/>
            </a:endParaRPr>
          </a:p>
          <a:p>
            <a:pPr marL="241300" marR="5080">
              <a:lnSpc>
                <a:spcPct val="70000"/>
              </a:lnSpc>
              <a:spcBef>
                <a:spcPts val="430"/>
              </a:spcBef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repository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often (GitHub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CodeCommit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Bitbucket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245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testing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build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r>
              <a:rPr sz="24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endParaRPr sz="2400">
              <a:latin typeface="Gill Sans MT"/>
              <a:cs typeface="Gill Sans MT"/>
            </a:endParaRPr>
          </a:p>
          <a:p>
            <a:pPr marL="241300">
              <a:lnSpc>
                <a:spcPts val="2014"/>
              </a:lnSpc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soon as </a:t>
            </a:r>
            <a:r>
              <a:rPr sz="2400" spc="-11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pushed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(CodeBuild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Jenkins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CI</a:t>
            </a:r>
            <a:endParaRPr sz="2400">
              <a:latin typeface="Gill Sans MT"/>
              <a:cs typeface="Gill Sans MT"/>
            </a:endParaRPr>
          </a:p>
          <a:p>
            <a:pPr marL="241300">
              <a:lnSpc>
                <a:spcPts val="2450"/>
              </a:lnSpc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400">
              <a:latin typeface="Gill Sans MT"/>
              <a:cs typeface="Gill Sans MT"/>
            </a:endParaRPr>
          </a:p>
          <a:p>
            <a:pPr marL="241300" marR="247015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developer gets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feedback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about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tests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passed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failed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8" y="4181347"/>
            <a:ext cx="5174615" cy="1540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Find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bugs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early,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fix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bugs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Deliver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faster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tested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Deploy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often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Happier developers,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they’re</a:t>
            </a: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unblocked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50173" y="1478987"/>
            <a:ext cx="1253490" cy="1253490"/>
          </a:xfrm>
          <a:custGeom>
            <a:avLst/>
            <a:gdLst/>
            <a:ahLst/>
            <a:cxnLst/>
            <a:rect l="l" t="t" r="r" b="b"/>
            <a:pathLst>
              <a:path w="1253490" h="1253489">
                <a:moveTo>
                  <a:pt x="626532" y="0"/>
                </a:moveTo>
                <a:lnTo>
                  <a:pt x="577569" y="1885"/>
                </a:lnTo>
                <a:lnTo>
                  <a:pt x="529637" y="7447"/>
                </a:lnTo>
                <a:lnTo>
                  <a:pt x="482874" y="16547"/>
                </a:lnTo>
                <a:lnTo>
                  <a:pt x="437421" y="29045"/>
                </a:lnTo>
                <a:lnTo>
                  <a:pt x="393416" y="44803"/>
                </a:lnTo>
                <a:lnTo>
                  <a:pt x="350999" y="63681"/>
                </a:lnTo>
                <a:lnTo>
                  <a:pt x="310309" y="85540"/>
                </a:lnTo>
                <a:lnTo>
                  <a:pt x="271485" y="110240"/>
                </a:lnTo>
                <a:lnTo>
                  <a:pt x="234668" y="137642"/>
                </a:lnTo>
                <a:lnTo>
                  <a:pt x="199995" y="167607"/>
                </a:lnTo>
                <a:lnTo>
                  <a:pt x="167606" y="199996"/>
                </a:lnTo>
                <a:lnTo>
                  <a:pt x="137641" y="234668"/>
                </a:lnTo>
                <a:lnTo>
                  <a:pt x="110239" y="271486"/>
                </a:lnTo>
                <a:lnTo>
                  <a:pt x="85539" y="310310"/>
                </a:lnTo>
                <a:lnTo>
                  <a:pt x="63681" y="351000"/>
                </a:lnTo>
                <a:lnTo>
                  <a:pt x="44803" y="393417"/>
                </a:lnTo>
                <a:lnTo>
                  <a:pt x="29045" y="437422"/>
                </a:lnTo>
                <a:lnTo>
                  <a:pt x="16547" y="482875"/>
                </a:lnTo>
                <a:lnTo>
                  <a:pt x="7447" y="529638"/>
                </a:lnTo>
                <a:lnTo>
                  <a:pt x="1884" y="577570"/>
                </a:lnTo>
                <a:lnTo>
                  <a:pt x="0" y="626534"/>
                </a:lnTo>
                <a:lnTo>
                  <a:pt x="1884" y="675497"/>
                </a:lnTo>
                <a:lnTo>
                  <a:pt x="7447" y="723429"/>
                </a:lnTo>
                <a:lnTo>
                  <a:pt x="16547" y="770192"/>
                </a:lnTo>
                <a:lnTo>
                  <a:pt x="29045" y="815645"/>
                </a:lnTo>
                <a:lnTo>
                  <a:pt x="44803" y="859650"/>
                </a:lnTo>
                <a:lnTo>
                  <a:pt x="63681" y="902067"/>
                </a:lnTo>
                <a:lnTo>
                  <a:pt x="85539" y="942757"/>
                </a:lnTo>
                <a:lnTo>
                  <a:pt x="110239" y="981580"/>
                </a:lnTo>
                <a:lnTo>
                  <a:pt x="137641" y="1018398"/>
                </a:lnTo>
                <a:lnTo>
                  <a:pt x="167606" y="1053071"/>
                </a:lnTo>
                <a:lnTo>
                  <a:pt x="199995" y="1085459"/>
                </a:lnTo>
                <a:lnTo>
                  <a:pt x="234668" y="1115424"/>
                </a:lnTo>
                <a:lnTo>
                  <a:pt x="271485" y="1142826"/>
                </a:lnTo>
                <a:lnTo>
                  <a:pt x="310309" y="1167526"/>
                </a:lnTo>
                <a:lnTo>
                  <a:pt x="350999" y="1189385"/>
                </a:lnTo>
                <a:lnTo>
                  <a:pt x="393416" y="1208263"/>
                </a:lnTo>
                <a:lnTo>
                  <a:pt x="437421" y="1224021"/>
                </a:lnTo>
                <a:lnTo>
                  <a:pt x="482874" y="1236519"/>
                </a:lnTo>
                <a:lnTo>
                  <a:pt x="529637" y="1245619"/>
                </a:lnTo>
                <a:lnTo>
                  <a:pt x="577569" y="1251182"/>
                </a:lnTo>
                <a:lnTo>
                  <a:pt x="626532" y="1253067"/>
                </a:lnTo>
                <a:lnTo>
                  <a:pt x="675496" y="1251182"/>
                </a:lnTo>
                <a:lnTo>
                  <a:pt x="723428" y="1245619"/>
                </a:lnTo>
                <a:lnTo>
                  <a:pt x="770191" y="1236519"/>
                </a:lnTo>
                <a:lnTo>
                  <a:pt x="815644" y="1224021"/>
                </a:lnTo>
                <a:lnTo>
                  <a:pt x="859649" y="1208263"/>
                </a:lnTo>
                <a:lnTo>
                  <a:pt x="902066" y="1189385"/>
                </a:lnTo>
                <a:lnTo>
                  <a:pt x="942755" y="1167526"/>
                </a:lnTo>
                <a:lnTo>
                  <a:pt x="981579" y="1142826"/>
                </a:lnTo>
                <a:lnTo>
                  <a:pt x="1018397" y="1115424"/>
                </a:lnTo>
                <a:lnTo>
                  <a:pt x="1053069" y="1085459"/>
                </a:lnTo>
                <a:lnTo>
                  <a:pt x="1085458" y="1053071"/>
                </a:lnTo>
                <a:lnTo>
                  <a:pt x="1115423" y="1018398"/>
                </a:lnTo>
                <a:lnTo>
                  <a:pt x="1142825" y="981580"/>
                </a:lnTo>
                <a:lnTo>
                  <a:pt x="1167525" y="942757"/>
                </a:lnTo>
                <a:lnTo>
                  <a:pt x="1189384" y="902067"/>
                </a:lnTo>
                <a:lnTo>
                  <a:pt x="1208262" y="859650"/>
                </a:lnTo>
                <a:lnTo>
                  <a:pt x="1224020" y="815645"/>
                </a:lnTo>
                <a:lnTo>
                  <a:pt x="1236518" y="770192"/>
                </a:lnTo>
                <a:lnTo>
                  <a:pt x="1245618" y="723429"/>
                </a:lnTo>
                <a:lnTo>
                  <a:pt x="1251180" y="675497"/>
                </a:lnTo>
                <a:lnTo>
                  <a:pt x="1253065" y="626534"/>
                </a:lnTo>
                <a:lnTo>
                  <a:pt x="1251180" y="577570"/>
                </a:lnTo>
                <a:lnTo>
                  <a:pt x="1245618" y="529638"/>
                </a:lnTo>
                <a:lnTo>
                  <a:pt x="1236518" y="482875"/>
                </a:lnTo>
                <a:lnTo>
                  <a:pt x="1224020" y="437422"/>
                </a:lnTo>
                <a:lnTo>
                  <a:pt x="1208262" y="393417"/>
                </a:lnTo>
                <a:lnTo>
                  <a:pt x="1189384" y="351000"/>
                </a:lnTo>
                <a:lnTo>
                  <a:pt x="1167525" y="310310"/>
                </a:lnTo>
                <a:lnTo>
                  <a:pt x="1142825" y="271486"/>
                </a:lnTo>
                <a:lnTo>
                  <a:pt x="1115423" y="234668"/>
                </a:lnTo>
                <a:lnTo>
                  <a:pt x="1085458" y="199996"/>
                </a:lnTo>
                <a:lnTo>
                  <a:pt x="1053069" y="167607"/>
                </a:lnTo>
                <a:lnTo>
                  <a:pt x="1018397" y="137642"/>
                </a:lnTo>
                <a:lnTo>
                  <a:pt x="981579" y="110240"/>
                </a:lnTo>
                <a:lnTo>
                  <a:pt x="942755" y="85540"/>
                </a:lnTo>
                <a:lnTo>
                  <a:pt x="902066" y="63681"/>
                </a:lnTo>
                <a:lnTo>
                  <a:pt x="859649" y="44803"/>
                </a:lnTo>
                <a:lnTo>
                  <a:pt x="815644" y="29045"/>
                </a:lnTo>
                <a:lnTo>
                  <a:pt x="770191" y="16547"/>
                </a:lnTo>
                <a:lnTo>
                  <a:pt x="723428" y="7447"/>
                </a:lnTo>
                <a:lnTo>
                  <a:pt x="675496" y="1885"/>
                </a:lnTo>
                <a:lnTo>
                  <a:pt x="6265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010719" y="1852876"/>
            <a:ext cx="532130" cy="130810"/>
          </a:xfrm>
          <a:custGeom>
            <a:avLst/>
            <a:gdLst/>
            <a:ahLst/>
            <a:cxnLst/>
            <a:rect l="l" t="t" r="r" b="b"/>
            <a:pathLst>
              <a:path w="532129" h="130810">
                <a:moveTo>
                  <a:pt x="65264" y="0"/>
                </a:moveTo>
                <a:lnTo>
                  <a:pt x="39859" y="5128"/>
                </a:lnTo>
                <a:lnTo>
                  <a:pt x="19115" y="19115"/>
                </a:lnTo>
                <a:lnTo>
                  <a:pt x="5128" y="39860"/>
                </a:lnTo>
                <a:lnTo>
                  <a:pt x="0" y="65264"/>
                </a:lnTo>
                <a:lnTo>
                  <a:pt x="5128" y="90667"/>
                </a:lnTo>
                <a:lnTo>
                  <a:pt x="19115" y="111412"/>
                </a:lnTo>
                <a:lnTo>
                  <a:pt x="39859" y="125399"/>
                </a:lnTo>
                <a:lnTo>
                  <a:pt x="65264" y="130528"/>
                </a:lnTo>
                <a:lnTo>
                  <a:pt x="90667" y="125399"/>
                </a:lnTo>
                <a:lnTo>
                  <a:pt x="111412" y="111412"/>
                </a:lnTo>
                <a:lnTo>
                  <a:pt x="125399" y="90667"/>
                </a:lnTo>
                <a:lnTo>
                  <a:pt x="130528" y="65264"/>
                </a:lnTo>
                <a:lnTo>
                  <a:pt x="125399" y="39860"/>
                </a:lnTo>
                <a:lnTo>
                  <a:pt x="111412" y="19115"/>
                </a:lnTo>
                <a:lnTo>
                  <a:pt x="90667" y="5128"/>
                </a:lnTo>
                <a:lnTo>
                  <a:pt x="65264" y="0"/>
                </a:lnTo>
                <a:close/>
              </a:path>
              <a:path w="532129" h="130810">
                <a:moveTo>
                  <a:pt x="466708" y="0"/>
                </a:moveTo>
                <a:lnTo>
                  <a:pt x="441304" y="5128"/>
                </a:lnTo>
                <a:lnTo>
                  <a:pt x="420559" y="19115"/>
                </a:lnTo>
                <a:lnTo>
                  <a:pt x="406573" y="39860"/>
                </a:lnTo>
                <a:lnTo>
                  <a:pt x="401444" y="65264"/>
                </a:lnTo>
                <a:lnTo>
                  <a:pt x="406573" y="90667"/>
                </a:lnTo>
                <a:lnTo>
                  <a:pt x="420559" y="111412"/>
                </a:lnTo>
                <a:lnTo>
                  <a:pt x="441304" y="125399"/>
                </a:lnTo>
                <a:lnTo>
                  <a:pt x="466708" y="130528"/>
                </a:lnTo>
                <a:lnTo>
                  <a:pt x="492111" y="125399"/>
                </a:lnTo>
                <a:lnTo>
                  <a:pt x="512856" y="111412"/>
                </a:lnTo>
                <a:lnTo>
                  <a:pt x="526842" y="90667"/>
                </a:lnTo>
                <a:lnTo>
                  <a:pt x="531971" y="65264"/>
                </a:lnTo>
                <a:lnTo>
                  <a:pt x="526842" y="39860"/>
                </a:lnTo>
                <a:lnTo>
                  <a:pt x="512856" y="19115"/>
                </a:lnTo>
                <a:lnTo>
                  <a:pt x="492111" y="5128"/>
                </a:lnTo>
                <a:lnTo>
                  <a:pt x="466708" y="0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04370" y="1846526"/>
            <a:ext cx="143227" cy="143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05814" y="1846526"/>
            <a:ext cx="143227" cy="143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37121" y="2378755"/>
            <a:ext cx="678815" cy="116205"/>
          </a:xfrm>
          <a:custGeom>
            <a:avLst/>
            <a:gdLst/>
            <a:ahLst/>
            <a:cxnLst/>
            <a:rect l="l" t="t" r="r" b="b"/>
            <a:pathLst>
              <a:path w="678815" h="116205">
                <a:moveTo>
                  <a:pt x="0" y="0"/>
                </a:moveTo>
                <a:lnTo>
                  <a:pt x="45274" y="29023"/>
                </a:lnTo>
                <a:lnTo>
                  <a:pt x="90541" y="53899"/>
                </a:lnTo>
                <a:lnTo>
                  <a:pt x="135802" y="74630"/>
                </a:lnTo>
                <a:lnTo>
                  <a:pt x="181055" y="91215"/>
                </a:lnTo>
                <a:lnTo>
                  <a:pt x="226301" y="103653"/>
                </a:lnTo>
                <a:lnTo>
                  <a:pt x="271540" y="111946"/>
                </a:lnTo>
                <a:lnTo>
                  <a:pt x="316772" y="116092"/>
                </a:lnTo>
                <a:lnTo>
                  <a:pt x="361998" y="116092"/>
                </a:lnTo>
                <a:lnTo>
                  <a:pt x="407216" y="111946"/>
                </a:lnTo>
                <a:lnTo>
                  <a:pt x="452427" y="103653"/>
                </a:lnTo>
                <a:lnTo>
                  <a:pt x="497631" y="91215"/>
                </a:lnTo>
                <a:lnTo>
                  <a:pt x="542828" y="74630"/>
                </a:lnTo>
                <a:lnTo>
                  <a:pt x="588018" y="53899"/>
                </a:lnTo>
                <a:lnTo>
                  <a:pt x="633200" y="29023"/>
                </a:lnTo>
                <a:lnTo>
                  <a:pt x="678376" y="0"/>
                </a:lnTo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50173" y="1478987"/>
            <a:ext cx="1253490" cy="1253490"/>
          </a:xfrm>
          <a:custGeom>
            <a:avLst/>
            <a:gdLst/>
            <a:ahLst/>
            <a:cxnLst/>
            <a:rect l="l" t="t" r="r" b="b"/>
            <a:pathLst>
              <a:path w="1253490" h="1253489">
                <a:moveTo>
                  <a:pt x="0" y="626533"/>
                </a:moveTo>
                <a:lnTo>
                  <a:pt x="1885" y="577569"/>
                </a:lnTo>
                <a:lnTo>
                  <a:pt x="7447" y="529637"/>
                </a:lnTo>
                <a:lnTo>
                  <a:pt x="16547" y="482874"/>
                </a:lnTo>
                <a:lnTo>
                  <a:pt x="29045" y="437421"/>
                </a:lnTo>
                <a:lnTo>
                  <a:pt x="44803" y="393416"/>
                </a:lnTo>
                <a:lnTo>
                  <a:pt x="63681" y="350999"/>
                </a:lnTo>
                <a:lnTo>
                  <a:pt x="85540" y="310309"/>
                </a:lnTo>
                <a:lnTo>
                  <a:pt x="110240" y="271486"/>
                </a:lnTo>
                <a:lnTo>
                  <a:pt x="137642" y="234668"/>
                </a:lnTo>
                <a:lnTo>
                  <a:pt x="167607" y="199995"/>
                </a:lnTo>
                <a:lnTo>
                  <a:pt x="199995" y="167607"/>
                </a:lnTo>
                <a:lnTo>
                  <a:pt x="234668" y="137642"/>
                </a:lnTo>
                <a:lnTo>
                  <a:pt x="271486" y="110240"/>
                </a:lnTo>
                <a:lnTo>
                  <a:pt x="310309" y="85540"/>
                </a:lnTo>
                <a:lnTo>
                  <a:pt x="350999" y="63681"/>
                </a:lnTo>
                <a:lnTo>
                  <a:pt x="393416" y="44803"/>
                </a:lnTo>
                <a:lnTo>
                  <a:pt x="437421" y="29045"/>
                </a:lnTo>
                <a:lnTo>
                  <a:pt x="482874" y="16547"/>
                </a:lnTo>
                <a:lnTo>
                  <a:pt x="529637" y="7447"/>
                </a:lnTo>
                <a:lnTo>
                  <a:pt x="577569" y="1885"/>
                </a:lnTo>
                <a:lnTo>
                  <a:pt x="626533" y="0"/>
                </a:lnTo>
                <a:lnTo>
                  <a:pt x="675496" y="1885"/>
                </a:lnTo>
                <a:lnTo>
                  <a:pt x="723428" y="7447"/>
                </a:lnTo>
                <a:lnTo>
                  <a:pt x="770191" y="16547"/>
                </a:lnTo>
                <a:lnTo>
                  <a:pt x="815644" y="29045"/>
                </a:lnTo>
                <a:lnTo>
                  <a:pt x="859649" y="44803"/>
                </a:lnTo>
                <a:lnTo>
                  <a:pt x="902066" y="63681"/>
                </a:lnTo>
                <a:lnTo>
                  <a:pt x="942756" y="85540"/>
                </a:lnTo>
                <a:lnTo>
                  <a:pt x="981579" y="110240"/>
                </a:lnTo>
                <a:lnTo>
                  <a:pt x="1018397" y="137642"/>
                </a:lnTo>
                <a:lnTo>
                  <a:pt x="1053070" y="167607"/>
                </a:lnTo>
                <a:lnTo>
                  <a:pt x="1085458" y="199995"/>
                </a:lnTo>
                <a:lnTo>
                  <a:pt x="1115423" y="234668"/>
                </a:lnTo>
                <a:lnTo>
                  <a:pt x="1142825" y="271486"/>
                </a:lnTo>
                <a:lnTo>
                  <a:pt x="1167525" y="310309"/>
                </a:lnTo>
                <a:lnTo>
                  <a:pt x="1189384" y="350999"/>
                </a:lnTo>
                <a:lnTo>
                  <a:pt x="1208262" y="393416"/>
                </a:lnTo>
                <a:lnTo>
                  <a:pt x="1224020" y="437421"/>
                </a:lnTo>
                <a:lnTo>
                  <a:pt x="1236518" y="482874"/>
                </a:lnTo>
                <a:lnTo>
                  <a:pt x="1245618" y="529637"/>
                </a:lnTo>
                <a:lnTo>
                  <a:pt x="1251181" y="577569"/>
                </a:lnTo>
                <a:lnTo>
                  <a:pt x="1253066" y="626533"/>
                </a:lnTo>
                <a:lnTo>
                  <a:pt x="1251181" y="675496"/>
                </a:lnTo>
                <a:lnTo>
                  <a:pt x="1245618" y="723428"/>
                </a:lnTo>
                <a:lnTo>
                  <a:pt x="1236518" y="770191"/>
                </a:lnTo>
                <a:lnTo>
                  <a:pt x="1224020" y="815644"/>
                </a:lnTo>
                <a:lnTo>
                  <a:pt x="1208262" y="859649"/>
                </a:lnTo>
                <a:lnTo>
                  <a:pt x="1189384" y="902066"/>
                </a:lnTo>
                <a:lnTo>
                  <a:pt x="1167525" y="942756"/>
                </a:lnTo>
                <a:lnTo>
                  <a:pt x="1142825" y="981579"/>
                </a:lnTo>
                <a:lnTo>
                  <a:pt x="1115423" y="1018397"/>
                </a:lnTo>
                <a:lnTo>
                  <a:pt x="1085458" y="1053070"/>
                </a:lnTo>
                <a:lnTo>
                  <a:pt x="1053070" y="1085458"/>
                </a:lnTo>
                <a:lnTo>
                  <a:pt x="1018397" y="1115423"/>
                </a:lnTo>
                <a:lnTo>
                  <a:pt x="981579" y="1142825"/>
                </a:lnTo>
                <a:lnTo>
                  <a:pt x="942756" y="1167525"/>
                </a:lnTo>
                <a:lnTo>
                  <a:pt x="902066" y="1189384"/>
                </a:lnTo>
                <a:lnTo>
                  <a:pt x="859649" y="1208262"/>
                </a:lnTo>
                <a:lnTo>
                  <a:pt x="815644" y="1224020"/>
                </a:lnTo>
                <a:lnTo>
                  <a:pt x="770191" y="1236518"/>
                </a:lnTo>
                <a:lnTo>
                  <a:pt x="723428" y="1245618"/>
                </a:lnTo>
                <a:lnTo>
                  <a:pt x="675496" y="1251181"/>
                </a:lnTo>
                <a:lnTo>
                  <a:pt x="626533" y="1253066"/>
                </a:lnTo>
                <a:lnTo>
                  <a:pt x="577569" y="1251181"/>
                </a:lnTo>
                <a:lnTo>
                  <a:pt x="529637" y="1245618"/>
                </a:lnTo>
                <a:lnTo>
                  <a:pt x="482874" y="1236518"/>
                </a:lnTo>
                <a:lnTo>
                  <a:pt x="437421" y="1224020"/>
                </a:lnTo>
                <a:lnTo>
                  <a:pt x="393416" y="1208262"/>
                </a:lnTo>
                <a:lnTo>
                  <a:pt x="350999" y="1189384"/>
                </a:lnTo>
                <a:lnTo>
                  <a:pt x="310309" y="1167525"/>
                </a:lnTo>
                <a:lnTo>
                  <a:pt x="271486" y="1142825"/>
                </a:lnTo>
                <a:lnTo>
                  <a:pt x="234668" y="1115423"/>
                </a:lnTo>
                <a:lnTo>
                  <a:pt x="199995" y="1085458"/>
                </a:lnTo>
                <a:lnTo>
                  <a:pt x="167607" y="1053070"/>
                </a:lnTo>
                <a:lnTo>
                  <a:pt x="137642" y="1018397"/>
                </a:lnTo>
                <a:lnTo>
                  <a:pt x="110240" y="981579"/>
                </a:lnTo>
                <a:lnTo>
                  <a:pt x="85540" y="942756"/>
                </a:lnTo>
                <a:lnTo>
                  <a:pt x="63681" y="902066"/>
                </a:lnTo>
                <a:lnTo>
                  <a:pt x="44803" y="859649"/>
                </a:lnTo>
                <a:lnTo>
                  <a:pt x="29045" y="815644"/>
                </a:lnTo>
                <a:lnTo>
                  <a:pt x="16547" y="770191"/>
                </a:lnTo>
                <a:lnTo>
                  <a:pt x="7447" y="723428"/>
                </a:lnTo>
                <a:lnTo>
                  <a:pt x="1885" y="675496"/>
                </a:lnTo>
                <a:lnTo>
                  <a:pt x="0" y="626533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24533" y="3759200"/>
            <a:ext cx="1507490" cy="11010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marL="255904" marR="247650" indent="25844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59598" y="3759200"/>
            <a:ext cx="1507490" cy="110109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Times New Roman"/>
              <a:cs typeface="Times New Roman"/>
            </a:endParaRPr>
          </a:p>
          <a:p>
            <a:pPr marL="19431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17341" y="2546456"/>
            <a:ext cx="1061085" cy="1212850"/>
          </a:xfrm>
          <a:custGeom>
            <a:avLst/>
            <a:gdLst/>
            <a:ahLst/>
            <a:cxnLst/>
            <a:rect l="l" t="t" r="r" b="b"/>
            <a:pathLst>
              <a:path w="1061084" h="1212850">
                <a:moveTo>
                  <a:pt x="1008183" y="1157463"/>
                </a:moveTo>
                <a:lnTo>
                  <a:pt x="981889" y="1180449"/>
                </a:lnTo>
                <a:lnTo>
                  <a:pt x="1060725" y="1212743"/>
                </a:lnTo>
                <a:lnTo>
                  <a:pt x="1048821" y="1167023"/>
                </a:lnTo>
                <a:lnTo>
                  <a:pt x="1016541" y="1167023"/>
                </a:lnTo>
                <a:lnTo>
                  <a:pt x="1008183" y="1157463"/>
                </a:lnTo>
                <a:close/>
              </a:path>
              <a:path w="1061084" h="1212850">
                <a:moveTo>
                  <a:pt x="1012963" y="1153284"/>
                </a:moveTo>
                <a:lnTo>
                  <a:pt x="1008183" y="1157463"/>
                </a:lnTo>
                <a:lnTo>
                  <a:pt x="1016541" y="1167023"/>
                </a:lnTo>
                <a:lnTo>
                  <a:pt x="1021321" y="1162845"/>
                </a:lnTo>
                <a:lnTo>
                  <a:pt x="1012963" y="1153284"/>
                </a:lnTo>
                <a:close/>
              </a:path>
              <a:path w="1061084" h="1212850">
                <a:moveTo>
                  <a:pt x="1039258" y="1130297"/>
                </a:moveTo>
                <a:lnTo>
                  <a:pt x="1012963" y="1153284"/>
                </a:lnTo>
                <a:lnTo>
                  <a:pt x="1021321" y="1162845"/>
                </a:lnTo>
                <a:lnTo>
                  <a:pt x="1016541" y="1167023"/>
                </a:lnTo>
                <a:lnTo>
                  <a:pt x="1048821" y="1167023"/>
                </a:lnTo>
                <a:lnTo>
                  <a:pt x="1039258" y="1130297"/>
                </a:lnTo>
                <a:close/>
              </a:path>
              <a:path w="1061084" h="1212850">
                <a:moveTo>
                  <a:pt x="4780" y="0"/>
                </a:moveTo>
                <a:lnTo>
                  <a:pt x="0" y="4179"/>
                </a:lnTo>
                <a:lnTo>
                  <a:pt x="1008183" y="1157463"/>
                </a:lnTo>
                <a:lnTo>
                  <a:pt x="1012963" y="1153284"/>
                </a:lnTo>
                <a:lnTo>
                  <a:pt x="478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562886" y="2718308"/>
            <a:ext cx="9759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Push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code  often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466666" y="4415368"/>
            <a:ext cx="1558290" cy="76200"/>
          </a:xfrm>
          <a:custGeom>
            <a:avLst/>
            <a:gdLst/>
            <a:ahLst/>
            <a:cxnLst/>
            <a:rect l="l" t="t" r="r" b="b"/>
            <a:pathLst>
              <a:path w="155829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558290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558290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1558290" h="76200">
                <a:moveTo>
                  <a:pt x="1557867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557867" y="41273"/>
                </a:lnTo>
                <a:lnTo>
                  <a:pt x="1557867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687915" y="4504435"/>
            <a:ext cx="1103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Get code  build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&amp;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710802" y="2548547"/>
            <a:ext cx="1123315" cy="1212850"/>
          </a:xfrm>
          <a:custGeom>
            <a:avLst/>
            <a:gdLst/>
            <a:ahLst/>
            <a:cxnLst/>
            <a:rect l="l" t="t" r="r" b="b"/>
            <a:pathLst>
              <a:path w="1123315" h="1212850">
                <a:moveTo>
                  <a:pt x="1068787" y="53764"/>
                </a:moveTo>
                <a:lnTo>
                  <a:pt x="0" y="1208496"/>
                </a:lnTo>
                <a:lnTo>
                  <a:pt x="4660" y="1212809"/>
                </a:lnTo>
                <a:lnTo>
                  <a:pt x="1073447" y="58079"/>
                </a:lnTo>
                <a:lnTo>
                  <a:pt x="1068787" y="53764"/>
                </a:lnTo>
                <a:close/>
              </a:path>
              <a:path w="1123315" h="1212850">
                <a:moveTo>
                  <a:pt x="1109946" y="44444"/>
                </a:moveTo>
                <a:lnTo>
                  <a:pt x="1077413" y="44444"/>
                </a:lnTo>
                <a:lnTo>
                  <a:pt x="1082074" y="48759"/>
                </a:lnTo>
                <a:lnTo>
                  <a:pt x="1073447" y="58079"/>
                </a:lnTo>
                <a:lnTo>
                  <a:pt x="1099078" y="81801"/>
                </a:lnTo>
                <a:lnTo>
                  <a:pt x="1109946" y="44444"/>
                </a:lnTo>
                <a:close/>
              </a:path>
              <a:path w="1123315" h="1212850">
                <a:moveTo>
                  <a:pt x="1077413" y="44444"/>
                </a:moveTo>
                <a:lnTo>
                  <a:pt x="1068787" y="53764"/>
                </a:lnTo>
                <a:lnTo>
                  <a:pt x="1073447" y="58079"/>
                </a:lnTo>
                <a:lnTo>
                  <a:pt x="1082074" y="48759"/>
                </a:lnTo>
                <a:lnTo>
                  <a:pt x="1077413" y="44444"/>
                </a:lnTo>
                <a:close/>
              </a:path>
              <a:path w="1123315" h="1212850">
                <a:moveTo>
                  <a:pt x="1122876" y="0"/>
                </a:moveTo>
                <a:lnTo>
                  <a:pt x="1043156" y="30041"/>
                </a:lnTo>
                <a:lnTo>
                  <a:pt x="1068787" y="53764"/>
                </a:lnTo>
                <a:lnTo>
                  <a:pt x="1077413" y="44444"/>
                </a:lnTo>
                <a:lnTo>
                  <a:pt x="1109946" y="44444"/>
                </a:lnTo>
                <a:lnTo>
                  <a:pt x="1122876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38877" y="2596388"/>
            <a:ext cx="1405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Tell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developer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results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of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build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05198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5770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Continuous</a:t>
            </a:r>
            <a:r>
              <a:rPr spc="-40" dirty="0"/>
              <a:t> </a:t>
            </a:r>
            <a:r>
              <a:rPr spc="-65" dirty="0"/>
              <a:t>Delivery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5836285" cy="337057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276225" indent="-228600">
              <a:lnSpc>
                <a:spcPct val="8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Ensure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software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released 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reliably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whenever</a:t>
            </a:r>
            <a:r>
              <a:rPr sz="26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needed.</a:t>
            </a:r>
            <a:endParaRPr sz="2600">
              <a:latin typeface="Gill Sans MT"/>
              <a:cs typeface="Gill Sans MT"/>
            </a:endParaRPr>
          </a:p>
          <a:p>
            <a:pPr marL="241300" marR="45847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Ensures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deployments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happen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often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quick</a:t>
            </a:r>
            <a:endParaRPr sz="2600">
              <a:latin typeface="Gill Sans MT"/>
              <a:cs typeface="Gill Sans MT"/>
            </a:endParaRPr>
          </a:p>
          <a:p>
            <a:pPr marL="241300" marR="817244" indent="-228600">
              <a:lnSpc>
                <a:spcPts val="2500"/>
              </a:lnSpc>
              <a:spcBef>
                <a:spcPts val="9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Shift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away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“one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release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every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3 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months”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”5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releases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day”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4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usually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means automated</a:t>
            </a:r>
            <a:r>
              <a:rPr sz="26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deployment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CodeDeploy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Jenkins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CD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139" y="4729988"/>
            <a:ext cx="1316990" cy="6915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615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Spinnaker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615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28957" y="225921"/>
            <a:ext cx="1253490" cy="1253490"/>
          </a:xfrm>
          <a:custGeom>
            <a:avLst/>
            <a:gdLst/>
            <a:ahLst/>
            <a:cxnLst/>
            <a:rect l="l" t="t" r="r" b="b"/>
            <a:pathLst>
              <a:path w="1253490" h="1253490">
                <a:moveTo>
                  <a:pt x="626532" y="0"/>
                </a:moveTo>
                <a:lnTo>
                  <a:pt x="577569" y="1885"/>
                </a:lnTo>
                <a:lnTo>
                  <a:pt x="529637" y="7447"/>
                </a:lnTo>
                <a:lnTo>
                  <a:pt x="482874" y="16547"/>
                </a:lnTo>
                <a:lnTo>
                  <a:pt x="437421" y="29045"/>
                </a:lnTo>
                <a:lnTo>
                  <a:pt x="393416" y="44803"/>
                </a:lnTo>
                <a:lnTo>
                  <a:pt x="350999" y="63681"/>
                </a:lnTo>
                <a:lnTo>
                  <a:pt x="310309" y="85540"/>
                </a:lnTo>
                <a:lnTo>
                  <a:pt x="271486" y="110240"/>
                </a:lnTo>
                <a:lnTo>
                  <a:pt x="234668" y="137642"/>
                </a:lnTo>
                <a:lnTo>
                  <a:pt x="199995" y="167607"/>
                </a:lnTo>
                <a:lnTo>
                  <a:pt x="167607" y="199995"/>
                </a:lnTo>
                <a:lnTo>
                  <a:pt x="137642" y="234668"/>
                </a:lnTo>
                <a:lnTo>
                  <a:pt x="110240" y="271486"/>
                </a:lnTo>
                <a:lnTo>
                  <a:pt x="85540" y="310309"/>
                </a:lnTo>
                <a:lnTo>
                  <a:pt x="63681" y="350999"/>
                </a:lnTo>
                <a:lnTo>
                  <a:pt x="44803" y="393416"/>
                </a:lnTo>
                <a:lnTo>
                  <a:pt x="29045" y="437421"/>
                </a:lnTo>
                <a:lnTo>
                  <a:pt x="16547" y="482874"/>
                </a:lnTo>
                <a:lnTo>
                  <a:pt x="7447" y="529637"/>
                </a:lnTo>
                <a:lnTo>
                  <a:pt x="1885" y="577569"/>
                </a:lnTo>
                <a:lnTo>
                  <a:pt x="0" y="626532"/>
                </a:lnTo>
                <a:lnTo>
                  <a:pt x="1885" y="675496"/>
                </a:lnTo>
                <a:lnTo>
                  <a:pt x="7447" y="723428"/>
                </a:lnTo>
                <a:lnTo>
                  <a:pt x="16547" y="770191"/>
                </a:lnTo>
                <a:lnTo>
                  <a:pt x="29045" y="815644"/>
                </a:lnTo>
                <a:lnTo>
                  <a:pt x="44803" y="859649"/>
                </a:lnTo>
                <a:lnTo>
                  <a:pt x="63681" y="902066"/>
                </a:lnTo>
                <a:lnTo>
                  <a:pt x="85540" y="942756"/>
                </a:lnTo>
                <a:lnTo>
                  <a:pt x="110240" y="981579"/>
                </a:lnTo>
                <a:lnTo>
                  <a:pt x="137642" y="1018397"/>
                </a:lnTo>
                <a:lnTo>
                  <a:pt x="167607" y="1053070"/>
                </a:lnTo>
                <a:lnTo>
                  <a:pt x="199995" y="1085458"/>
                </a:lnTo>
                <a:lnTo>
                  <a:pt x="234668" y="1115423"/>
                </a:lnTo>
                <a:lnTo>
                  <a:pt x="271486" y="1142825"/>
                </a:lnTo>
                <a:lnTo>
                  <a:pt x="310309" y="1167525"/>
                </a:lnTo>
                <a:lnTo>
                  <a:pt x="350999" y="1189384"/>
                </a:lnTo>
                <a:lnTo>
                  <a:pt x="393416" y="1208262"/>
                </a:lnTo>
                <a:lnTo>
                  <a:pt x="437421" y="1224020"/>
                </a:lnTo>
                <a:lnTo>
                  <a:pt x="482874" y="1236518"/>
                </a:lnTo>
                <a:lnTo>
                  <a:pt x="529637" y="1245618"/>
                </a:lnTo>
                <a:lnTo>
                  <a:pt x="577569" y="1251180"/>
                </a:lnTo>
                <a:lnTo>
                  <a:pt x="626532" y="1253065"/>
                </a:lnTo>
                <a:lnTo>
                  <a:pt x="675496" y="1251180"/>
                </a:lnTo>
                <a:lnTo>
                  <a:pt x="723428" y="1245618"/>
                </a:lnTo>
                <a:lnTo>
                  <a:pt x="770191" y="1236518"/>
                </a:lnTo>
                <a:lnTo>
                  <a:pt x="815644" y="1224020"/>
                </a:lnTo>
                <a:lnTo>
                  <a:pt x="859649" y="1208262"/>
                </a:lnTo>
                <a:lnTo>
                  <a:pt x="902066" y="1189384"/>
                </a:lnTo>
                <a:lnTo>
                  <a:pt x="942755" y="1167525"/>
                </a:lnTo>
                <a:lnTo>
                  <a:pt x="981579" y="1142825"/>
                </a:lnTo>
                <a:lnTo>
                  <a:pt x="1018397" y="1115423"/>
                </a:lnTo>
                <a:lnTo>
                  <a:pt x="1053069" y="1085458"/>
                </a:lnTo>
                <a:lnTo>
                  <a:pt x="1085458" y="1053070"/>
                </a:lnTo>
                <a:lnTo>
                  <a:pt x="1115423" y="1018397"/>
                </a:lnTo>
                <a:lnTo>
                  <a:pt x="1142825" y="981579"/>
                </a:lnTo>
                <a:lnTo>
                  <a:pt x="1167525" y="942756"/>
                </a:lnTo>
                <a:lnTo>
                  <a:pt x="1189384" y="902066"/>
                </a:lnTo>
                <a:lnTo>
                  <a:pt x="1208262" y="859649"/>
                </a:lnTo>
                <a:lnTo>
                  <a:pt x="1224020" y="815644"/>
                </a:lnTo>
                <a:lnTo>
                  <a:pt x="1236518" y="770191"/>
                </a:lnTo>
                <a:lnTo>
                  <a:pt x="1245618" y="723428"/>
                </a:lnTo>
                <a:lnTo>
                  <a:pt x="1251180" y="675496"/>
                </a:lnTo>
                <a:lnTo>
                  <a:pt x="1253065" y="626532"/>
                </a:lnTo>
                <a:lnTo>
                  <a:pt x="1251180" y="577569"/>
                </a:lnTo>
                <a:lnTo>
                  <a:pt x="1245618" y="529637"/>
                </a:lnTo>
                <a:lnTo>
                  <a:pt x="1236518" y="482874"/>
                </a:lnTo>
                <a:lnTo>
                  <a:pt x="1224020" y="437421"/>
                </a:lnTo>
                <a:lnTo>
                  <a:pt x="1208262" y="393416"/>
                </a:lnTo>
                <a:lnTo>
                  <a:pt x="1189384" y="350999"/>
                </a:lnTo>
                <a:lnTo>
                  <a:pt x="1167525" y="310309"/>
                </a:lnTo>
                <a:lnTo>
                  <a:pt x="1142825" y="271486"/>
                </a:lnTo>
                <a:lnTo>
                  <a:pt x="1115423" y="234668"/>
                </a:lnTo>
                <a:lnTo>
                  <a:pt x="1085458" y="199995"/>
                </a:lnTo>
                <a:lnTo>
                  <a:pt x="1053069" y="167607"/>
                </a:lnTo>
                <a:lnTo>
                  <a:pt x="1018397" y="137642"/>
                </a:lnTo>
                <a:lnTo>
                  <a:pt x="981579" y="110240"/>
                </a:lnTo>
                <a:lnTo>
                  <a:pt x="942755" y="85540"/>
                </a:lnTo>
                <a:lnTo>
                  <a:pt x="902066" y="63681"/>
                </a:lnTo>
                <a:lnTo>
                  <a:pt x="859649" y="44803"/>
                </a:lnTo>
                <a:lnTo>
                  <a:pt x="815644" y="29045"/>
                </a:lnTo>
                <a:lnTo>
                  <a:pt x="770191" y="16547"/>
                </a:lnTo>
                <a:lnTo>
                  <a:pt x="723428" y="7447"/>
                </a:lnTo>
                <a:lnTo>
                  <a:pt x="675496" y="1885"/>
                </a:lnTo>
                <a:lnTo>
                  <a:pt x="626532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89504" y="599810"/>
            <a:ext cx="532130" cy="130810"/>
          </a:xfrm>
          <a:custGeom>
            <a:avLst/>
            <a:gdLst/>
            <a:ahLst/>
            <a:cxnLst/>
            <a:rect l="l" t="t" r="r" b="b"/>
            <a:pathLst>
              <a:path w="532129" h="130809">
                <a:moveTo>
                  <a:pt x="65264" y="0"/>
                </a:moveTo>
                <a:lnTo>
                  <a:pt x="39860" y="5128"/>
                </a:lnTo>
                <a:lnTo>
                  <a:pt x="19115" y="19115"/>
                </a:lnTo>
                <a:lnTo>
                  <a:pt x="5128" y="39860"/>
                </a:lnTo>
                <a:lnTo>
                  <a:pt x="0" y="65264"/>
                </a:lnTo>
                <a:lnTo>
                  <a:pt x="5128" y="90667"/>
                </a:lnTo>
                <a:lnTo>
                  <a:pt x="19115" y="111412"/>
                </a:lnTo>
                <a:lnTo>
                  <a:pt x="39860" y="125399"/>
                </a:lnTo>
                <a:lnTo>
                  <a:pt x="65264" y="130528"/>
                </a:lnTo>
                <a:lnTo>
                  <a:pt x="90668" y="125399"/>
                </a:lnTo>
                <a:lnTo>
                  <a:pt x="111412" y="111412"/>
                </a:lnTo>
                <a:lnTo>
                  <a:pt x="125399" y="90667"/>
                </a:lnTo>
                <a:lnTo>
                  <a:pt x="130528" y="65264"/>
                </a:lnTo>
                <a:lnTo>
                  <a:pt x="125399" y="39860"/>
                </a:lnTo>
                <a:lnTo>
                  <a:pt x="111412" y="19115"/>
                </a:lnTo>
                <a:lnTo>
                  <a:pt x="90668" y="5128"/>
                </a:lnTo>
                <a:lnTo>
                  <a:pt x="65264" y="0"/>
                </a:lnTo>
                <a:close/>
              </a:path>
              <a:path w="532129" h="130809">
                <a:moveTo>
                  <a:pt x="466708" y="0"/>
                </a:moveTo>
                <a:lnTo>
                  <a:pt x="441304" y="5128"/>
                </a:lnTo>
                <a:lnTo>
                  <a:pt x="420560" y="19115"/>
                </a:lnTo>
                <a:lnTo>
                  <a:pt x="406573" y="39860"/>
                </a:lnTo>
                <a:lnTo>
                  <a:pt x="401444" y="65264"/>
                </a:lnTo>
                <a:lnTo>
                  <a:pt x="406573" y="90667"/>
                </a:lnTo>
                <a:lnTo>
                  <a:pt x="420560" y="111412"/>
                </a:lnTo>
                <a:lnTo>
                  <a:pt x="441304" y="125399"/>
                </a:lnTo>
                <a:lnTo>
                  <a:pt x="466708" y="130528"/>
                </a:lnTo>
                <a:lnTo>
                  <a:pt x="492112" y="125399"/>
                </a:lnTo>
                <a:lnTo>
                  <a:pt x="512856" y="111412"/>
                </a:lnTo>
                <a:lnTo>
                  <a:pt x="526843" y="90667"/>
                </a:lnTo>
                <a:lnTo>
                  <a:pt x="531972" y="65264"/>
                </a:lnTo>
                <a:lnTo>
                  <a:pt x="526843" y="39860"/>
                </a:lnTo>
                <a:lnTo>
                  <a:pt x="512856" y="19115"/>
                </a:lnTo>
                <a:lnTo>
                  <a:pt x="492112" y="5128"/>
                </a:lnTo>
                <a:lnTo>
                  <a:pt x="466708" y="0"/>
                </a:lnTo>
                <a:close/>
              </a:path>
            </a:pathLst>
          </a:custGeom>
          <a:solidFill>
            <a:srgbClr val="CD9A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83154" y="593460"/>
            <a:ext cx="143227" cy="143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84599" y="593460"/>
            <a:ext cx="143227" cy="143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15906" y="1125689"/>
            <a:ext cx="678815" cy="116205"/>
          </a:xfrm>
          <a:custGeom>
            <a:avLst/>
            <a:gdLst/>
            <a:ahLst/>
            <a:cxnLst/>
            <a:rect l="l" t="t" r="r" b="b"/>
            <a:pathLst>
              <a:path w="678815" h="116205">
                <a:moveTo>
                  <a:pt x="0" y="0"/>
                </a:moveTo>
                <a:lnTo>
                  <a:pt x="45274" y="29023"/>
                </a:lnTo>
                <a:lnTo>
                  <a:pt x="90541" y="53899"/>
                </a:lnTo>
                <a:lnTo>
                  <a:pt x="135802" y="74630"/>
                </a:lnTo>
                <a:lnTo>
                  <a:pt x="181055" y="91215"/>
                </a:lnTo>
                <a:lnTo>
                  <a:pt x="226301" y="103653"/>
                </a:lnTo>
                <a:lnTo>
                  <a:pt x="271540" y="111946"/>
                </a:lnTo>
                <a:lnTo>
                  <a:pt x="316772" y="116092"/>
                </a:lnTo>
                <a:lnTo>
                  <a:pt x="361998" y="116092"/>
                </a:lnTo>
                <a:lnTo>
                  <a:pt x="407216" y="111946"/>
                </a:lnTo>
                <a:lnTo>
                  <a:pt x="452427" y="103653"/>
                </a:lnTo>
                <a:lnTo>
                  <a:pt x="497631" y="91215"/>
                </a:lnTo>
                <a:lnTo>
                  <a:pt x="542828" y="74630"/>
                </a:lnTo>
                <a:lnTo>
                  <a:pt x="588018" y="53899"/>
                </a:lnTo>
                <a:lnTo>
                  <a:pt x="633200" y="29023"/>
                </a:lnTo>
                <a:lnTo>
                  <a:pt x="678376" y="0"/>
                </a:lnTo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28957" y="225921"/>
            <a:ext cx="1253490" cy="1253490"/>
          </a:xfrm>
          <a:custGeom>
            <a:avLst/>
            <a:gdLst/>
            <a:ahLst/>
            <a:cxnLst/>
            <a:rect l="l" t="t" r="r" b="b"/>
            <a:pathLst>
              <a:path w="1253490" h="1253490">
                <a:moveTo>
                  <a:pt x="0" y="626533"/>
                </a:moveTo>
                <a:lnTo>
                  <a:pt x="1885" y="577569"/>
                </a:lnTo>
                <a:lnTo>
                  <a:pt x="7447" y="529637"/>
                </a:lnTo>
                <a:lnTo>
                  <a:pt x="16547" y="482874"/>
                </a:lnTo>
                <a:lnTo>
                  <a:pt x="29045" y="437421"/>
                </a:lnTo>
                <a:lnTo>
                  <a:pt x="44803" y="393416"/>
                </a:lnTo>
                <a:lnTo>
                  <a:pt x="63681" y="350999"/>
                </a:lnTo>
                <a:lnTo>
                  <a:pt x="85540" y="310309"/>
                </a:lnTo>
                <a:lnTo>
                  <a:pt x="110240" y="271486"/>
                </a:lnTo>
                <a:lnTo>
                  <a:pt x="137642" y="234668"/>
                </a:lnTo>
                <a:lnTo>
                  <a:pt x="167607" y="199995"/>
                </a:lnTo>
                <a:lnTo>
                  <a:pt x="199995" y="167607"/>
                </a:lnTo>
                <a:lnTo>
                  <a:pt x="234668" y="137642"/>
                </a:lnTo>
                <a:lnTo>
                  <a:pt x="271486" y="110240"/>
                </a:lnTo>
                <a:lnTo>
                  <a:pt x="310309" y="85540"/>
                </a:lnTo>
                <a:lnTo>
                  <a:pt x="350999" y="63681"/>
                </a:lnTo>
                <a:lnTo>
                  <a:pt x="393416" y="44803"/>
                </a:lnTo>
                <a:lnTo>
                  <a:pt x="437421" y="29045"/>
                </a:lnTo>
                <a:lnTo>
                  <a:pt x="482874" y="16547"/>
                </a:lnTo>
                <a:lnTo>
                  <a:pt x="529637" y="7447"/>
                </a:lnTo>
                <a:lnTo>
                  <a:pt x="577569" y="1885"/>
                </a:lnTo>
                <a:lnTo>
                  <a:pt x="626533" y="0"/>
                </a:lnTo>
                <a:lnTo>
                  <a:pt x="675496" y="1885"/>
                </a:lnTo>
                <a:lnTo>
                  <a:pt x="723428" y="7447"/>
                </a:lnTo>
                <a:lnTo>
                  <a:pt x="770191" y="16547"/>
                </a:lnTo>
                <a:lnTo>
                  <a:pt x="815644" y="29045"/>
                </a:lnTo>
                <a:lnTo>
                  <a:pt x="859649" y="44803"/>
                </a:lnTo>
                <a:lnTo>
                  <a:pt x="902066" y="63681"/>
                </a:lnTo>
                <a:lnTo>
                  <a:pt x="942756" y="85540"/>
                </a:lnTo>
                <a:lnTo>
                  <a:pt x="981579" y="110240"/>
                </a:lnTo>
                <a:lnTo>
                  <a:pt x="1018397" y="137642"/>
                </a:lnTo>
                <a:lnTo>
                  <a:pt x="1053070" y="167607"/>
                </a:lnTo>
                <a:lnTo>
                  <a:pt x="1085458" y="199995"/>
                </a:lnTo>
                <a:lnTo>
                  <a:pt x="1115423" y="234668"/>
                </a:lnTo>
                <a:lnTo>
                  <a:pt x="1142825" y="271486"/>
                </a:lnTo>
                <a:lnTo>
                  <a:pt x="1167525" y="310309"/>
                </a:lnTo>
                <a:lnTo>
                  <a:pt x="1189384" y="350999"/>
                </a:lnTo>
                <a:lnTo>
                  <a:pt x="1208262" y="393416"/>
                </a:lnTo>
                <a:lnTo>
                  <a:pt x="1224020" y="437421"/>
                </a:lnTo>
                <a:lnTo>
                  <a:pt x="1236518" y="482874"/>
                </a:lnTo>
                <a:lnTo>
                  <a:pt x="1245618" y="529637"/>
                </a:lnTo>
                <a:lnTo>
                  <a:pt x="1251181" y="577569"/>
                </a:lnTo>
                <a:lnTo>
                  <a:pt x="1253066" y="626533"/>
                </a:lnTo>
                <a:lnTo>
                  <a:pt x="1251181" y="675496"/>
                </a:lnTo>
                <a:lnTo>
                  <a:pt x="1245618" y="723428"/>
                </a:lnTo>
                <a:lnTo>
                  <a:pt x="1236518" y="770191"/>
                </a:lnTo>
                <a:lnTo>
                  <a:pt x="1224020" y="815644"/>
                </a:lnTo>
                <a:lnTo>
                  <a:pt x="1208262" y="859649"/>
                </a:lnTo>
                <a:lnTo>
                  <a:pt x="1189384" y="902066"/>
                </a:lnTo>
                <a:lnTo>
                  <a:pt x="1167525" y="942756"/>
                </a:lnTo>
                <a:lnTo>
                  <a:pt x="1142825" y="981579"/>
                </a:lnTo>
                <a:lnTo>
                  <a:pt x="1115423" y="1018397"/>
                </a:lnTo>
                <a:lnTo>
                  <a:pt x="1085458" y="1053070"/>
                </a:lnTo>
                <a:lnTo>
                  <a:pt x="1053070" y="1085458"/>
                </a:lnTo>
                <a:lnTo>
                  <a:pt x="1018397" y="1115423"/>
                </a:lnTo>
                <a:lnTo>
                  <a:pt x="981579" y="1142825"/>
                </a:lnTo>
                <a:lnTo>
                  <a:pt x="942756" y="1167525"/>
                </a:lnTo>
                <a:lnTo>
                  <a:pt x="902066" y="1189384"/>
                </a:lnTo>
                <a:lnTo>
                  <a:pt x="859649" y="1208262"/>
                </a:lnTo>
                <a:lnTo>
                  <a:pt x="815644" y="1224020"/>
                </a:lnTo>
                <a:lnTo>
                  <a:pt x="770191" y="1236518"/>
                </a:lnTo>
                <a:lnTo>
                  <a:pt x="723428" y="1245618"/>
                </a:lnTo>
                <a:lnTo>
                  <a:pt x="675496" y="1251181"/>
                </a:lnTo>
                <a:lnTo>
                  <a:pt x="626533" y="1253066"/>
                </a:lnTo>
                <a:lnTo>
                  <a:pt x="577569" y="1251181"/>
                </a:lnTo>
                <a:lnTo>
                  <a:pt x="529637" y="1245618"/>
                </a:lnTo>
                <a:lnTo>
                  <a:pt x="482874" y="1236518"/>
                </a:lnTo>
                <a:lnTo>
                  <a:pt x="437421" y="1224020"/>
                </a:lnTo>
                <a:lnTo>
                  <a:pt x="393416" y="1208262"/>
                </a:lnTo>
                <a:lnTo>
                  <a:pt x="350999" y="1189384"/>
                </a:lnTo>
                <a:lnTo>
                  <a:pt x="310309" y="1167525"/>
                </a:lnTo>
                <a:lnTo>
                  <a:pt x="271486" y="1142825"/>
                </a:lnTo>
                <a:lnTo>
                  <a:pt x="234668" y="1115423"/>
                </a:lnTo>
                <a:lnTo>
                  <a:pt x="199995" y="1085458"/>
                </a:lnTo>
                <a:lnTo>
                  <a:pt x="167607" y="1053070"/>
                </a:lnTo>
                <a:lnTo>
                  <a:pt x="137642" y="1018397"/>
                </a:lnTo>
                <a:lnTo>
                  <a:pt x="110240" y="981579"/>
                </a:lnTo>
                <a:lnTo>
                  <a:pt x="85540" y="942756"/>
                </a:lnTo>
                <a:lnTo>
                  <a:pt x="63681" y="902066"/>
                </a:lnTo>
                <a:lnTo>
                  <a:pt x="44803" y="859649"/>
                </a:lnTo>
                <a:lnTo>
                  <a:pt x="29045" y="815644"/>
                </a:lnTo>
                <a:lnTo>
                  <a:pt x="16547" y="770191"/>
                </a:lnTo>
                <a:lnTo>
                  <a:pt x="7447" y="723428"/>
                </a:lnTo>
                <a:lnTo>
                  <a:pt x="1885" y="675496"/>
                </a:lnTo>
                <a:lnTo>
                  <a:pt x="0" y="626533"/>
                </a:lnTo>
                <a:close/>
              </a:path>
            </a:pathLst>
          </a:custGeom>
          <a:ln w="12700">
            <a:solidFill>
              <a:srgbClr val="BC8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92064" y="1887536"/>
            <a:ext cx="1507490" cy="620395"/>
          </a:xfrm>
          <a:prstGeom prst="rect">
            <a:avLst/>
          </a:prstGeom>
          <a:solidFill>
            <a:srgbClr val="A5A5A5"/>
          </a:solidFill>
          <a:ln w="12700">
            <a:solidFill>
              <a:srgbClr val="787878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255904" marR="247650" indent="258445">
              <a:lnSpc>
                <a:spcPct val="100000"/>
              </a:lnSpc>
              <a:spcBef>
                <a:spcPts val="16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Code 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92064" y="2754472"/>
            <a:ext cx="1507490" cy="647065"/>
          </a:xfrm>
          <a:prstGeom prst="rect">
            <a:avLst/>
          </a:prstGeom>
          <a:solidFill>
            <a:srgbClr val="A5A5A5"/>
          </a:solidFill>
          <a:ln w="12700">
            <a:solidFill>
              <a:srgbClr val="787878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135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09354" y="1478911"/>
            <a:ext cx="76200" cy="408940"/>
          </a:xfrm>
          <a:custGeom>
            <a:avLst/>
            <a:gdLst/>
            <a:ahLst/>
            <a:cxnLst/>
            <a:rect l="l" t="t" r="r" b="b"/>
            <a:pathLst>
              <a:path w="76200" h="408939">
                <a:moveTo>
                  <a:pt x="0" y="331524"/>
                </a:moveTo>
                <a:lnTo>
                  <a:pt x="36244" y="408625"/>
                </a:lnTo>
                <a:lnTo>
                  <a:pt x="69890" y="345220"/>
                </a:lnTo>
                <a:lnTo>
                  <a:pt x="40956" y="345220"/>
                </a:lnTo>
                <a:lnTo>
                  <a:pt x="34607" y="345066"/>
                </a:lnTo>
                <a:lnTo>
                  <a:pt x="34914" y="332370"/>
                </a:lnTo>
                <a:lnTo>
                  <a:pt x="0" y="331524"/>
                </a:lnTo>
                <a:close/>
              </a:path>
              <a:path w="76200" h="408939">
                <a:moveTo>
                  <a:pt x="34914" y="332370"/>
                </a:moveTo>
                <a:lnTo>
                  <a:pt x="34607" y="345066"/>
                </a:lnTo>
                <a:lnTo>
                  <a:pt x="40956" y="345220"/>
                </a:lnTo>
                <a:lnTo>
                  <a:pt x="41263" y="332524"/>
                </a:lnTo>
                <a:lnTo>
                  <a:pt x="34914" y="332370"/>
                </a:lnTo>
                <a:close/>
              </a:path>
              <a:path w="76200" h="408939">
                <a:moveTo>
                  <a:pt x="41263" y="332524"/>
                </a:moveTo>
                <a:lnTo>
                  <a:pt x="40956" y="345220"/>
                </a:lnTo>
                <a:lnTo>
                  <a:pt x="69890" y="345220"/>
                </a:lnTo>
                <a:lnTo>
                  <a:pt x="76178" y="333369"/>
                </a:lnTo>
                <a:lnTo>
                  <a:pt x="41263" y="332524"/>
                </a:lnTo>
                <a:close/>
              </a:path>
              <a:path w="76200" h="408939">
                <a:moveTo>
                  <a:pt x="42962" y="0"/>
                </a:moveTo>
                <a:lnTo>
                  <a:pt x="34914" y="332370"/>
                </a:lnTo>
                <a:lnTo>
                  <a:pt x="41263" y="332524"/>
                </a:lnTo>
                <a:lnTo>
                  <a:pt x="49310" y="153"/>
                </a:lnTo>
                <a:lnTo>
                  <a:pt x="4296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235095" y="1258315"/>
            <a:ext cx="9759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Push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code  often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207498" y="2507664"/>
            <a:ext cx="76200" cy="246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159691" y="2319020"/>
            <a:ext cx="1103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Get code  build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&amp;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test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92064" y="3815585"/>
            <a:ext cx="1507490" cy="63627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455295" marR="173990" indent="-274320">
              <a:lnSpc>
                <a:spcPct val="100000"/>
              </a:lnSpc>
              <a:spcBef>
                <a:spcPts val="220"/>
              </a:spcBef>
            </a:pP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ym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207498" y="3401358"/>
            <a:ext cx="76200" cy="414655"/>
          </a:xfrm>
          <a:custGeom>
            <a:avLst/>
            <a:gdLst/>
            <a:ahLst/>
            <a:cxnLst/>
            <a:rect l="l" t="t" r="r" b="b"/>
            <a:pathLst>
              <a:path w="76200" h="414654">
                <a:moveTo>
                  <a:pt x="34925" y="338027"/>
                </a:moveTo>
                <a:lnTo>
                  <a:pt x="0" y="338027"/>
                </a:lnTo>
                <a:lnTo>
                  <a:pt x="38100" y="414227"/>
                </a:lnTo>
                <a:lnTo>
                  <a:pt x="69850" y="350727"/>
                </a:lnTo>
                <a:lnTo>
                  <a:pt x="34925" y="350727"/>
                </a:lnTo>
                <a:lnTo>
                  <a:pt x="34925" y="338027"/>
                </a:lnTo>
                <a:close/>
              </a:path>
              <a:path w="76200" h="414654">
                <a:moveTo>
                  <a:pt x="41275" y="0"/>
                </a:moveTo>
                <a:lnTo>
                  <a:pt x="34925" y="0"/>
                </a:lnTo>
                <a:lnTo>
                  <a:pt x="34925" y="350727"/>
                </a:lnTo>
                <a:lnTo>
                  <a:pt x="41275" y="350727"/>
                </a:lnTo>
                <a:lnTo>
                  <a:pt x="41275" y="0"/>
                </a:lnTo>
                <a:close/>
              </a:path>
              <a:path w="76200" h="414654">
                <a:moveTo>
                  <a:pt x="76200" y="338027"/>
                </a:moveTo>
                <a:lnTo>
                  <a:pt x="41275" y="338027"/>
                </a:lnTo>
                <a:lnTo>
                  <a:pt x="41275" y="350727"/>
                </a:lnTo>
                <a:lnTo>
                  <a:pt x="69850" y="350727"/>
                </a:lnTo>
                <a:lnTo>
                  <a:pt x="76200" y="33802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77870" y="3495547"/>
            <a:ext cx="1242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Deploy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every  passing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build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64690" y="4772365"/>
            <a:ext cx="1507490" cy="636270"/>
          </a:xfrm>
          <a:prstGeom prst="rect">
            <a:avLst/>
          </a:prstGeom>
          <a:solidFill>
            <a:srgbClr val="3B67BC"/>
          </a:solidFill>
          <a:ln w="12700">
            <a:solidFill>
              <a:srgbClr val="294A89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320040" marR="220979" indent="-9207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77980" y="4772365"/>
            <a:ext cx="1507490" cy="636270"/>
          </a:xfrm>
          <a:prstGeom prst="rect">
            <a:avLst/>
          </a:prstGeom>
          <a:solidFill>
            <a:srgbClr val="3B67BC"/>
          </a:solidFill>
          <a:ln w="12700">
            <a:solidFill>
              <a:srgbClr val="294A89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320040" marR="220979" indent="-9207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97877" y="4772365"/>
            <a:ext cx="1507490" cy="636270"/>
          </a:xfrm>
          <a:prstGeom prst="rect">
            <a:avLst/>
          </a:prstGeom>
          <a:solidFill>
            <a:srgbClr val="3B67BC"/>
          </a:solidFill>
          <a:ln w="12700">
            <a:solidFill>
              <a:srgbClr val="294A89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320040" marR="220979" indent="-92075">
              <a:lnSpc>
                <a:spcPct val="100000"/>
              </a:lnSpc>
              <a:spcBef>
                <a:spcPts val="2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64690" y="5649285"/>
            <a:ext cx="1507490" cy="636270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20040" marR="220979" indent="-92075">
              <a:lnSpc>
                <a:spcPct val="100000"/>
              </a:lnSpc>
              <a:spcBef>
                <a:spcPts val="229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477980" y="5649285"/>
            <a:ext cx="1507490" cy="636270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20040" marR="220979" indent="-92075">
              <a:lnSpc>
                <a:spcPct val="100000"/>
              </a:lnSpc>
              <a:spcBef>
                <a:spcPts val="229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97877" y="5649285"/>
            <a:ext cx="1507490" cy="636270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320040" marR="220979" indent="-92075">
              <a:lnSpc>
                <a:spcPct val="100000"/>
              </a:lnSpc>
              <a:spcBef>
                <a:spcPts val="229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18224" y="4448426"/>
            <a:ext cx="1828164" cy="348615"/>
          </a:xfrm>
          <a:custGeom>
            <a:avLst/>
            <a:gdLst/>
            <a:ahLst/>
            <a:cxnLst/>
            <a:rect l="l" t="t" r="r" b="b"/>
            <a:pathLst>
              <a:path w="1828165" h="348614">
                <a:moveTo>
                  <a:pt x="68464" y="273236"/>
                </a:moveTo>
                <a:lnTo>
                  <a:pt x="0" y="323938"/>
                </a:lnTo>
                <a:lnTo>
                  <a:pt x="81640" y="348288"/>
                </a:lnTo>
                <a:lnTo>
                  <a:pt x="75986" y="316085"/>
                </a:lnTo>
                <a:lnTo>
                  <a:pt x="63097" y="316085"/>
                </a:lnTo>
                <a:lnTo>
                  <a:pt x="61998" y="309830"/>
                </a:lnTo>
                <a:lnTo>
                  <a:pt x="74503" y="307635"/>
                </a:lnTo>
                <a:lnTo>
                  <a:pt x="68464" y="273236"/>
                </a:lnTo>
                <a:close/>
              </a:path>
              <a:path w="1828165" h="348614">
                <a:moveTo>
                  <a:pt x="74503" y="307635"/>
                </a:moveTo>
                <a:lnTo>
                  <a:pt x="61998" y="309830"/>
                </a:lnTo>
                <a:lnTo>
                  <a:pt x="63097" y="316085"/>
                </a:lnTo>
                <a:lnTo>
                  <a:pt x="75601" y="313889"/>
                </a:lnTo>
                <a:lnTo>
                  <a:pt x="74503" y="307635"/>
                </a:lnTo>
                <a:close/>
              </a:path>
              <a:path w="1828165" h="348614">
                <a:moveTo>
                  <a:pt x="75601" y="313889"/>
                </a:moveTo>
                <a:lnTo>
                  <a:pt x="63097" y="316085"/>
                </a:lnTo>
                <a:lnTo>
                  <a:pt x="75986" y="316085"/>
                </a:lnTo>
                <a:lnTo>
                  <a:pt x="75601" y="313889"/>
                </a:lnTo>
                <a:close/>
              </a:path>
              <a:path w="1828165" h="348614">
                <a:moveTo>
                  <a:pt x="1826823" y="0"/>
                </a:moveTo>
                <a:lnTo>
                  <a:pt x="74503" y="307635"/>
                </a:lnTo>
                <a:lnTo>
                  <a:pt x="75601" y="313889"/>
                </a:lnTo>
                <a:lnTo>
                  <a:pt x="1827922" y="6253"/>
                </a:lnTo>
                <a:lnTo>
                  <a:pt x="182682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96792" y="4451413"/>
            <a:ext cx="76200" cy="321310"/>
          </a:xfrm>
          <a:custGeom>
            <a:avLst/>
            <a:gdLst/>
            <a:ahLst/>
            <a:cxnLst/>
            <a:rect l="l" t="t" r="r" b="b"/>
            <a:pathLst>
              <a:path w="76200" h="321310">
                <a:moveTo>
                  <a:pt x="0" y="243154"/>
                </a:moveTo>
                <a:lnTo>
                  <a:pt x="34721" y="320951"/>
                </a:lnTo>
                <a:lnTo>
                  <a:pt x="69923" y="257651"/>
                </a:lnTo>
                <a:lnTo>
                  <a:pt x="40678" y="257651"/>
                </a:lnTo>
                <a:lnTo>
                  <a:pt x="34334" y="257373"/>
                </a:lnTo>
                <a:lnTo>
                  <a:pt x="34891" y="244685"/>
                </a:lnTo>
                <a:lnTo>
                  <a:pt x="0" y="243154"/>
                </a:lnTo>
                <a:close/>
              </a:path>
              <a:path w="76200" h="321310">
                <a:moveTo>
                  <a:pt x="34891" y="244685"/>
                </a:moveTo>
                <a:lnTo>
                  <a:pt x="34334" y="257373"/>
                </a:lnTo>
                <a:lnTo>
                  <a:pt x="40678" y="257651"/>
                </a:lnTo>
                <a:lnTo>
                  <a:pt x="41235" y="244964"/>
                </a:lnTo>
                <a:lnTo>
                  <a:pt x="34891" y="244685"/>
                </a:lnTo>
                <a:close/>
              </a:path>
              <a:path w="76200" h="321310">
                <a:moveTo>
                  <a:pt x="41235" y="244964"/>
                </a:moveTo>
                <a:lnTo>
                  <a:pt x="40678" y="257651"/>
                </a:lnTo>
                <a:lnTo>
                  <a:pt x="69923" y="257651"/>
                </a:lnTo>
                <a:lnTo>
                  <a:pt x="76127" y="246495"/>
                </a:lnTo>
                <a:lnTo>
                  <a:pt x="41235" y="244964"/>
                </a:lnTo>
                <a:close/>
              </a:path>
              <a:path w="76200" h="321310">
                <a:moveTo>
                  <a:pt x="45633" y="0"/>
                </a:moveTo>
                <a:lnTo>
                  <a:pt x="34891" y="244685"/>
                </a:lnTo>
                <a:lnTo>
                  <a:pt x="41235" y="244964"/>
                </a:lnTo>
                <a:lnTo>
                  <a:pt x="51977" y="279"/>
                </a:lnTo>
                <a:lnTo>
                  <a:pt x="4563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45042" y="4448426"/>
            <a:ext cx="1806575" cy="348615"/>
          </a:xfrm>
          <a:custGeom>
            <a:avLst/>
            <a:gdLst/>
            <a:ahLst/>
            <a:cxnLst/>
            <a:rect l="l" t="t" r="r" b="b"/>
            <a:pathLst>
              <a:path w="1806575" h="348614">
                <a:moveTo>
                  <a:pt x="1730789" y="313736"/>
                </a:moveTo>
                <a:lnTo>
                  <a:pt x="1724680" y="348122"/>
                </a:lnTo>
                <a:lnTo>
                  <a:pt x="1806369" y="323938"/>
                </a:lnTo>
                <a:lnTo>
                  <a:pt x="1795637" y="315956"/>
                </a:lnTo>
                <a:lnTo>
                  <a:pt x="1743289" y="315956"/>
                </a:lnTo>
                <a:lnTo>
                  <a:pt x="1730789" y="313736"/>
                </a:lnTo>
                <a:close/>
              </a:path>
              <a:path w="1806575" h="348614">
                <a:moveTo>
                  <a:pt x="1731899" y="307484"/>
                </a:moveTo>
                <a:lnTo>
                  <a:pt x="1730789" y="313736"/>
                </a:lnTo>
                <a:lnTo>
                  <a:pt x="1743289" y="315956"/>
                </a:lnTo>
                <a:lnTo>
                  <a:pt x="1744399" y="309704"/>
                </a:lnTo>
                <a:lnTo>
                  <a:pt x="1731899" y="307484"/>
                </a:lnTo>
                <a:close/>
              </a:path>
              <a:path w="1806575" h="348614">
                <a:moveTo>
                  <a:pt x="1738008" y="273096"/>
                </a:moveTo>
                <a:lnTo>
                  <a:pt x="1731899" y="307484"/>
                </a:lnTo>
                <a:lnTo>
                  <a:pt x="1744399" y="309704"/>
                </a:lnTo>
                <a:lnTo>
                  <a:pt x="1743289" y="315956"/>
                </a:lnTo>
                <a:lnTo>
                  <a:pt x="1795637" y="315956"/>
                </a:lnTo>
                <a:lnTo>
                  <a:pt x="1738008" y="273096"/>
                </a:lnTo>
                <a:close/>
              </a:path>
              <a:path w="1806575" h="348614">
                <a:moveTo>
                  <a:pt x="1111" y="0"/>
                </a:moveTo>
                <a:lnTo>
                  <a:pt x="0" y="6252"/>
                </a:lnTo>
                <a:lnTo>
                  <a:pt x="1730789" y="313736"/>
                </a:lnTo>
                <a:lnTo>
                  <a:pt x="1731899" y="307484"/>
                </a:lnTo>
                <a:lnTo>
                  <a:pt x="111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80124" y="5408333"/>
            <a:ext cx="76200" cy="240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7391" y="5408333"/>
            <a:ext cx="76200" cy="240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89336" y="5408333"/>
            <a:ext cx="76200" cy="2409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353817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0166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Technology </a:t>
            </a:r>
            <a:r>
              <a:rPr spc="-90" dirty="0"/>
              <a:t>Stack </a:t>
            </a:r>
            <a:r>
              <a:rPr spc="-140" dirty="0"/>
              <a:t>for</a:t>
            </a:r>
            <a:r>
              <a:rPr spc="210" dirty="0"/>
              <a:t> </a:t>
            </a:r>
            <a:r>
              <a:rPr spc="-135" dirty="0"/>
              <a:t>CICD</a:t>
            </a:r>
          </a:p>
        </p:txBody>
      </p:sp>
      <p:sp>
        <p:nvSpPr>
          <p:cNvPr id="5" name="object 5"/>
          <p:cNvSpPr/>
          <p:nvPr/>
        </p:nvSpPr>
        <p:spPr>
          <a:xfrm>
            <a:off x="1701800" y="1446552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89" h="670560">
                <a:moveTo>
                  <a:pt x="1324409" y="0"/>
                </a:moveTo>
                <a:lnTo>
                  <a:pt x="0" y="0"/>
                </a:lnTo>
                <a:lnTo>
                  <a:pt x="0" y="670115"/>
                </a:lnTo>
                <a:lnTo>
                  <a:pt x="1324409" y="670115"/>
                </a:lnTo>
                <a:lnTo>
                  <a:pt x="1659465" y="335059"/>
                </a:lnTo>
                <a:lnTo>
                  <a:pt x="132440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1800" y="1446552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89" h="670560">
                <a:moveTo>
                  <a:pt x="0" y="0"/>
                </a:moveTo>
                <a:lnTo>
                  <a:pt x="1324410" y="0"/>
                </a:lnTo>
                <a:lnTo>
                  <a:pt x="1659466" y="335058"/>
                </a:lnTo>
                <a:lnTo>
                  <a:pt x="1324410" y="670115"/>
                </a:lnTo>
                <a:lnTo>
                  <a:pt x="0" y="6701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96150" y="1617979"/>
            <a:ext cx="502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30600" y="1446551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89" h="670560">
                <a:moveTo>
                  <a:pt x="1324409" y="0"/>
                </a:moveTo>
                <a:lnTo>
                  <a:pt x="0" y="0"/>
                </a:lnTo>
                <a:lnTo>
                  <a:pt x="0" y="670115"/>
                </a:lnTo>
                <a:lnTo>
                  <a:pt x="1324409" y="670115"/>
                </a:lnTo>
                <a:lnTo>
                  <a:pt x="1659465" y="335059"/>
                </a:lnTo>
                <a:lnTo>
                  <a:pt x="132440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30600" y="1446551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89" h="670560">
                <a:moveTo>
                  <a:pt x="0" y="0"/>
                </a:moveTo>
                <a:lnTo>
                  <a:pt x="1324410" y="0"/>
                </a:lnTo>
                <a:lnTo>
                  <a:pt x="1659466" y="335058"/>
                </a:lnTo>
                <a:lnTo>
                  <a:pt x="1324410" y="670115"/>
                </a:lnTo>
                <a:lnTo>
                  <a:pt x="0" y="6701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28918" y="1617979"/>
            <a:ext cx="495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59400" y="1446551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90" h="670560">
                <a:moveTo>
                  <a:pt x="1324409" y="0"/>
                </a:moveTo>
                <a:lnTo>
                  <a:pt x="0" y="0"/>
                </a:lnTo>
                <a:lnTo>
                  <a:pt x="0" y="670115"/>
                </a:lnTo>
                <a:lnTo>
                  <a:pt x="1324409" y="670115"/>
                </a:lnTo>
                <a:lnTo>
                  <a:pt x="1659465" y="335059"/>
                </a:lnTo>
                <a:lnTo>
                  <a:pt x="132440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59400" y="1446551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90" h="670560">
                <a:moveTo>
                  <a:pt x="0" y="0"/>
                </a:moveTo>
                <a:lnTo>
                  <a:pt x="1324410" y="0"/>
                </a:lnTo>
                <a:lnTo>
                  <a:pt x="1659466" y="335058"/>
                </a:lnTo>
                <a:lnTo>
                  <a:pt x="1324410" y="670115"/>
                </a:lnTo>
                <a:lnTo>
                  <a:pt x="0" y="6701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08835" y="1617979"/>
            <a:ext cx="393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188200" y="1460554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90" h="670560">
                <a:moveTo>
                  <a:pt x="1324409" y="0"/>
                </a:moveTo>
                <a:lnTo>
                  <a:pt x="0" y="0"/>
                </a:lnTo>
                <a:lnTo>
                  <a:pt x="0" y="670114"/>
                </a:lnTo>
                <a:lnTo>
                  <a:pt x="1324409" y="670114"/>
                </a:lnTo>
                <a:lnTo>
                  <a:pt x="1659465" y="335057"/>
                </a:lnTo>
                <a:lnTo>
                  <a:pt x="132440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88200" y="1460554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90" h="670560">
                <a:moveTo>
                  <a:pt x="0" y="0"/>
                </a:moveTo>
                <a:lnTo>
                  <a:pt x="1324410" y="0"/>
                </a:lnTo>
                <a:lnTo>
                  <a:pt x="1659466" y="335058"/>
                </a:lnTo>
                <a:lnTo>
                  <a:pt x="1324410" y="670115"/>
                </a:lnTo>
                <a:lnTo>
                  <a:pt x="0" y="6701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95841" y="1630171"/>
            <a:ext cx="676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17000" y="1460554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90" h="670560">
                <a:moveTo>
                  <a:pt x="1324409" y="0"/>
                </a:moveTo>
                <a:lnTo>
                  <a:pt x="0" y="0"/>
                </a:lnTo>
                <a:lnTo>
                  <a:pt x="0" y="670114"/>
                </a:lnTo>
                <a:lnTo>
                  <a:pt x="1324409" y="670114"/>
                </a:lnTo>
                <a:lnTo>
                  <a:pt x="1659465" y="335057"/>
                </a:lnTo>
                <a:lnTo>
                  <a:pt x="132440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017000" y="1460554"/>
            <a:ext cx="1659889" cy="670560"/>
          </a:xfrm>
          <a:custGeom>
            <a:avLst/>
            <a:gdLst/>
            <a:ahLst/>
            <a:cxnLst/>
            <a:rect l="l" t="t" r="r" b="b"/>
            <a:pathLst>
              <a:path w="1659890" h="670560">
                <a:moveTo>
                  <a:pt x="0" y="0"/>
                </a:moveTo>
                <a:lnTo>
                  <a:pt x="1324410" y="0"/>
                </a:lnTo>
                <a:lnTo>
                  <a:pt x="1659466" y="335058"/>
                </a:lnTo>
                <a:lnTo>
                  <a:pt x="1324410" y="670115"/>
                </a:lnTo>
                <a:lnTo>
                  <a:pt x="0" y="67011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324785" y="1630171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Provision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08150" y="2597151"/>
            <a:ext cx="1647189" cy="1223645"/>
          </a:xfrm>
          <a:prstGeom prst="rect">
            <a:avLst/>
          </a:prstGeom>
          <a:solidFill>
            <a:srgbClr val="F69802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CodeCommit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01800" y="3826933"/>
            <a:ext cx="1659889" cy="1236345"/>
          </a:xfrm>
          <a:prstGeom prst="rect">
            <a:avLst/>
          </a:prstGeom>
          <a:solidFill>
            <a:srgbClr val="A5A5A5"/>
          </a:solidFill>
          <a:ln w="12700">
            <a:solidFill>
              <a:srgbClr val="787878"/>
            </a:solidFill>
          </a:ln>
        </p:spPr>
        <p:txBody>
          <a:bodyPr vert="horz" wrap="square" lIns="0" tIns="189865" rIns="0" bIns="0" rtlCol="0">
            <a:spAutoFit/>
          </a:bodyPr>
          <a:lstStyle/>
          <a:p>
            <a:pPr marL="294640" marR="287020" indent="205740">
              <a:lnSpc>
                <a:spcPct val="100000"/>
              </a:lnSpc>
              <a:spcBef>
                <a:spcPts val="149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GitHub  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spc="-15" baseline="25462" dirty="0">
                <a:solidFill>
                  <a:srgbClr val="FFFFFF"/>
                </a:solidFill>
                <a:latin typeface="Calibri"/>
                <a:cs typeface="Calibri"/>
              </a:rPr>
              <a:t>rd</a:t>
            </a:r>
            <a:r>
              <a:rPr sz="1800" spc="89" baseline="2546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party</a:t>
            </a:r>
            <a:endParaRPr sz="1800">
              <a:latin typeface="Calibri"/>
              <a:cs typeface="Calibri"/>
            </a:endParaRPr>
          </a:p>
          <a:p>
            <a:pPr marL="10223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code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repository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6950" y="2597151"/>
            <a:ext cx="3475990" cy="1231265"/>
          </a:xfrm>
          <a:prstGeom prst="rect">
            <a:avLst/>
          </a:prstGeom>
          <a:solidFill>
            <a:srgbClr val="F69802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Times New Roman"/>
              <a:cs typeface="Times New Roman"/>
            </a:endParaRPr>
          </a:p>
          <a:p>
            <a:pPr marL="1022350">
              <a:lnSpc>
                <a:spcPct val="100000"/>
              </a:lnSpc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CodeBuild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30600" y="3842184"/>
            <a:ext cx="3488690" cy="1236345"/>
          </a:xfrm>
          <a:custGeom>
            <a:avLst/>
            <a:gdLst/>
            <a:ahLst/>
            <a:cxnLst/>
            <a:rect l="l" t="t" r="r" b="b"/>
            <a:pathLst>
              <a:path w="3488690" h="1236345">
                <a:moveTo>
                  <a:pt x="0" y="0"/>
                </a:moveTo>
                <a:lnTo>
                  <a:pt x="3488266" y="0"/>
                </a:lnTo>
                <a:lnTo>
                  <a:pt x="3488266" y="1236133"/>
                </a:lnTo>
                <a:lnTo>
                  <a:pt x="0" y="123613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36950" y="3840909"/>
            <a:ext cx="3475990" cy="1231265"/>
          </a:xfrm>
          <a:prstGeom prst="rect">
            <a:avLst/>
          </a:prstGeom>
          <a:solidFill>
            <a:srgbClr val="A5A5A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Jenkins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CI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800" spc="-15" baseline="25462" dirty="0">
                <a:solidFill>
                  <a:srgbClr val="FFFFFF"/>
                </a:solidFill>
                <a:latin typeface="Calibri"/>
                <a:cs typeface="Calibri"/>
              </a:rPr>
              <a:t>rd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party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CI</a:t>
            </a:r>
            <a:r>
              <a:rPr sz="18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7181850" y="2584450"/>
          <a:ext cx="3676650" cy="2485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3613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82232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AWS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Elastic</a:t>
                      </a:r>
                      <a:r>
                        <a:rPr sz="1800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Beanstalk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71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61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315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AWS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CodeDeploy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56E01"/>
                      </a:solidFill>
                      <a:prstDash val="solid"/>
                    </a:lnR>
                    <a:lnT w="19050">
                      <a:solidFill>
                        <a:srgbClr val="B56E01"/>
                      </a:solidFill>
                      <a:prstDash val="solid"/>
                    </a:lnT>
                    <a:lnB w="19050">
                      <a:solidFill>
                        <a:srgbClr val="B56E01"/>
                      </a:solidFill>
                      <a:prstDash val="solid"/>
                    </a:lnB>
                    <a:solidFill>
                      <a:srgbClr val="F69802"/>
                    </a:solidFill>
                  </a:tcPr>
                </a:tc>
                <a:tc>
                  <a:txBody>
                    <a:bodyPr/>
                    <a:lstStyle/>
                    <a:p>
                      <a:pPr marL="95250" marR="87630" indent="-63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User Managed 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EC2 Instances 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Fleet   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(Cloud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rm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ion)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lnL w="19050">
                      <a:solidFill>
                        <a:srgbClr val="B56E01"/>
                      </a:solidFill>
                      <a:prstDash val="solid"/>
                    </a:lnL>
                    <a:lnR w="19050">
                      <a:solidFill>
                        <a:srgbClr val="BC8C00"/>
                      </a:solidFill>
                      <a:prstDash val="solid"/>
                    </a:lnR>
                    <a:lnT w="19050">
                      <a:solidFill>
                        <a:srgbClr val="BC8C00"/>
                      </a:solidFill>
                      <a:prstDash val="solid"/>
                    </a:lnT>
                    <a:lnB w="19050">
                      <a:solidFill>
                        <a:srgbClr val="BC8C00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3361265" y="5552206"/>
            <a:ext cx="5867400" cy="37655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27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Orchestrate: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AWS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CodePipeline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53734" y="5177977"/>
            <a:ext cx="9640570" cy="259715"/>
          </a:xfrm>
          <a:custGeom>
            <a:avLst/>
            <a:gdLst/>
            <a:ahLst/>
            <a:cxnLst/>
            <a:rect l="l" t="t" r="r" b="b"/>
            <a:pathLst>
              <a:path w="9640570" h="259714">
                <a:moveTo>
                  <a:pt x="9640134" y="10"/>
                </a:moveTo>
                <a:lnTo>
                  <a:pt x="9638435" y="50477"/>
                </a:lnTo>
                <a:lnTo>
                  <a:pt x="9633804" y="91688"/>
                </a:lnTo>
                <a:lnTo>
                  <a:pt x="9626934" y="119474"/>
                </a:lnTo>
                <a:lnTo>
                  <a:pt x="9618522" y="129663"/>
                </a:lnTo>
                <a:lnTo>
                  <a:pt x="4841679" y="129652"/>
                </a:lnTo>
                <a:lnTo>
                  <a:pt x="4833266" y="139841"/>
                </a:lnTo>
                <a:lnTo>
                  <a:pt x="4826397" y="167627"/>
                </a:lnTo>
                <a:lnTo>
                  <a:pt x="4821765" y="208838"/>
                </a:lnTo>
                <a:lnTo>
                  <a:pt x="4820067" y="259305"/>
                </a:lnTo>
                <a:lnTo>
                  <a:pt x="4818368" y="208838"/>
                </a:lnTo>
                <a:lnTo>
                  <a:pt x="4813737" y="167627"/>
                </a:lnTo>
                <a:lnTo>
                  <a:pt x="4806867" y="139841"/>
                </a:lnTo>
                <a:lnTo>
                  <a:pt x="4798455" y="129652"/>
                </a:lnTo>
                <a:lnTo>
                  <a:pt x="21612" y="129652"/>
                </a:lnTo>
                <a:lnTo>
                  <a:pt x="13199" y="119463"/>
                </a:lnTo>
                <a:lnTo>
                  <a:pt x="6330" y="91678"/>
                </a:lnTo>
                <a:lnTo>
                  <a:pt x="1698" y="50466"/>
                </a:lnTo>
                <a:lnTo>
                  <a:pt x="0" y="0"/>
                </a:lnTo>
              </a:path>
            </a:pathLst>
          </a:custGeom>
          <a:ln w="381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372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7890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0" dirty="0"/>
              <a:t>Volume</a:t>
            </a:r>
            <a:r>
              <a:rPr spc="-50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029190" cy="2067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Block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iSCSI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protocol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backed by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Backed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snapshots which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on-premise</a:t>
            </a:r>
            <a:r>
              <a:rPr sz="28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volumes!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Cached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volumes: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to most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recent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Stored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volumes: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entire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dataset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premise,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scheduled backups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02407" y="3986784"/>
            <a:ext cx="7187183" cy="1703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32487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3190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65" dirty="0"/>
              <a:t> </a:t>
            </a:r>
            <a:r>
              <a:rPr spc="10" dirty="0"/>
              <a:t>SNS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41831"/>
            <a:ext cx="10346690" cy="41694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“event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producer” only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sends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message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SNS</a:t>
            </a:r>
            <a:r>
              <a:rPr sz="22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topic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“event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receivers”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(subscriptions) as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listen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SNS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topic</a:t>
            </a:r>
            <a:r>
              <a:rPr sz="22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notifications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subscriber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topic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(note: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feature to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filter</a:t>
            </a:r>
            <a:r>
              <a:rPr sz="22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messages)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10,000,000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subscriptions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2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topic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100,000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topics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limit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Subscribers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be: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10" dirty="0">
                <a:solidFill>
                  <a:srgbClr val="444949"/>
                </a:solidFill>
                <a:latin typeface="Gill Sans MT"/>
                <a:cs typeface="Gill Sans MT"/>
              </a:rPr>
              <a:t>SQS</a:t>
            </a:r>
            <a:endParaRPr sz="19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40" dirty="0">
                <a:solidFill>
                  <a:srgbClr val="444949"/>
                </a:solidFill>
                <a:latin typeface="Gill Sans MT"/>
                <a:cs typeface="Gill Sans MT"/>
              </a:rPr>
              <a:t>HTTP </a:t>
            </a:r>
            <a:r>
              <a:rPr sz="19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1900" spc="-30" dirty="0">
                <a:solidFill>
                  <a:srgbClr val="444949"/>
                </a:solidFill>
                <a:latin typeface="Gill Sans MT"/>
                <a:cs typeface="Gill Sans MT"/>
              </a:rPr>
              <a:t>HTTPS (with </a:t>
            </a:r>
            <a:r>
              <a:rPr sz="1900" spc="-25" dirty="0">
                <a:solidFill>
                  <a:srgbClr val="444949"/>
                </a:solidFill>
                <a:latin typeface="Gill Sans MT"/>
                <a:cs typeface="Gill Sans MT"/>
              </a:rPr>
              <a:t>delivery </a:t>
            </a:r>
            <a:r>
              <a:rPr sz="1900" spc="-55" dirty="0">
                <a:solidFill>
                  <a:srgbClr val="444949"/>
                </a:solidFill>
                <a:latin typeface="Gill Sans MT"/>
                <a:cs typeface="Gill Sans MT"/>
              </a:rPr>
              <a:t>retries </a:t>
            </a:r>
            <a:r>
              <a:rPr sz="19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1900" spc="-3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1900" spc="-25" dirty="0">
                <a:solidFill>
                  <a:srgbClr val="444949"/>
                </a:solidFill>
                <a:latin typeface="Gill Sans MT"/>
                <a:cs typeface="Gill Sans MT"/>
              </a:rPr>
              <a:t>many</a:t>
            </a:r>
            <a:r>
              <a:rPr sz="19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900" spc="-30" dirty="0">
                <a:solidFill>
                  <a:srgbClr val="444949"/>
                </a:solidFill>
                <a:latin typeface="Gill Sans MT"/>
                <a:cs typeface="Gill Sans MT"/>
              </a:rPr>
              <a:t>times)</a:t>
            </a:r>
            <a:endParaRPr sz="19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endParaRPr sz="19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35" dirty="0">
                <a:solidFill>
                  <a:srgbClr val="444949"/>
                </a:solidFill>
                <a:latin typeface="Gill Sans MT"/>
                <a:cs typeface="Gill Sans MT"/>
              </a:rPr>
              <a:t>Emails</a:t>
            </a:r>
            <a:endParaRPr sz="19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10" dirty="0">
                <a:solidFill>
                  <a:srgbClr val="444949"/>
                </a:solidFill>
                <a:latin typeface="Gill Sans MT"/>
                <a:cs typeface="Gill Sans MT"/>
              </a:rPr>
              <a:t>SMS</a:t>
            </a:r>
            <a:r>
              <a:rPr sz="19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900" spc="-25" dirty="0">
                <a:solidFill>
                  <a:srgbClr val="444949"/>
                </a:solidFill>
                <a:latin typeface="Gill Sans MT"/>
                <a:cs typeface="Gill Sans MT"/>
              </a:rPr>
              <a:t>messages</a:t>
            </a:r>
            <a:endParaRPr sz="19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25" dirty="0">
                <a:solidFill>
                  <a:srgbClr val="444949"/>
                </a:solidFill>
                <a:latin typeface="Gill Sans MT"/>
                <a:cs typeface="Gill Sans MT"/>
              </a:rPr>
              <a:t>Mobile</a:t>
            </a:r>
            <a:r>
              <a:rPr sz="19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900" spc="-45" dirty="0">
                <a:solidFill>
                  <a:srgbClr val="444949"/>
                </a:solidFill>
                <a:latin typeface="Gill Sans MT"/>
                <a:cs typeface="Gill Sans MT"/>
              </a:rPr>
              <a:t>Notifications</a:t>
            </a:r>
            <a:endParaRPr sz="19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54688528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491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Infrastructure </a:t>
            </a:r>
            <a:r>
              <a:rPr spc="-75" dirty="0"/>
              <a:t>as</a:t>
            </a:r>
            <a:r>
              <a:rPr spc="70" dirty="0"/>
              <a:t> </a:t>
            </a:r>
            <a:r>
              <a:rPr spc="-50" dirty="0"/>
              <a:t>Code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9048115" cy="41402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Currently,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been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doing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manual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work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manual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work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tough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reproduce: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another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another AWS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everything was</a:t>
            </a:r>
            <a:r>
              <a:rPr sz="24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deleted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Wouldn’t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great,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all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infrastructure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was…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code?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would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deployed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delete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infrastructure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648116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5073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What </a:t>
            </a:r>
            <a:r>
              <a:rPr spc="-140" dirty="0"/>
              <a:t>is</a:t>
            </a:r>
            <a:r>
              <a:rPr spc="50" dirty="0"/>
              <a:t> </a:t>
            </a:r>
            <a:r>
              <a:rPr spc="-85" dirty="0"/>
              <a:t>CloudFormation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10252710" cy="42087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118364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CloudFormation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declarative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way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outlining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Infrastructure,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(most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them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supported).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example,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CloudFormation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template,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say: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I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r>
              <a:rPr sz="24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group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I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machines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r>
              <a:rPr sz="24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group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I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two Elastic IPs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400" spc="3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I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4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I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(ELB)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front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these</a:t>
            </a:r>
            <a:r>
              <a:rPr sz="24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ts val="3025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CloudFormation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those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you,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right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order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endParaRPr sz="2800">
              <a:latin typeface="Gill Sans MT"/>
              <a:cs typeface="Gill Sans MT"/>
            </a:endParaRPr>
          </a:p>
          <a:p>
            <a:pPr marL="241300">
              <a:lnSpc>
                <a:spcPts val="3025"/>
              </a:lnSpc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exact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configuration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8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specify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34016" y="335279"/>
            <a:ext cx="1319783" cy="1630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4753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6379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Benefits </a:t>
            </a:r>
            <a:r>
              <a:rPr spc="-45" dirty="0"/>
              <a:t>of </a:t>
            </a:r>
            <a:r>
              <a:rPr spc="-75" dirty="0"/>
              <a:t>AWS </a:t>
            </a:r>
            <a:r>
              <a:rPr spc="-85" dirty="0"/>
              <a:t>CloudFormation</a:t>
            </a:r>
            <a:r>
              <a:rPr spc="-10" dirty="0"/>
              <a:t> </a:t>
            </a:r>
            <a:r>
              <a:rPr spc="10" dirty="0"/>
              <a:t>(1/2)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10814050" cy="45250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Infrastructure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manually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created,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excellent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control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version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controlled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example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4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git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Changes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infrastructure are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reviewed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through</a:t>
            </a:r>
            <a:r>
              <a:rPr sz="24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Cost</a:t>
            </a:r>
            <a:endParaRPr sz="28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8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stack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tagged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identifier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easily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how  much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stack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costs</a:t>
            </a:r>
            <a:r>
              <a:rPr sz="24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estimate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costs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CloudFormation</a:t>
            </a:r>
            <a:r>
              <a:rPr sz="2400" spc="5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template</a:t>
            </a:r>
            <a:endParaRPr sz="2400">
              <a:latin typeface="Gill Sans MT"/>
              <a:cs typeface="Gill Sans MT"/>
            </a:endParaRPr>
          </a:p>
          <a:p>
            <a:pPr marL="698500" marR="454025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Savings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strategy: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Dev,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could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automation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deletion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templates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5 PM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recreated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8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AM,</a:t>
            </a:r>
            <a:r>
              <a:rPr sz="2400" spc="-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safely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836584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6379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Benefits </a:t>
            </a:r>
            <a:r>
              <a:rPr spc="-45" dirty="0"/>
              <a:t>of </a:t>
            </a:r>
            <a:r>
              <a:rPr spc="-75" dirty="0"/>
              <a:t>AWS </a:t>
            </a:r>
            <a:r>
              <a:rPr spc="-85" dirty="0"/>
              <a:t>CloudFormation</a:t>
            </a:r>
            <a:r>
              <a:rPr spc="-10" dirty="0"/>
              <a:t> </a:t>
            </a:r>
            <a:r>
              <a:rPr spc="10" dirty="0"/>
              <a:t>(2/2)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9380"/>
            <a:ext cx="10330815" cy="4629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Productivity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destroy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re-create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infrastructure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cloud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fly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generation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of Diagram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your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templates!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Declarative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programming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(no need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figure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out ordering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2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orchestration)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ts val="3115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Separation of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concern: create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stacks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apps,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layers.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Ex: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stacks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stacks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App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stacks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ts val="3115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re-invent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wheel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Leverage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existing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templates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web!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Leverage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documentation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2367835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4687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How </a:t>
            </a:r>
            <a:r>
              <a:rPr spc="-80" dirty="0"/>
              <a:t>CloudFormation</a:t>
            </a:r>
            <a:r>
              <a:rPr spc="-405" dirty="0"/>
              <a:t> </a:t>
            </a:r>
            <a:r>
              <a:rPr spc="-180" dirty="0"/>
              <a:t>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454515" cy="313880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76835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Templates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uploaded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referenced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CloudFormation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template, we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can’t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edit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previous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ones.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re- 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upload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version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template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Stacks are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identified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name</a:t>
            </a:r>
            <a:endParaRPr sz="2800">
              <a:latin typeface="Gill Sans MT"/>
              <a:cs typeface="Gill Sans MT"/>
            </a:endParaRPr>
          </a:p>
          <a:p>
            <a:pPr marL="241300" marR="274955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Deleting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stack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deletes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every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artifact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created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CloudFormation.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990665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29055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382520" algn="l"/>
              </a:tabLst>
            </a:pPr>
            <a:r>
              <a:rPr spc="-65" dirty="0"/>
              <a:t>Deploying	</a:t>
            </a:r>
            <a:r>
              <a:rPr spc="-85" dirty="0"/>
              <a:t>CloudFormation</a:t>
            </a:r>
            <a:r>
              <a:rPr spc="-20" dirty="0"/>
              <a:t> </a:t>
            </a:r>
            <a:r>
              <a:rPr spc="-60" dirty="0"/>
              <a:t>templates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9247505" cy="335787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Manual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way: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Editing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templates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CloudFormation</a:t>
            </a:r>
            <a:r>
              <a:rPr sz="24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Designer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console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input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parameters,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etc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Automated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way: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Editing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templates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YAML</a:t>
            </a:r>
            <a:r>
              <a:rPr sz="2400" spc="-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file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CLI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(Command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Line Interface)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deploy the</a:t>
            </a:r>
            <a:r>
              <a:rPr sz="24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templates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Recommended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way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automate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4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flow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715113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0027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CloudFormation Building</a:t>
            </a:r>
            <a:r>
              <a:rPr spc="85" dirty="0"/>
              <a:t> </a:t>
            </a:r>
            <a:r>
              <a:rPr spc="-135" dirty="0"/>
              <a:t>Blocks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47102"/>
            <a:ext cx="9458960" cy="424370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400" u="heavy" spc="-7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Templates</a:t>
            </a:r>
            <a:r>
              <a:rPr sz="2400" u="heavy" spc="-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2400" u="heavy" spc="-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components</a:t>
            </a:r>
            <a:endParaRPr sz="24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350" spc="-40" dirty="0">
                <a:solidFill>
                  <a:srgbClr val="444949"/>
                </a:solidFill>
                <a:latin typeface="Gill Sans MT"/>
                <a:cs typeface="Gill Sans MT"/>
              </a:rPr>
              <a:t>Resources: </a:t>
            </a:r>
            <a:r>
              <a:rPr sz="2350" spc="-5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350" spc="-1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350" spc="-4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350" spc="-20" dirty="0">
                <a:solidFill>
                  <a:srgbClr val="444949"/>
                </a:solidFill>
                <a:latin typeface="Gill Sans MT"/>
                <a:cs typeface="Gill Sans MT"/>
              </a:rPr>
              <a:t>declared </a:t>
            </a:r>
            <a:r>
              <a:rPr sz="2350" spc="-3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350" spc="-1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350" spc="-5" dirty="0">
                <a:solidFill>
                  <a:srgbClr val="444949"/>
                </a:solidFill>
                <a:latin typeface="Gill Sans MT"/>
                <a:cs typeface="Gill Sans MT"/>
              </a:rPr>
              <a:t>template</a:t>
            </a:r>
            <a:r>
              <a:rPr sz="235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350" spc="-50" dirty="0">
                <a:solidFill>
                  <a:srgbClr val="444949"/>
                </a:solidFill>
                <a:latin typeface="Gill Sans MT"/>
                <a:cs typeface="Gill Sans MT"/>
              </a:rPr>
              <a:t>(MANDATORY)</a:t>
            </a:r>
            <a:endParaRPr sz="235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15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Parameters: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dynamic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inputs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your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template</a:t>
            </a:r>
            <a:endParaRPr sz="24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1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Mappings: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variables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your</a:t>
            </a:r>
            <a:r>
              <a:rPr sz="24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template</a:t>
            </a:r>
            <a:endParaRPr sz="24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1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Outputs: References 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what has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been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created</a:t>
            </a:r>
            <a:endParaRPr sz="24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Conditionals: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List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conditions 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resource</a:t>
            </a:r>
            <a:r>
              <a:rPr sz="24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creation</a:t>
            </a:r>
            <a:endParaRPr sz="24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1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Metadata</a:t>
            </a:r>
            <a:endParaRPr sz="2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u="heavy" spc="-7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Templates</a:t>
            </a:r>
            <a:r>
              <a:rPr sz="2400" u="heavy" spc="-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2400" u="heavy" spc="-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helpers:</a:t>
            </a:r>
            <a:endParaRPr sz="24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1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References</a:t>
            </a:r>
            <a:endParaRPr sz="2400">
              <a:latin typeface="Gill Sans MT"/>
              <a:cs typeface="Gill Sans MT"/>
            </a:endParaRPr>
          </a:p>
          <a:p>
            <a:pPr marL="527050" indent="-51435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Functions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5815724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9279255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85" dirty="0"/>
              <a:t>Note:</a:t>
            </a:r>
          </a:p>
          <a:p>
            <a:pPr marL="12700">
              <a:lnSpc>
                <a:spcPts val="5015"/>
              </a:lnSpc>
            </a:pPr>
            <a:r>
              <a:rPr spc="-114" dirty="0"/>
              <a:t>This </a:t>
            </a:r>
            <a:r>
              <a:rPr spc="-145" dirty="0"/>
              <a:t>is </a:t>
            </a:r>
            <a:r>
              <a:rPr spc="-30" dirty="0"/>
              <a:t>an </a:t>
            </a:r>
            <a:r>
              <a:rPr spc="-100" dirty="0"/>
              <a:t>introduction to</a:t>
            </a:r>
            <a:r>
              <a:rPr spc="450" dirty="0"/>
              <a:t> </a:t>
            </a:r>
            <a:r>
              <a:rPr spc="-85" dirty="0"/>
              <a:t>CloudFormation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75942"/>
            <a:ext cx="10104755" cy="1555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take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3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hours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properly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learn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master</a:t>
            </a:r>
            <a:r>
              <a:rPr sz="2800" spc="4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CloudFormation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lecture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meant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good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idea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r>
              <a:rPr sz="2800" spc="4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works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expects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understand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8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CloudFormation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200546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29690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50" dirty="0"/>
              <a:t>ECS </a:t>
            </a:r>
            <a:r>
              <a:rPr spc="-5" dirty="0"/>
              <a:t>– </a:t>
            </a:r>
            <a:r>
              <a:rPr spc="-105" dirty="0"/>
              <a:t>Elastic </a:t>
            </a:r>
            <a:r>
              <a:rPr spc="-95" dirty="0"/>
              <a:t>Container</a:t>
            </a:r>
            <a:r>
              <a:rPr spc="250" dirty="0"/>
              <a:t> </a:t>
            </a:r>
            <a:r>
              <a:rPr spc="-35" dirty="0"/>
              <a:t>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103360" cy="42621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container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orchestration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Docker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containers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complicated,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made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of: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“ECS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Core”: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ECS on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user-provisioned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Fargate: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tasks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AWS-provisioned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compute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(serverless)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EKS: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ECS on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AWS-powered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Kubernetes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(running on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EC2)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ECR: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Docker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Container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Registry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hosted by</a:t>
            </a:r>
            <a:r>
              <a:rPr sz="24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Docker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popular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microservices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For now,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the exam,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“ECS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Core”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ECR </a:t>
            </a:r>
            <a:r>
              <a:rPr sz="4125" spc="-112" baseline="101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4125" spc="-60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scope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roles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task</a:t>
            </a:r>
            <a:r>
              <a:rPr sz="28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53471" y="597408"/>
            <a:ext cx="1185672" cy="1109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95094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0710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What’s</a:t>
            </a:r>
            <a:r>
              <a:rPr spc="-60" dirty="0"/>
              <a:t> </a:t>
            </a:r>
            <a:r>
              <a:rPr spc="-140" dirty="0"/>
              <a:t>Docker?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9954260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Docker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“container</a:t>
            </a:r>
            <a:r>
              <a:rPr sz="28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technology”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containerized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Docker</a:t>
            </a:r>
            <a:r>
              <a:rPr sz="28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installed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Containers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work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way</a:t>
            </a:r>
            <a:r>
              <a:rPr sz="4125" spc="45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anywhere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Containers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isolated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each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much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memory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CPU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allocated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container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restrict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rules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efficient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Virtual</a:t>
            </a:r>
            <a:r>
              <a:rPr sz="2800" spc="-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machines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containers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down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quickly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(seconds)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79864" y="201168"/>
            <a:ext cx="1929383" cy="1645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8860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101199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SNS </a:t>
            </a:r>
            <a:r>
              <a:rPr spc="-80" dirty="0"/>
              <a:t>integrates </a:t>
            </a:r>
            <a:r>
              <a:rPr spc="-100" dirty="0"/>
              <a:t>with </a:t>
            </a:r>
            <a:r>
              <a:rPr spc="-5" dirty="0"/>
              <a:t>a </a:t>
            </a:r>
            <a:r>
              <a:rPr spc="-110" dirty="0"/>
              <a:t>lot </a:t>
            </a:r>
            <a:r>
              <a:rPr spc="-45" dirty="0"/>
              <a:t>of Amazon</a:t>
            </a:r>
            <a:r>
              <a:rPr spc="50" dirty="0"/>
              <a:t> </a:t>
            </a:r>
            <a:r>
              <a:rPr spc="-95" dirty="0"/>
              <a:t>Products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724265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send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SNS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notifications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 (for</a:t>
            </a:r>
            <a:r>
              <a:rPr sz="2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alarms)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Groups</a:t>
            </a:r>
            <a:r>
              <a:rPr sz="2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notifications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(on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events)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CloudFormation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(upon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state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changes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failed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build,</a:t>
            </a:r>
            <a:r>
              <a:rPr sz="2800" spc="-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etc)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183539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0190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50" dirty="0"/>
              <a:t>ECS </a:t>
            </a:r>
            <a:r>
              <a:rPr spc="-5" dirty="0"/>
              <a:t>– </a:t>
            </a:r>
            <a:r>
              <a:rPr spc="-65" dirty="0"/>
              <a:t>Use</a:t>
            </a:r>
            <a:r>
              <a:rPr spc="110" dirty="0"/>
              <a:t> </a:t>
            </a:r>
            <a:r>
              <a:rPr spc="-75" dirty="0"/>
              <a:t>cases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9053195" cy="4297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3115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Run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microservices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docker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containers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same</a:t>
            </a:r>
            <a:r>
              <a:rPr sz="22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machine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discovery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features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enhance</a:t>
            </a:r>
            <a:r>
              <a:rPr sz="22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communication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integration with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2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Balancers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capability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ts val="3115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batch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processing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scheduled</a:t>
            </a:r>
            <a:r>
              <a:rPr sz="26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tasks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Schedule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containers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On-demand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Reserved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Spot</a:t>
            </a:r>
            <a:r>
              <a:rPr sz="22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2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2550">
              <a:latin typeface="Times New Roman"/>
              <a:cs typeface="Times New Roman"/>
            </a:endParaRPr>
          </a:p>
          <a:p>
            <a:pPr marL="241300" indent="-228600">
              <a:lnSpc>
                <a:spcPts val="3115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Migrate applications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Dockerize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legacy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applications running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premise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Move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Docker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containers to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2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ECS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8995103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771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50" dirty="0"/>
              <a:t>ECS </a:t>
            </a:r>
            <a:r>
              <a:rPr spc="-5" dirty="0"/>
              <a:t>–</a:t>
            </a:r>
            <a:r>
              <a:rPr spc="105" dirty="0"/>
              <a:t> </a:t>
            </a:r>
            <a:r>
              <a:rPr spc="-75" dirty="0"/>
              <a:t>Concepts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4352290" cy="424815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844550" indent="-228600">
              <a:lnSpc>
                <a:spcPts val="2690"/>
              </a:lnSpc>
              <a:spcBef>
                <a:spcPts val="7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cluster: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set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marR="401955" indent="-228600">
              <a:lnSpc>
                <a:spcPct val="80000"/>
              </a:lnSpc>
              <a:spcBef>
                <a:spcPts val="10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service: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definitions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ECS 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cluster</a:t>
            </a:r>
            <a:endParaRPr sz="2800">
              <a:latin typeface="Gill Sans MT"/>
              <a:cs typeface="Gill Sans MT"/>
            </a:endParaRPr>
          </a:p>
          <a:p>
            <a:pPr marL="241300" marR="144145" indent="-228600">
              <a:lnSpc>
                <a:spcPct val="80100"/>
              </a:lnSpc>
              <a:spcBef>
                <a:spcPts val="1019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tasks </a:t>
            </a:r>
            <a:r>
              <a:rPr sz="4125" spc="367" baseline="1010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definition: </a:t>
            </a:r>
            <a:r>
              <a:rPr sz="2750" spc="-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containers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create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ct val="80000"/>
              </a:lnSpc>
              <a:spcBef>
                <a:spcPts val="101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4125" spc="-104" baseline="1010" dirty="0">
                <a:solidFill>
                  <a:srgbClr val="444949"/>
                </a:solidFill>
                <a:latin typeface="Gill Sans MT"/>
                <a:cs typeface="Gill Sans MT"/>
              </a:rPr>
              <a:t>roles: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roles</a:t>
            </a:r>
            <a:r>
              <a:rPr sz="2800" spc="-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assigned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tasks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interact with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91200" y="1910441"/>
            <a:ext cx="1828800" cy="3401060"/>
          </a:xfrm>
          <a:custGeom>
            <a:avLst/>
            <a:gdLst/>
            <a:ahLst/>
            <a:cxnLst/>
            <a:rect l="l" t="t" r="r" b="b"/>
            <a:pathLst>
              <a:path w="1828800" h="3401060">
                <a:moveTo>
                  <a:pt x="0" y="0"/>
                </a:moveTo>
                <a:lnTo>
                  <a:pt x="1828800" y="0"/>
                </a:lnTo>
                <a:lnTo>
                  <a:pt x="1828800" y="3400925"/>
                </a:lnTo>
                <a:lnTo>
                  <a:pt x="0" y="3400925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91200" y="1910441"/>
            <a:ext cx="1828800" cy="3401060"/>
          </a:xfrm>
          <a:custGeom>
            <a:avLst/>
            <a:gdLst/>
            <a:ahLst/>
            <a:cxnLst/>
            <a:rect l="l" t="t" r="r" b="b"/>
            <a:pathLst>
              <a:path w="1828800" h="3401060">
                <a:moveTo>
                  <a:pt x="0" y="0"/>
                </a:moveTo>
                <a:lnTo>
                  <a:pt x="1828800" y="0"/>
                </a:lnTo>
                <a:lnTo>
                  <a:pt x="1828800" y="3400926"/>
                </a:lnTo>
                <a:lnTo>
                  <a:pt x="0" y="34009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32308" y="4964683"/>
            <a:ext cx="359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04484" y="1910441"/>
            <a:ext cx="1828800" cy="3401060"/>
          </a:xfrm>
          <a:custGeom>
            <a:avLst/>
            <a:gdLst/>
            <a:ahLst/>
            <a:cxnLst/>
            <a:rect l="l" t="t" r="r" b="b"/>
            <a:pathLst>
              <a:path w="1828800" h="3401060">
                <a:moveTo>
                  <a:pt x="0" y="0"/>
                </a:moveTo>
                <a:lnTo>
                  <a:pt x="1828800" y="0"/>
                </a:lnTo>
                <a:lnTo>
                  <a:pt x="1828800" y="3400925"/>
                </a:lnTo>
                <a:lnTo>
                  <a:pt x="0" y="3400925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04484" y="1910441"/>
            <a:ext cx="1828800" cy="3401060"/>
          </a:xfrm>
          <a:custGeom>
            <a:avLst/>
            <a:gdLst/>
            <a:ahLst/>
            <a:cxnLst/>
            <a:rect l="l" t="t" r="r" b="b"/>
            <a:pathLst>
              <a:path w="1828800" h="3401060">
                <a:moveTo>
                  <a:pt x="0" y="0"/>
                </a:moveTo>
                <a:lnTo>
                  <a:pt x="1828800" y="0"/>
                </a:lnTo>
                <a:lnTo>
                  <a:pt x="1828800" y="3400926"/>
                </a:lnTo>
                <a:lnTo>
                  <a:pt x="0" y="34009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2442" y="1608936"/>
            <a:ext cx="6384925" cy="4027170"/>
          </a:xfrm>
          <a:custGeom>
            <a:avLst/>
            <a:gdLst/>
            <a:ahLst/>
            <a:cxnLst/>
            <a:rect l="l" t="t" r="r" b="b"/>
            <a:pathLst>
              <a:path w="6384925" h="4027170">
                <a:moveTo>
                  <a:pt x="0" y="0"/>
                </a:moveTo>
                <a:lnTo>
                  <a:pt x="6384758" y="0"/>
                </a:lnTo>
                <a:lnTo>
                  <a:pt x="6384758" y="4026568"/>
                </a:lnTo>
                <a:lnTo>
                  <a:pt x="0" y="402656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17768" y="1910441"/>
            <a:ext cx="1828800" cy="3401060"/>
          </a:xfrm>
          <a:custGeom>
            <a:avLst/>
            <a:gdLst/>
            <a:ahLst/>
            <a:cxnLst/>
            <a:rect l="l" t="t" r="r" b="b"/>
            <a:pathLst>
              <a:path w="1828800" h="3401060">
                <a:moveTo>
                  <a:pt x="0" y="0"/>
                </a:moveTo>
                <a:lnTo>
                  <a:pt x="1828800" y="0"/>
                </a:lnTo>
                <a:lnTo>
                  <a:pt x="1828800" y="3400925"/>
                </a:lnTo>
                <a:lnTo>
                  <a:pt x="0" y="3400925"/>
                </a:lnTo>
                <a:lnTo>
                  <a:pt x="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17768" y="1910441"/>
            <a:ext cx="1828800" cy="3401060"/>
          </a:xfrm>
          <a:custGeom>
            <a:avLst/>
            <a:gdLst/>
            <a:ahLst/>
            <a:cxnLst/>
            <a:rect l="l" t="t" r="r" b="b"/>
            <a:pathLst>
              <a:path w="1828800" h="3401060">
                <a:moveTo>
                  <a:pt x="0" y="0"/>
                </a:moveTo>
                <a:lnTo>
                  <a:pt x="1828800" y="0"/>
                </a:lnTo>
                <a:lnTo>
                  <a:pt x="1828800" y="3400926"/>
                </a:lnTo>
                <a:lnTo>
                  <a:pt x="0" y="340092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558876" y="4964683"/>
            <a:ext cx="359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15243" y="5668771"/>
            <a:ext cx="1073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ECS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Cluster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35579" y="2326105"/>
            <a:ext cx="1552575" cy="46545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20789" y="2342145"/>
            <a:ext cx="1552575" cy="46545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35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30063" y="2326104"/>
            <a:ext cx="1552575" cy="46545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0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35579" y="2900326"/>
            <a:ext cx="1552575" cy="46545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35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20789" y="2916366"/>
            <a:ext cx="1552575" cy="46545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25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30063" y="2900325"/>
            <a:ext cx="1552575" cy="46545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35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654842" y="2197766"/>
            <a:ext cx="6087745" cy="1348105"/>
          </a:xfrm>
          <a:custGeom>
            <a:avLst/>
            <a:gdLst/>
            <a:ahLst/>
            <a:cxnLst/>
            <a:rect l="l" t="t" r="r" b="b"/>
            <a:pathLst>
              <a:path w="6087745" h="1348104">
                <a:moveTo>
                  <a:pt x="0" y="0"/>
                </a:moveTo>
                <a:lnTo>
                  <a:pt x="6087392" y="0"/>
                </a:lnTo>
                <a:lnTo>
                  <a:pt x="6087392" y="1347537"/>
                </a:lnTo>
                <a:lnTo>
                  <a:pt x="0" y="1347537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179253" y="3580892"/>
            <a:ext cx="1081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ECS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54842" y="3963832"/>
            <a:ext cx="6087745" cy="586105"/>
          </a:xfrm>
          <a:custGeom>
            <a:avLst/>
            <a:gdLst/>
            <a:ahLst/>
            <a:cxnLst/>
            <a:rect l="l" t="t" r="r" b="b"/>
            <a:pathLst>
              <a:path w="6087745" h="586104">
                <a:moveTo>
                  <a:pt x="0" y="0"/>
                </a:moveTo>
                <a:lnTo>
                  <a:pt x="6087392" y="0"/>
                </a:lnTo>
                <a:lnTo>
                  <a:pt x="6087392" y="585866"/>
                </a:lnTo>
                <a:lnTo>
                  <a:pt x="0" y="58586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876359" y="4507483"/>
            <a:ext cx="1684655" cy="75692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819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Other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35579" y="4024153"/>
            <a:ext cx="1552575" cy="46545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40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42846" y="4031641"/>
            <a:ext cx="1552575" cy="46545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630"/>
              </a:spcBef>
            </a:pP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Task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08306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986977" y="1176903"/>
            <a:ext cx="2735580" cy="4621530"/>
          </a:xfrm>
          <a:custGeom>
            <a:avLst/>
            <a:gdLst/>
            <a:ahLst/>
            <a:cxnLst/>
            <a:rect l="l" t="t" r="r" b="b"/>
            <a:pathLst>
              <a:path w="2735579" h="4621530">
                <a:moveTo>
                  <a:pt x="0" y="0"/>
                </a:moveTo>
                <a:lnTo>
                  <a:pt x="2735356" y="0"/>
                </a:lnTo>
                <a:lnTo>
                  <a:pt x="2735356" y="4620986"/>
                </a:lnTo>
                <a:lnTo>
                  <a:pt x="0" y="46209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661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50" dirty="0"/>
              <a:t>ECS </a:t>
            </a:r>
            <a:r>
              <a:rPr spc="-5" dirty="0"/>
              <a:t>– </a:t>
            </a:r>
            <a:r>
              <a:rPr spc="-85" dirty="0"/>
              <a:t>ALB</a:t>
            </a:r>
            <a:r>
              <a:rPr spc="-170" dirty="0"/>
              <a:t> </a:t>
            </a:r>
            <a:r>
              <a:rPr spc="-80" dirty="0"/>
              <a:t>integration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5476"/>
            <a:ext cx="4386580" cy="3813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41300" marR="226695" indent="-228600">
              <a:lnSpc>
                <a:spcPct val="8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Balancer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(ALB) 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integration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feature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called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“port</a:t>
            </a:r>
            <a:r>
              <a:rPr sz="2400" spc="-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mapping”</a:t>
            </a:r>
            <a:endParaRPr sz="2400">
              <a:latin typeface="Gill Sans MT"/>
              <a:cs typeface="Gill Sans MT"/>
            </a:endParaRPr>
          </a:p>
          <a:p>
            <a:pPr marL="241300" marR="212090" indent="-228600">
              <a:lnSpc>
                <a:spcPts val="23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allows you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multiple  instances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 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4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machine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cases:</a:t>
            </a:r>
            <a:endParaRPr sz="2400">
              <a:latin typeface="Gill Sans MT"/>
              <a:cs typeface="Gill Sans MT"/>
            </a:endParaRPr>
          </a:p>
          <a:p>
            <a:pPr marL="698500" marR="237490" lvl="1" indent="-228600">
              <a:lnSpc>
                <a:spcPct val="800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Increased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resiliency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even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running 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0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instance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Maximize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utilization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CPU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0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cores</a:t>
            </a:r>
            <a:endParaRPr sz="2000">
              <a:latin typeface="Gill Sans MT"/>
              <a:cs typeface="Gill Sans MT"/>
            </a:endParaRPr>
          </a:p>
          <a:p>
            <a:pPr marL="698500" marR="5080" lvl="1" indent="-228600">
              <a:lnSpc>
                <a:spcPct val="8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rolling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upgrades 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impacting application</a:t>
            </a:r>
            <a:r>
              <a:rPr sz="20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uptime</a:t>
            </a:r>
            <a:endParaRPr sz="20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2736" y="5872988"/>
            <a:ext cx="1210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12643" y="1586134"/>
            <a:ext cx="1845310" cy="654050"/>
          </a:xfrm>
          <a:custGeom>
            <a:avLst/>
            <a:gdLst/>
            <a:ahLst/>
            <a:cxnLst/>
            <a:rect l="l" t="t" r="r" b="b"/>
            <a:pathLst>
              <a:path w="1845309" h="654050">
                <a:moveTo>
                  <a:pt x="0" y="0"/>
                </a:moveTo>
                <a:lnTo>
                  <a:pt x="1845128" y="0"/>
                </a:lnTo>
                <a:lnTo>
                  <a:pt x="1845128" y="653749"/>
                </a:lnTo>
                <a:lnTo>
                  <a:pt x="0" y="6537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29879" y="1592484"/>
            <a:ext cx="1821814" cy="641350"/>
          </a:xfrm>
          <a:prstGeom prst="rect">
            <a:avLst/>
          </a:prstGeom>
          <a:solidFill>
            <a:srgbClr val="5091D0"/>
          </a:solidFill>
        </p:spPr>
        <p:txBody>
          <a:bodyPr vert="horz" wrap="square" lIns="0" tIns="31750" rIns="0" bIns="0" rtlCol="0">
            <a:spAutoFit/>
          </a:bodyPr>
          <a:lstStyle/>
          <a:p>
            <a:pPr marL="553720" marR="465455" indent="-90805">
              <a:lnSpc>
                <a:spcPct val="100000"/>
              </a:lnSpc>
              <a:spcBef>
                <a:spcPts val="25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Node.js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0648" y="1669582"/>
            <a:ext cx="579120" cy="48895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 marR="5080" indent="39370">
              <a:lnSpc>
                <a:spcPct val="100000"/>
              </a:lnSpc>
              <a:spcBef>
                <a:spcPts val="1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6789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12643" y="2619655"/>
            <a:ext cx="1845310" cy="654050"/>
          </a:xfrm>
          <a:custGeom>
            <a:avLst/>
            <a:gdLst/>
            <a:ahLst/>
            <a:cxnLst/>
            <a:rect l="l" t="t" r="r" b="b"/>
            <a:pathLst>
              <a:path w="1845309" h="654050">
                <a:moveTo>
                  <a:pt x="0" y="0"/>
                </a:moveTo>
                <a:lnTo>
                  <a:pt x="1845128" y="0"/>
                </a:lnTo>
                <a:lnTo>
                  <a:pt x="1845128" y="653749"/>
                </a:lnTo>
                <a:lnTo>
                  <a:pt x="0" y="6537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9879" y="2626005"/>
            <a:ext cx="1821814" cy="641350"/>
          </a:xfrm>
          <a:prstGeom prst="rect">
            <a:avLst/>
          </a:prstGeom>
          <a:solidFill>
            <a:srgbClr val="5091D0"/>
          </a:solidFill>
        </p:spPr>
        <p:txBody>
          <a:bodyPr vert="horz" wrap="square" lIns="0" tIns="31750" rIns="0" bIns="0" rtlCol="0">
            <a:spAutoFit/>
          </a:bodyPr>
          <a:lstStyle/>
          <a:p>
            <a:pPr marL="553720" marR="465455" indent="-90805">
              <a:lnSpc>
                <a:spcPct val="100000"/>
              </a:lnSpc>
              <a:spcBef>
                <a:spcPts val="25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Node.js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70648" y="2702854"/>
            <a:ext cx="579120" cy="48895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 marR="5080" indent="36195">
              <a:lnSpc>
                <a:spcPct val="100000"/>
              </a:lnSpc>
              <a:spcBef>
                <a:spcPts val="1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9586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12643" y="3653176"/>
            <a:ext cx="1845310" cy="654050"/>
          </a:xfrm>
          <a:custGeom>
            <a:avLst/>
            <a:gdLst/>
            <a:ahLst/>
            <a:cxnLst/>
            <a:rect l="l" t="t" r="r" b="b"/>
            <a:pathLst>
              <a:path w="1845309" h="654050">
                <a:moveTo>
                  <a:pt x="0" y="0"/>
                </a:moveTo>
                <a:lnTo>
                  <a:pt x="1845128" y="0"/>
                </a:lnTo>
                <a:lnTo>
                  <a:pt x="1845128" y="653749"/>
                </a:lnTo>
                <a:lnTo>
                  <a:pt x="0" y="6537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729878" y="3659526"/>
            <a:ext cx="1821814" cy="641350"/>
          </a:xfrm>
          <a:prstGeom prst="rect">
            <a:avLst/>
          </a:prstGeom>
          <a:solidFill>
            <a:srgbClr val="5091D0"/>
          </a:solidFill>
        </p:spPr>
        <p:txBody>
          <a:bodyPr vert="horz" wrap="square" lIns="0" tIns="31115" rIns="0" bIns="0" rtlCol="0">
            <a:spAutoFit/>
          </a:bodyPr>
          <a:lstStyle/>
          <a:p>
            <a:pPr marL="553720" marR="465455" indent="-90805">
              <a:lnSpc>
                <a:spcPct val="100000"/>
              </a:lnSpc>
              <a:spcBef>
                <a:spcPts val="245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Node.js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70648" y="3736126"/>
            <a:ext cx="579120" cy="48895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 marR="5080" indent="36195">
              <a:lnSpc>
                <a:spcPct val="100000"/>
              </a:lnSpc>
              <a:spcBef>
                <a:spcPts val="1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3748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712641" y="4725532"/>
            <a:ext cx="1845310" cy="654050"/>
          </a:xfrm>
          <a:custGeom>
            <a:avLst/>
            <a:gdLst/>
            <a:ahLst/>
            <a:cxnLst/>
            <a:rect l="l" t="t" r="r" b="b"/>
            <a:pathLst>
              <a:path w="1845309" h="654050">
                <a:moveTo>
                  <a:pt x="0" y="0"/>
                </a:moveTo>
                <a:lnTo>
                  <a:pt x="1845128" y="0"/>
                </a:lnTo>
                <a:lnTo>
                  <a:pt x="1845128" y="653749"/>
                </a:lnTo>
                <a:lnTo>
                  <a:pt x="0" y="65374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729877" y="4731882"/>
            <a:ext cx="1821814" cy="641350"/>
          </a:xfrm>
          <a:prstGeom prst="rect">
            <a:avLst/>
          </a:prstGeom>
          <a:solidFill>
            <a:srgbClr val="5091D0"/>
          </a:solidFill>
        </p:spPr>
        <p:txBody>
          <a:bodyPr vert="horz" wrap="square" lIns="0" tIns="31750" rIns="0" bIns="0" rtlCol="0">
            <a:spAutoFit/>
          </a:bodyPr>
          <a:lstStyle/>
          <a:p>
            <a:pPr marL="553720" marR="465455" indent="-90805">
              <a:lnSpc>
                <a:spcPct val="100000"/>
              </a:lnSpc>
              <a:spcBef>
                <a:spcPts val="25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er 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Node.js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70648" y="4809022"/>
            <a:ext cx="579120" cy="48895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 marR="5080" indent="39370">
              <a:lnSpc>
                <a:spcPct val="100000"/>
              </a:lnSpc>
              <a:spcBef>
                <a:spcPts val="1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 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9856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05235" y="4257547"/>
            <a:ext cx="1354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509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Application 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Load</a:t>
            </a:r>
            <a:r>
              <a:rPr sz="1800" b="1" spc="-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14743" y="2944367"/>
            <a:ext cx="1152144" cy="1197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02532" y="3531948"/>
            <a:ext cx="947419" cy="76200"/>
          </a:xfrm>
          <a:custGeom>
            <a:avLst/>
            <a:gdLst/>
            <a:ahLst/>
            <a:cxnLst/>
            <a:rect l="l" t="t" r="r" b="b"/>
            <a:pathLst>
              <a:path w="947420" h="76200">
                <a:moveTo>
                  <a:pt x="871076" y="41276"/>
                </a:moveTo>
                <a:lnTo>
                  <a:pt x="871076" y="76201"/>
                </a:lnTo>
                <a:lnTo>
                  <a:pt x="940926" y="41276"/>
                </a:lnTo>
                <a:lnTo>
                  <a:pt x="871076" y="41276"/>
                </a:lnTo>
                <a:close/>
              </a:path>
              <a:path w="9474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947420" h="76200">
                <a:moveTo>
                  <a:pt x="871076" y="34926"/>
                </a:moveTo>
                <a:lnTo>
                  <a:pt x="871076" y="41276"/>
                </a:lnTo>
                <a:lnTo>
                  <a:pt x="883776" y="41276"/>
                </a:lnTo>
                <a:lnTo>
                  <a:pt x="883776" y="34926"/>
                </a:lnTo>
                <a:lnTo>
                  <a:pt x="871076" y="34926"/>
                </a:lnTo>
                <a:close/>
              </a:path>
              <a:path w="947420" h="76200">
                <a:moveTo>
                  <a:pt x="871076" y="1"/>
                </a:moveTo>
                <a:lnTo>
                  <a:pt x="871076" y="34926"/>
                </a:lnTo>
                <a:lnTo>
                  <a:pt x="883776" y="34926"/>
                </a:lnTo>
                <a:lnTo>
                  <a:pt x="883776" y="41276"/>
                </a:lnTo>
                <a:lnTo>
                  <a:pt x="940929" y="41275"/>
                </a:lnTo>
                <a:lnTo>
                  <a:pt x="947276" y="38101"/>
                </a:lnTo>
                <a:lnTo>
                  <a:pt x="871076" y="1"/>
                </a:lnTo>
                <a:close/>
              </a:path>
              <a:path w="947420" h="76200">
                <a:moveTo>
                  <a:pt x="76200" y="34925"/>
                </a:moveTo>
                <a:lnTo>
                  <a:pt x="76200" y="41275"/>
                </a:lnTo>
                <a:lnTo>
                  <a:pt x="871076" y="41276"/>
                </a:lnTo>
                <a:lnTo>
                  <a:pt x="871076" y="34926"/>
                </a:lnTo>
                <a:lnTo>
                  <a:pt x="76200" y="34925"/>
                </a:lnTo>
                <a:close/>
              </a:path>
              <a:path w="947420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947420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442986" y="3166364"/>
            <a:ext cx="1240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Port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80 /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443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15657" y="1913009"/>
            <a:ext cx="1485265" cy="1181735"/>
          </a:xfrm>
          <a:custGeom>
            <a:avLst/>
            <a:gdLst/>
            <a:ahLst/>
            <a:cxnLst/>
            <a:rect l="l" t="t" r="r" b="b"/>
            <a:pathLst>
              <a:path w="1485265" h="1181735">
                <a:moveTo>
                  <a:pt x="35894" y="1104475"/>
                </a:moveTo>
                <a:lnTo>
                  <a:pt x="0" y="1181738"/>
                </a:lnTo>
                <a:lnTo>
                  <a:pt x="83347" y="1164095"/>
                </a:lnTo>
                <a:lnTo>
                  <a:pt x="67893" y="1144680"/>
                </a:lnTo>
                <a:lnTo>
                  <a:pt x="51659" y="1144680"/>
                </a:lnTo>
                <a:lnTo>
                  <a:pt x="47705" y="1139711"/>
                </a:lnTo>
                <a:lnTo>
                  <a:pt x="57643" y="1131801"/>
                </a:lnTo>
                <a:lnTo>
                  <a:pt x="35894" y="1104475"/>
                </a:lnTo>
                <a:close/>
              </a:path>
              <a:path w="1485265" h="1181735">
                <a:moveTo>
                  <a:pt x="57643" y="1131801"/>
                </a:moveTo>
                <a:lnTo>
                  <a:pt x="47705" y="1139711"/>
                </a:lnTo>
                <a:lnTo>
                  <a:pt x="51659" y="1144680"/>
                </a:lnTo>
                <a:lnTo>
                  <a:pt x="61598" y="1136770"/>
                </a:lnTo>
                <a:lnTo>
                  <a:pt x="57643" y="1131801"/>
                </a:lnTo>
                <a:close/>
              </a:path>
              <a:path w="1485265" h="1181735">
                <a:moveTo>
                  <a:pt x="61598" y="1136770"/>
                </a:moveTo>
                <a:lnTo>
                  <a:pt x="51659" y="1144680"/>
                </a:lnTo>
                <a:lnTo>
                  <a:pt x="67893" y="1144680"/>
                </a:lnTo>
                <a:lnTo>
                  <a:pt x="61598" y="1136770"/>
                </a:lnTo>
                <a:close/>
              </a:path>
              <a:path w="1485265" h="1181735">
                <a:moveTo>
                  <a:pt x="1423155" y="44968"/>
                </a:moveTo>
                <a:lnTo>
                  <a:pt x="57643" y="1131801"/>
                </a:lnTo>
                <a:lnTo>
                  <a:pt x="61598" y="1136770"/>
                </a:lnTo>
                <a:lnTo>
                  <a:pt x="1427109" y="49936"/>
                </a:lnTo>
                <a:lnTo>
                  <a:pt x="1423155" y="44968"/>
                </a:lnTo>
                <a:close/>
              </a:path>
              <a:path w="1485265" h="1181735">
                <a:moveTo>
                  <a:pt x="1467536" y="37059"/>
                </a:moveTo>
                <a:lnTo>
                  <a:pt x="1433092" y="37059"/>
                </a:lnTo>
                <a:lnTo>
                  <a:pt x="1437045" y="42028"/>
                </a:lnTo>
                <a:lnTo>
                  <a:pt x="1427109" y="49936"/>
                </a:lnTo>
                <a:lnTo>
                  <a:pt x="1448859" y="77262"/>
                </a:lnTo>
                <a:lnTo>
                  <a:pt x="1467536" y="37059"/>
                </a:lnTo>
                <a:close/>
              </a:path>
              <a:path w="1485265" h="1181735">
                <a:moveTo>
                  <a:pt x="1433092" y="37059"/>
                </a:moveTo>
                <a:lnTo>
                  <a:pt x="1423155" y="44968"/>
                </a:lnTo>
                <a:lnTo>
                  <a:pt x="1427109" y="49936"/>
                </a:lnTo>
                <a:lnTo>
                  <a:pt x="1437045" y="42028"/>
                </a:lnTo>
                <a:lnTo>
                  <a:pt x="1433092" y="37059"/>
                </a:lnTo>
                <a:close/>
              </a:path>
              <a:path w="1485265" h="1181735">
                <a:moveTo>
                  <a:pt x="1484753" y="0"/>
                </a:moveTo>
                <a:lnTo>
                  <a:pt x="1401405" y="17642"/>
                </a:lnTo>
                <a:lnTo>
                  <a:pt x="1423155" y="44968"/>
                </a:lnTo>
                <a:lnTo>
                  <a:pt x="1433092" y="37059"/>
                </a:lnTo>
                <a:lnTo>
                  <a:pt x="1467536" y="37059"/>
                </a:lnTo>
                <a:lnTo>
                  <a:pt x="148475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22374" y="2930461"/>
            <a:ext cx="1378585" cy="419734"/>
          </a:xfrm>
          <a:custGeom>
            <a:avLst/>
            <a:gdLst/>
            <a:ahLst/>
            <a:cxnLst/>
            <a:rect l="l" t="t" r="r" b="b"/>
            <a:pathLst>
              <a:path w="1378584" h="419735">
                <a:moveTo>
                  <a:pt x="63054" y="345945"/>
                </a:moveTo>
                <a:lnTo>
                  <a:pt x="0" y="403235"/>
                </a:lnTo>
                <a:lnTo>
                  <a:pt x="83665" y="419304"/>
                </a:lnTo>
                <a:lnTo>
                  <a:pt x="75183" y="389116"/>
                </a:lnTo>
                <a:lnTo>
                  <a:pt x="61991" y="389116"/>
                </a:lnTo>
                <a:lnTo>
                  <a:pt x="60274" y="383002"/>
                </a:lnTo>
                <a:lnTo>
                  <a:pt x="72500" y="379567"/>
                </a:lnTo>
                <a:lnTo>
                  <a:pt x="63054" y="345945"/>
                </a:lnTo>
                <a:close/>
              </a:path>
              <a:path w="1378584" h="419735">
                <a:moveTo>
                  <a:pt x="72500" y="379567"/>
                </a:moveTo>
                <a:lnTo>
                  <a:pt x="60274" y="383002"/>
                </a:lnTo>
                <a:lnTo>
                  <a:pt x="61991" y="389116"/>
                </a:lnTo>
                <a:lnTo>
                  <a:pt x="74218" y="385681"/>
                </a:lnTo>
                <a:lnTo>
                  <a:pt x="72500" y="379567"/>
                </a:lnTo>
                <a:close/>
              </a:path>
              <a:path w="1378584" h="419735">
                <a:moveTo>
                  <a:pt x="74218" y="385681"/>
                </a:moveTo>
                <a:lnTo>
                  <a:pt x="61991" y="389116"/>
                </a:lnTo>
                <a:lnTo>
                  <a:pt x="75183" y="389116"/>
                </a:lnTo>
                <a:lnTo>
                  <a:pt x="74218" y="385681"/>
                </a:lnTo>
                <a:close/>
              </a:path>
              <a:path w="1378584" h="419735">
                <a:moveTo>
                  <a:pt x="1303818" y="33624"/>
                </a:moveTo>
                <a:lnTo>
                  <a:pt x="72500" y="379567"/>
                </a:lnTo>
                <a:lnTo>
                  <a:pt x="74218" y="385681"/>
                </a:lnTo>
                <a:lnTo>
                  <a:pt x="1305535" y="39737"/>
                </a:lnTo>
                <a:lnTo>
                  <a:pt x="1303818" y="33624"/>
                </a:lnTo>
                <a:close/>
              </a:path>
              <a:path w="1378584" h="419735">
                <a:moveTo>
                  <a:pt x="1362496" y="30189"/>
                </a:moveTo>
                <a:lnTo>
                  <a:pt x="1316043" y="30189"/>
                </a:lnTo>
                <a:lnTo>
                  <a:pt x="1317760" y="36302"/>
                </a:lnTo>
                <a:lnTo>
                  <a:pt x="1305535" y="39737"/>
                </a:lnTo>
                <a:lnTo>
                  <a:pt x="1314982" y="73360"/>
                </a:lnTo>
                <a:lnTo>
                  <a:pt x="1362496" y="30189"/>
                </a:lnTo>
                <a:close/>
              </a:path>
              <a:path w="1378584" h="419735">
                <a:moveTo>
                  <a:pt x="1316043" y="30189"/>
                </a:moveTo>
                <a:lnTo>
                  <a:pt x="1303818" y="33624"/>
                </a:lnTo>
                <a:lnTo>
                  <a:pt x="1305535" y="39737"/>
                </a:lnTo>
                <a:lnTo>
                  <a:pt x="1317760" y="36302"/>
                </a:lnTo>
                <a:lnTo>
                  <a:pt x="1316043" y="30189"/>
                </a:lnTo>
                <a:close/>
              </a:path>
              <a:path w="1378584" h="419735">
                <a:moveTo>
                  <a:pt x="1294371" y="0"/>
                </a:moveTo>
                <a:lnTo>
                  <a:pt x="1303818" y="33624"/>
                </a:lnTo>
                <a:lnTo>
                  <a:pt x="1316043" y="30189"/>
                </a:lnTo>
                <a:lnTo>
                  <a:pt x="1362496" y="30189"/>
                </a:lnTo>
                <a:lnTo>
                  <a:pt x="1378036" y="16069"/>
                </a:lnTo>
                <a:lnTo>
                  <a:pt x="129437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51919" y="3773633"/>
            <a:ext cx="1348740" cy="234315"/>
          </a:xfrm>
          <a:custGeom>
            <a:avLst/>
            <a:gdLst/>
            <a:ahLst/>
            <a:cxnLst/>
            <a:rect l="l" t="t" r="r" b="b"/>
            <a:pathLst>
              <a:path w="1348740" h="234314">
                <a:moveTo>
                  <a:pt x="1272533" y="199558"/>
                </a:moveTo>
                <a:lnTo>
                  <a:pt x="1267946" y="234180"/>
                </a:lnTo>
                <a:lnTo>
                  <a:pt x="1348491" y="206418"/>
                </a:lnTo>
                <a:lnTo>
                  <a:pt x="1340826" y="201226"/>
                </a:lnTo>
                <a:lnTo>
                  <a:pt x="1285124" y="201226"/>
                </a:lnTo>
                <a:lnTo>
                  <a:pt x="1272533" y="199558"/>
                </a:lnTo>
                <a:close/>
              </a:path>
              <a:path w="1348740" h="234314">
                <a:moveTo>
                  <a:pt x="1273367" y="193262"/>
                </a:moveTo>
                <a:lnTo>
                  <a:pt x="1272533" y="199558"/>
                </a:lnTo>
                <a:lnTo>
                  <a:pt x="1285124" y="201226"/>
                </a:lnTo>
                <a:lnTo>
                  <a:pt x="1285957" y="194931"/>
                </a:lnTo>
                <a:lnTo>
                  <a:pt x="1273367" y="193262"/>
                </a:lnTo>
                <a:close/>
              </a:path>
              <a:path w="1348740" h="234314">
                <a:moveTo>
                  <a:pt x="1277954" y="158640"/>
                </a:moveTo>
                <a:lnTo>
                  <a:pt x="1273367" y="193262"/>
                </a:lnTo>
                <a:lnTo>
                  <a:pt x="1285957" y="194931"/>
                </a:lnTo>
                <a:lnTo>
                  <a:pt x="1285124" y="201226"/>
                </a:lnTo>
                <a:lnTo>
                  <a:pt x="1340826" y="201226"/>
                </a:lnTo>
                <a:lnTo>
                  <a:pt x="1277954" y="158640"/>
                </a:lnTo>
                <a:close/>
              </a:path>
              <a:path w="1348740" h="234314">
                <a:moveTo>
                  <a:pt x="75957" y="34623"/>
                </a:moveTo>
                <a:lnTo>
                  <a:pt x="75123" y="40917"/>
                </a:lnTo>
                <a:lnTo>
                  <a:pt x="1272533" y="199558"/>
                </a:lnTo>
                <a:lnTo>
                  <a:pt x="1273367" y="193262"/>
                </a:lnTo>
                <a:lnTo>
                  <a:pt x="75957" y="34623"/>
                </a:lnTo>
                <a:close/>
              </a:path>
              <a:path w="1348740" h="234314">
                <a:moveTo>
                  <a:pt x="80544" y="0"/>
                </a:moveTo>
                <a:lnTo>
                  <a:pt x="0" y="27762"/>
                </a:lnTo>
                <a:lnTo>
                  <a:pt x="70537" y="75540"/>
                </a:lnTo>
                <a:lnTo>
                  <a:pt x="75123" y="40917"/>
                </a:lnTo>
                <a:lnTo>
                  <a:pt x="62532" y="39249"/>
                </a:lnTo>
                <a:lnTo>
                  <a:pt x="63366" y="32955"/>
                </a:lnTo>
                <a:lnTo>
                  <a:pt x="76178" y="32955"/>
                </a:lnTo>
                <a:lnTo>
                  <a:pt x="80544" y="0"/>
                </a:lnTo>
                <a:close/>
              </a:path>
              <a:path w="1348740" h="234314">
                <a:moveTo>
                  <a:pt x="63366" y="32955"/>
                </a:moveTo>
                <a:lnTo>
                  <a:pt x="62532" y="39249"/>
                </a:lnTo>
                <a:lnTo>
                  <a:pt x="75123" y="40917"/>
                </a:lnTo>
                <a:lnTo>
                  <a:pt x="75957" y="34623"/>
                </a:lnTo>
                <a:lnTo>
                  <a:pt x="63366" y="32955"/>
                </a:lnTo>
                <a:close/>
              </a:path>
              <a:path w="1348740" h="234314">
                <a:moveTo>
                  <a:pt x="76178" y="32955"/>
                </a:moveTo>
                <a:lnTo>
                  <a:pt x="63366" y="32955"/>
                </a:lnTo>
                <a:lnTo>
                  <a:pt x="75957" y="34623"/>
                </a:lnTo>
                <a:lnTo>
                  <a:pt x="76178" y="3295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77074" y="4004956"/>
            <a:ext cx="1523365" cy="1047750"/>
          </a:xfrm>
          <a:custGeom>
            <a:avLst/>
            <a:gdLst/>
            <a:ahLst/>
            <a:cxnLst/>
            <a:rect l="l" t="t" r="r" b="b"/>
            <a:pathLst>
              <a:path w="1523365" h="1047750">
                <a:moveTo>
                  <a:pt x="1458747" y="1006893"/>
                </a:moveTo>
                <a:lnTo>
                  <a:pt x="1438959" y="1035672"/>
                </a:lnTo>
                <a:lnTo>
                  <a:pt x="1523335" y="1047451"/>
                </a:lnTo>
                <a:lnTo>
                  <a:pt x="1504902" y="1014091"/>
                </a:lnTo>
                <a:lnTo>
                  <a:pt x="1469216" y="1014091"/>
                </a:lnTo>
                <a:lnTo>
                  <a:pt x="1458747" y="1006893"/>
                </a:lnTo>
                <a:close/>
              </a:path>
              <a:path w="1523365" h="1047750">
                <a:moveTo>
                  <a:pt x="1462345" y="1001660"/>
                </a:moveTo>
                <a:lnTo>
                  <a:pt x="1458747" y="1006893"/>
                </a:lnTo>
                <a:lnTo>
                  <a:pt x="1469216" y="1014091"/>
                </a:lnTo>
                <a:lnTo>
                  <a:pt x="1472813" y="1008858"/>
                </a:lnTo>
                <a:lnTo>
                  <a:pt x="1462345" y="1001660"/>
                </a:lnTo>
                <a:close/>
              </a:path>
              <a:path w="1523365" h="1047750">
                <a:moveTo>
                  <a:pt x="1482133" y="972883"/>
                </a:moveTo>
                <a:lnTo>
                  <a:pt x="1462345" y="1001660"/>
                </a:lnTo>
                <a:lnTo>
                  <a:pt x="1472813" y="1008858"/>
                </a:lnTo>
                <a:lnTo>
                  <a:pt x="1469216" y="1014091"/>
                </a:lnTo>
                <a:lnTo>
                  <a:pt x="1504902" y="1014091"/>
                </a:lnTo>
                <a:lnTo>
                  <a:pt x="1482133" y="972883"/>
                </a:lnTo>
                <a:close/>
              </a:path>
              <a:path w="1523365" h="1047750">
                <a:moveTo>
                  <a:pt x="64587" y="40557"/>
                </a:moveTo>
                <a:lnTo>
                  <a:pt x="60989" y="45789"/>
                </a:lnTo>
                <a:lnTo>
                  <a:pt x="1458747" y="1006893"/>
                </a:lnTo>
                <a:lnTo>
                  <a:pt x="1462345" y="1001660"/>
                </a:lnTo>
                <a:lnTo>
                  <a:pt x="64587" y="40557"/>
                </a:lnTo>
                <a:close/>
              </a:path>
              <a:path w="1523365" h="1047750">
                <a:moveTo>
                  <a:pt x="0" y="0"/>
                </a:moveTo>
                <a:lnTo>
                  <a:pt x="41201" y="74568"/>
                </a:lnTo>
                <a:lnTo>
                  <a:pt x="60989" y="45789"/>
                </a:lnTo>
                <a:lnTo>
                  <a:pt x="50520" y="38591"/>
                </a:lnTo>
                <a:lnTo>
                  <a:pt x="54118" y="33359"/>
                </a:lnTo>
                <a:lnTo>
                  <a:pt x="69536" y="33359"/>
                </a:lnTo>
                <a:lnTo>
                  <a:pt x="84374" y="11779"/>
                </a:lnTo>
                <a:lnTo>
                  <a:pt x="0" y="0"/>
                </a:lnTo>
                <a:close/>
              </a:path>
              <a:path w="1523365" h="1047750">
                <a:moveTo>
                  <a:pt x="54118" y="33359"/>
                </a:moveTo>
                <a:lnTo>
                  <a:pt x="50520" y="38591"/>
                </a:lnTo>
                <a:lnTo>
                  <a:pt x="60989" y="45789"/>
                </a:lnTo>
                <a:lnTo>
                  <a:pt x="64587" y="40557"/>
                </a:lnTo>
                <a:lnTo>
                  <a:pt x="54118" y="33359"/>
                </a:lnTo>
                <a:close/>
              </a:path>
              <a:path w="1523365" h="1047750">
                <a:moveTo>
                  <a:pt x="69536" y="33359"/>
                </a:moveTo>
                <a:lnTo>
                  <a:pt x="54118" y="33359"/>
                </a:lnTo>
                <a:lnTo>
                  <a:pt x="64587" y="40557"/>
                </a:lnTo>
                <a:lnTo>
                  <a:pt x="69536" y="3335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727585" y="1611884"/>
            <a:ext cx="8401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ami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port  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apping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96764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02703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50" dirty="0"/>
              <a:t>ECS </a:t>
            </a:r>
            <a:r>
              <a:rPr spc="-5" dirty="0"/>
              <a:t>– </a:t>
            </a:r>
            <a:r>
              <a:rPr spc="-50" dirty="0"/>
              <a:t>ECS </a:t>
            </a:r>
            <a:r>
              <a:rPr spc="-20" dirty="0"/>
              <a:t>Setup </a:t>
            </a:r>
            <a:r>
              <a:rPr spc="-50" dirty="0"/>
              <a:t>&amp; </a:t>
            </a:r>
            <a:r>
              <a:rPr spc="-85" dirty="0"/>
              <a:t>Config</a:t>
            </a:r>
            <a:r>
              <a:rPr spc="229" dirty="0"/>
              <a:t> </a:t>
            </a:r>
            <a:r>
              <a:rPr spc="-110" dirty="0"/>
              <a:t>file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131935" cy="2067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instance,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install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agent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config</a:t>
            </a:r>
            <a:r>
              <a:rPr sz="28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file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ECS-ready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Linux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AMI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(still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modify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config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file)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file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b="1" spc="44" baseline="1010" dirty="0">
                <a:solidFill>
                  <a:srgbClr val="444949"/>
                </a:solidFill>
                <a:latin typeface="Courier New"/>
                <a:cs typeface="Courier New"/>
              </a:rPr>
              <a:t>/etc/ecs/ecs.config</a:t>
            </a:r>
            <a:endParaRPr sz="4125" baseline="101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03375" y="3621023"/>
            <a:ext cx="9808464" cy="1377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900725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75256" y="3453447"/>
            <a:ext cx="3924935" cy="1887855"/>
          </a:xfrm>
          <a:custGeom>
            <a:avLst/>
            <a:gdLst/>
            <a:ahLst/>
            <a:cxnLst/>
            <a:rect l="l" t="t" r="r" b="b"/>
            <a:pathLst>
              <a:path w="3924934" h="1887854">
                <a:moveTo>
                  <a:pt x="0" y="0"/>
                </a:moveTo>
                <a:lnTo>
                  <a:pt x="3924834" y="0"/>
                </a:lnTo>
                <a:lnTo>
                  <a:pt x="3924834" y="1887645"/>
                </a:lnTo>
                <a:lnTo>
                  <a:pt x="0" y="188764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5134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10" dirty="0"/>
              <a:t>ECR </a:t>
            </a:r>
            <a:r>
              <a:rPr spc="-5" dirty="0"/>
              <a:t>– </a:t>
            </a:r>
            <a:r>
              <a:rPr spc="-105" dirty="0"/>
              <a:t>Elastic </a:t>
            </a:r>
            <a:r>
              <a:rPr spc="-95" dirty="0"/>
              <a:t>Container</a:t>
            </a:r>
            <a:r>
              <a:rPr spc="295" dirty="0"/>
              <a:t> </a:t>
            </a:r>
            <a:r>
              <a:rPr spc="-80" dirty="0"/>
              <a:t>Registry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8743950" cy="1555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Store,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deploy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containers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8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ECS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Sent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HTTPS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(encryption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flight)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encrypted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rest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79919" y="3715511"/>
            <a:ext cx="1011935" cy="1048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4764" y="4830571"/>
            <a:ext cx="120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9448" y="3453384"/>
            <a:ext cx="1789176" cy="18531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99704" y="5004815"/>
            <a:ext cx="411479" cy="7772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93734" y="5866891"/>
            <a:ext cx="424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IA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48120" y="4393596"/>
            <a:ext cx="1203325" cy="5092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80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8119" y="3766619"/>
            <a:ext cx="1203325" cy="5092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0096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79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91372" y="3825811"/>
            <a:ext cx="1203325" cy="5092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02870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81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91371" y="4448593"/>
            <a:ext cx="1203325" cy="5092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01600" rIns="0" bIns="0" rtlCol="0">
            <a:spAutoFit/>
          </a:bodyPr>
          <a:lstStyle/>
          <a:p>
            <a:pPr marL="227965">
              <a:lnSpc>
                <a:spcPct val="100000"/>
              </a:lnSpc>
              <a:spcBef>
                <a:spcPts val="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936480" y="3773423"/>
            <a:ext cx="987551" cy="12496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696798" y="5107940"/>
            <a:ext cx="1486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CodeBuild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70204" y="5304553"/>
            <a:ext cx="4105910" cy="660400"/>
          </a:xfrm>
          <a:custGeom>
            <a:avLst/>
            <a:gdLst/>
            <a:ahLst/>
            <a:cxnLst/>
            <a:rect l="l" t="t" r="r" b="b"/>
            <a:pathLst>
              <a:path w="4105909" h="660400">
                <a:moveTo>
                  <a:pt x="6350" y="0"/>
                </a:moveTo>
                <a:lnTo>
                  <a:pt x="0" y="0"/>
                </a:lnTo>
                <a:lnTo>
                  <a:pt x="0" y="660199"/>
                </a:lnTo>
                <a:lnTo>
                  <a:pt x="4070644" y="660199"/>
                </a:lnTo>
                <a:lnTo>
                  <a:pt x="4070644" y="657024"/>
                </a:lnTo>
                <a:lnTo>
                  <a:pt x="6350" y="657024"/>
                </a:lnTo>
                <a:lnTo>
                  <a:pt x="3175" y="653849"/>
                </a:lnTo>
                <a:lnTo>
                  <a:pt x="6350" y="653849"/>
                </a:lnTo>
                <a:lnTo>
                  <a:pt x="6350" y="0"/>
                </a:lnTo>
                <a:close/>
              </a:path>
              <a:path w="4105909" h="660400">
                <a:moveTo>
                  <a:pt x="6350" y="653849"/>
                </a:moveTo>
                <a:lnTo>
                  <a:pt x="3175" y="653849"/>
                </a:lnTo>
                <a:lnTo>
                  <a:pt x="6350" y="657024"/>
                </a:lnTo>
                <a:lnTo>
                  <a:pt x="6350" y="653849"/>
                </a:lnTo>
                <a:close/>
              </a:path>
              <a:path w="4105909" h="660400">
                <a:moveTo>
                  <a:pt x="4064294" y="653849"/>
                </a:moveTo>
                <a:lnTo>
                  <a:pt x="6350" y="653849"/>
                </a:lnTo>
                <a:lnTo>
                  <a:pt x="6350" y="657024"/>
                </a:lnTo>
                <a:lnTo>
                  <a:pt x="4064294" y="657024"/>
                </a:lnTo>
                <a:lnTo>
                  <a:pt x="4064294" y="653849"/>
                </a:lnTo>
                <a:close/>
              </a:path>
              <a:path w="4105909" h="660400">
                <a:moveTo>
                  <a:pt x="4070644" y="100039"/>
                </a:moveTo>
                <a:lnTo>
                  <a:pt x="4064294" y="100039"/>
                </a:lnTo>
                <a:lnTo>
                  <a:pt x="4064294" y="657024"/>
                </a:lnTo>
                <a:lnTo>
                  <a:pt x="4067469" y="653849"/>
                </a:lnTo>
                <a:lnTo>
                  <a:pt x="4070644" y="653849"/>
                </a:lnTo>
                <a:lnTo>
                  <a:pt x="4070644" y="100039"/>
                </a:lnTo>
                <a:close/>
              </a:path>
              <a:path w="4105909" h="660400">
                <a:moveTo>
                  <a:pt x="4070644" y="653849"/>
                </a:moveTo>
                <a:lnTo>
                  <a:pt x="4067469" y="653849"/>
                </a:lnTo>
                <a:lnTo>
                  <a:pt x="4064294" y="657024"/>
                </a:lnTo>
                <a:lnTo>
                  <a:pt x="4070644" y="657024"/>
                </a:lnTo>
                <a:lnTo>
                  <a:pt x="4070644" y="653849"/>
                </a:lnTo>
                <a:close/>
              </a:path>
              <a:path w="4105909" h="660400">
                <a:moveTo>
                  <a:pt x="4067469" y="36539"/>
                </a:moveTo>
                <a:lnTo>
                  <a:pt x="4029369" y="112739"/>
                </a:lnTo>
                <a:lnTo>
                  <a:pt x="4064294" y="112739"/>
                </a:lnTo>
                <a:lnTo>
                  <a:pt x="4064294" y="100039"/>
                </a:lnTo>
                <a:lnTo>
                  <a:pt x="4099219" y="100039"/>
                </a:lnTo>
                <a:lnTo>
                  <a:pt x="4067469" y="36539"/>
                </a:lnTo>
                <a:close/>
              </a:path>
              <a:path w="4105909" h="660400">
                <a:moveTo>
                  <a:pt x="4099219" y="100039"/>
                </a:moveTo>
                <a:lnTo>
                  <a:pt x="4070644" y="100039"/>
                </a:lnTo>
                <a:lnTo>
                  <a:pt x="4070644" y="112739"/>
                </a:lnTo>
                <a:lnTo>
                  <a:pt x="4105569" y="112739"/>
                </a:lnTo>
                <a:lnTo>
                  <a:pt x="4099219" y="10003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50989" y="4009145"/>
            <a:ext cx="2041525" cy="697230"/>
          </a:xfrm>
          <a:custGeom>
            <a:avLst/>
            <a:gdLst/>
            <a:ahLst/>
            <a:cxnLst/>
            <a:rect l="l" t="t" r="r" b="b"/>
            <a:pathLst>
              <a:path w="2041525" h="697229">
                <a:moveTo>
                  <a:pt x="73277" y="33123"/>
                </a:moveTo>
                <a:lnTo>
                  <a:pt x="71264" y="39145"/>
                </a:lnTo>
                <a:lnTo>
                  <a:pt x="2039374" y="696964"/>
                </a:lnTo>
                <a:lnTo>
                  <a:pt x="2041387" y="690942"/>
                </a:lnTo>
                <a:lnTo>
                  <a:pt x="73277" y="33123"/>
                </a:lnTo>
                <a:close/>
              </a:path>
              <a:path w="2041525" h="697229">
                <a:moveTo>
                  <a:pt x="84348" y="0"/>
                </a:moveTo>
                <a:lnTo>
                  <a:pt x="0" y="11978"/>
                </a:lnTo>
                <a:lnTo>
                  <a:pt x="60192" y="72269"/>
                </a:lnTo>
                <a:lnTo>
                  <a:pt x="71264" y="39145"/>
                </a:lnTo>
                <a:lnTo>
                  <a:pt x="59218" y="35119"/>
                </a:lnTo>
                <a:lnTo>
                  <a:pt x="61231" y="29096"/>
                </a:lnTo>
                <a:lnTo>
                  <a:pt x="74622" y="29096"/>
                </a:lnTo>
                <a:lnTo>
                  <a:pt x="84348" y="0"/>
                </a:lnTo>
                <a:close/>
              </a:path>
              <a:path w="2041525" h="697229">
                <a:moveTo>
                  <a:pt x="61231" y="29096"/>
                </a:moveTo>
                <a:lnTo>
                  <a:pt x="59218" y="35119"/>
                </a:lnTo>
                <a:lnTo>
                  <a:pt x="71264" y="39145"/>
                </a:lnTo>
                <a:lnTo>
                  <a:pt x="73277" y="33123"/>
                </a:lnTo>
                <a:lnTo>
                  <a:pt x="61231" y="29096"/>
                </a:lnTo>
                <a:close/>
              </a:path>
              <a:path w="2041525" h="697229">
                <a:moveTo>
                  <a:pt x="74622" y="29096"/>
                </a:moveTo>
                <a:lnTo>
                  <a:pt x="61231" y="29096"/>
                </a:lnTo>
                <a:lnTo>
                  <a:pt x="73277" y="33123"/>
                </a:lnTo>
                <a:lnTo>
                  <a:pt x="74622" y="29096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0989" y="4665000"/>
            <a:ext cx="2040889" cy="76200"/>
          </a:xfrm>
          <a:custGeom>
            <a:avLst/>
            <a:gdLst/>
            <a:ahLst/>
            <a:cxnLst/>
            <a:rect l="l" t="t" r="r" b="b"/>
            <a:pathLst>
              <a:path w="204088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040889" h="76200">
                <a:moveTo>
                  <a:pt x="76200" y="34924"/>
                </a:moveTo>
                <a:lnTo>
                  <a:pt x="63497" y="34925"/>
                </a:lnTo>
                <a:lnTo>
                  <a:pt x="63497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040889" h="76200">
                <a:moveTo>
                  <a:pt x="76200" y="41274"/>
                </a:moveTo>
                <a:lnTo>
                  <a:pt x="63497" y="41275"/>
                </a:lnTo>
                <a:lnTo>
                  <a:pt x="76200" y="41275"/>
                </a:lnTo>
                <a:close/>
              </a:path>
              <a:path w="2040889" h="76200">
                <a:moveTo>
                  <a:pt x="2040380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040380" y="41273"/>
                </a:lnTo>
                <a:lnTo>
                  <a:pt x="2040380" y="3492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96431" y="5345683"/>
            <a:ext cx="4359275" cy="525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7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ECS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  <a:p>
            <a:pPr marL="1560830">
              <a:lnSpc>
                <a:spcPts val="197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pull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docker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91073" y="4339844"/>
            <a:ext cx="372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pu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00089" y="4359172"/>
            <a:ext cx="1337945" cy="76200"/>
          </a:xfrm>
          <a:custGeom>
            <a:avLst/>
            <a:gdLst/>
            <a:ahLst/>
            <a:cxnLst/>
            <a:rect l="l" t="t" r="r" b="b"/>
            <a:pathLst>
              <a:path w="133794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337945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337945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1337945" h="76200">
                <a:moveTo>
                  <a:pt x="1337757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337757" y="41273"/>
                </a:lnTo>
                <a:lnTo>
                  <a:pt x="1337757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983239" y="3437635"/>
            <a:ext cx="6845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Push  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ma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es  (CICD)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9343738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5789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5" dirty="0"/>
              <a:t>Step</a:t>
            </a:r>
            <a:r>
              <a:rPr spc="30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9341485" cy="4041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Build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visual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workflow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orchestrate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r>
              <a:rPr sz="2600" spc="4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functions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Represent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flow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JSON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state</a:t>
            </a:r>
            <a:r>
              <a:rPr sz="3825" spc="359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machine</a:t>
            </a:r>
            <a:endParaRPr sz="3825" baseline="1089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Features:</a:t>
            </a:r>
            <a:r>
              <a:rPr sz="26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sequence,</a:t>
            </a:r>
            <a:r>
              <a:rPr sz="26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parallel,</a:t>
            </a:r>
            <a:r>
              <a:rPr sz="26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conditions,</a:t>
            </a:r>
            <a:r>
              <a:rPr sz="26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timeouts,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95" dirty="0">
                <a:solidFill>
                  <a:srgbClr val="444949"/>
                </a:solidFill>
                <a:latin typeface="Gill Sans MT"/>
                <a:cs typeface="Gill Sans MT"/>
              </a:rPr>
              <a:t>error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handling…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 EC2,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ECS,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premise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servers,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600" spc="-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Maximum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execution time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</a:t>
            </a:r>
            <a:r>
              <a:rPr sz="26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year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Possibility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implement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human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approval</a:t>
            </a:r>
            <a:r>
              <a:rPr sz="26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feature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85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cases: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Order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fulfillment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processing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Web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Any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workflow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83240" y="341375"/>
            <a:ext cx="920496" cy="1106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5633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4053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Visual </a:t>
            </a:r>
            <a:r>
              <a:rPr spc="-110" dirty="0"/>
              <a:t>workflow </a:t>
            </a:r>
            <a:r>
              <a:rPr spc="-100" dirty="0"/>
              <a:t>in </a:t>
            </a:r>
            <a:r>
              <a:rPr spc="-15" dirty="0"/>
              <a:t>Step</a:t>
            </a:r>
            <a:r>
              <a:rPr spc="295" dirty="0"/>
              <a:t> </a:t>
            </a:r>
            <a:r>
              <a:rPr spc="-95" dirty="0"/>
              <a:t>Functions</a:t>
            </a:r>
          </a:p>
        </p:txBody>
      </p:sp>
      <p:sp>
        <p:nvSpPr>
          <p:cNvPr id="4" name="object 4"/>
          <p:cNvSpPr/>
          <p:nvPr/>
        </p:nvSpPr>
        <p:spPr>
          <a:xfrm>
            <a:off x="338327" y="1932432"/>
            <a:ext cx="2868168" cy="3730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3448" y="1932432"/>
            <a:ext cx="4751832" cy="3572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18119" y="1868423"/>
            <a:ext cx="4242816" cy="36362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46913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5610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50" dirty="0"/>
              <a:t>SWF </a:t>
            </a:r>
            <a:r>
              <a:rPr spc="-5" dirty="0"/>
              <a:t>– </a:t>
            </a:r>
            <a:r>
              <a:rPr spc="-40" dirty="0"/>
              <a:t>Simple </a:t>
            </a:r>
            <a:r>
              <a:rPr spc="-140" dirty="0"/>
              <a:t>Workflow</a:t>
            </a:r>
            <a:r>
              <a:rPr spc="-260" dirty="0"/>
              <a:t> </a:t>
            </a:r>
            <a:r>
              <a:rPr spc="-35" dirty="0"/>
              <a:t>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9679940" cy="38017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Coordinate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work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amongst</a:t>
            </a:r>
            <a:r>
              <a:rPr sz="26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runs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(not</a:t>
            </a:r>
            <a:r>
              <a:rPr sz="26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year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max</a:t>
            </a:r>
            <a:r>
              <a:rPr sz="26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runtime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Concept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“activity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step”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-4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“decision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step”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built-in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“human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intervention”</a:t>
            </a:r>
            <a:r>
              <a:rPr sz="2600" spc="-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step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Example: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order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fulfilment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warehouse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6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delivery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15" baseline="1089" dirty="0">
                <a:solidFill>
                  <a:srgbClr val="444949"/>
                </a:solidFill>
                <a:latin typeface="Gill Sans MT"/>
                <a:cs typeface="Gill Sans MT"/>
              </a:rPr>
              <a:t>Step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Functions </a:t>
            </a:r>
            <a:r>
              <a:rPr sz="3825" spc="-112" baseline="1089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recommended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825" spc="44" baseline="1089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3825" spc="-97" baseline="1089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3825" spc="7" baseline="1089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applications,</a:t>
            </a:r>
            <a:r>
              <a:rPr sz="3825" spc="330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except:</a:t>
            </a:r>
            <a:endParaRPr sz="3825" baseline="1089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external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signals 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intervene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processes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child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processes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return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values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parent</a:t>
            </a:r>
            <a:r>
              <a:rPr sz="2200" spc="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processes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16895" y="509016"/>
            <a:ext cx="1136903" cy="136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65276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0454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Amazon</a:t>
            </a:r>
            <a:r>
              <a:rPr spc="-75" dirty="0"/>
              <a:t> </a:t>
            </a:r>
            <a:r>
              <a:rPr spc="-60" dirty="0"/>
              <a:t>EMR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100310" cy="39852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EMR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stands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“Elastic</a:t>
            </a:r>
            <a:r>
              <a:rPr sz="2800" spc="-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MapReduce”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EMR helps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creating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Hadoop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clusters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(Big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Data)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analyze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process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vast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amount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clusters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made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hundreds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supports</a:t>
            </a:r>
            <a:r>
              <a:rPr sz="28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Apache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Spark,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HBase,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Presto,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Flink…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EMR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takes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provisioning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Auto-scaling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Spot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cases: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processing,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machine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learning,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indexing,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big</a:t>
            </a:r>
            <a:r>
              <a:rPr sz="2800" spc="-50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data…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59568" y="353568"/>
            <a:ext cx="1094231" cy="1094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905019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4130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60" dirty="0"/>
              <a:t> </a:t>
            </a:r>
            <a:r>
              <a:rPr spc="-75" dirty="0"/>
              <a:t>Glue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45994"/>
            <a:ext cx="10291445" cy="410273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Fully-managed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ETL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(Extract,Transform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4125" spc="15" baseline="1010" dirty="0">
                <a:solidFill>
                  <a:srgbClr val="444949"/>
                </a:solidFill>
                <a:latin typeface="Gill Sans MT"/>
                <a:cs typeface="Gill Sans MT"/>
              </a:rPr>
              <a:t>Load)</a:t>
            </a:r>
            <a:r>
              <a:rPr sz="4125" spc="15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Automating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consuming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steps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preparation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analytics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, pay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go,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managed,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provisions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Apache</a:t>
            </a:r>
            <a:r>
              <a:rPr sz="2800" spc="-5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Spark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Crawls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sources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identifies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formats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(schema</a:t>
            </a:r>
            <a:r>
              <a:rPr sz="28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inference)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Generation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Sources: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Aurora,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RDS, Redshift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Sinks: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S3,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Redshift,</a:t>
            </a:r>
            <a:r>
              <a:rPr sz="2800" spc="-5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Glue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Catalog: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Metadata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(definition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schema)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Source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Tables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89464" y="289559"/>
            <a:ext cx="1164335" cy="1164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132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3004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10" dirty="0"/>
              <a:t>SNS </a:t>
            </a:r>
            <a:r>
              <a:rPr spc="-5" dirty="0"/>
              <a:t>– </a:t>
            </a:r>
            <a:r>
              <a:rPr spc="-75" dirty="0"/>
              <a:t>How </a:t>
            </a:r>
            <a:r>
              <a:rPr spc="-95" dirty="0"/>
              <a:t>to</a:t>
            </a:r>
            <a:r>
              <a:rPr spc="140" dirty="0"/>
              <a:t> </a:t>
            </a:r>
            <a:r>
              <a:rPr spc="-75" dirty="0"/>
              <a:t>publish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8142605" cy="426021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Topic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Publish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(within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SDK)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4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topic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subscription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(or</a:t>
            </a:r>
            <a:r>
              <a:rPr sz="24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many)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Publish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topic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Publish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(for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mobile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apps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SDK)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platform</a:t>
            </a:r>
            <a:r>
              <a:rPr sz="24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platform</a:t>
            </a:r>
            <a:r>
              <a:rPr sz="24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endpoint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Publish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platform</a:t>
            </a:r>
            <a:r>
              <a:rPr sz="24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endpoint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Works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Google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GCM,</a:t>
            </a:r>
            <a:r>
              <a:rPr sz="2400" spc="-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Apple</a:t>
            </a:r>
            <a:r>
              <a:rPr sz="24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APNS,</a:t>
            </a:r>
            <a:r>
              <a:rPr sz="2400" spc="-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ADM…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7331174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64045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65" dirty="0"/>
              <a:t> </a:t>
            </a:r>
            <a:r>
              <a:rPr spc="-95" dirty="0"/>
              <a:t>Opsworks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0073640" cy="3903979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Chef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Puppet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server configuration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automatically,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repetitive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work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Premise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VM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Opsworks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Chef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Puppet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alternative 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SSM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hands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here,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knowledge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chef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puppet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the exam: Chef 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&amp; Puppet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needed </a:t>
            </a:r>
            <a:r>
              <a:rPr sz="4125" spc="367" baseline="1010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4125" spc="-75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Opsworks</a:t>
            </a:r>
            <a:endParaRPr sz="4125" baseline="101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61319" y="222504"/>
            <a:ext cx="1021079" cy="1225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80447" y="2560320"/>
            <a:ext cx="1901952" cy="710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40240" y="3383279"/>
            <a:ext cx="2182368" cy="7680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775622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6287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Quick </a:t>
            </a:r>
            <a:r>
              <a:rPr spc="-114" dirty="0"/>
              <a:t>word </a:t>
            </a:r>
            <a:r>
              <a:rPr spc="-45" dirty="0"/>
              <a:t>on </a:t>
            </a:r>
            <a:r>
              <a:rPr spc="-60" dirty="0"/>
              <a:t>Chef </a:t>
            </a:r>
            <a:r>
              <a:rPr spc="-5" dirty="0"/>
              <a:t>/</a:t>
            </a:r>
            <a:r>
              <a:rPr spc="310" dirty="0"/>
              <a:t> </a:t>
            </a:r>
            <a:r>
              <a:rPr spc="-25" dirty="0"/>
              <a:t>Puppet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058400" cy="41160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managing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configuration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having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consistent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deployments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Works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Linux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Windows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automate: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accounts,</a:t>
            </a:r>
            <a:r>
              <a:rPr sz="2800" spc="-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cron,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ntp,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packages,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services…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leverage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“Recipes”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8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”Manifests”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8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Chef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Puppet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similarities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SSM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Beanstalk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CloudFormation 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they’re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open-source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tools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work</a:t>
            </a:r>
            <a:r>
              <a:rPr sz="28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cross-cloud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52852162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2152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00" dirty="0"/>
              <a:t>Elastic</a:t>
            </a:r>
            <a:r>
              <a:rPr spc="-565" dirty="0"/>
              <a:t> </a:t>
            </a:r>
            <a:r>
              <a:rPr spc="-140" dirty="0"/>
              <a:t>Transcoder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9964420" cy="432435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Convert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media </a:t>
            </a: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(video </a:t>
            </a:r>
            <a:r>
              <a:rPr sz="4125" spc="367" baseline="1010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music)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stored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various formats 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tablets,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PC, Smartphone,TV,</a:t>
            </a:r>
            <a:r>
              <a:rPr sz="2800" spc="-5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etc</a:t>
            </a:r>
            <a:endParaRPr sz="2800">
              <a:latin typeface="Gill Sans MT"/>
              <a:cs typeface="Gill Sans MT"/>
            </a:endParaRPr>
          </a:p>
          <a:p>
            <a:pPr marL="241300" marR="62230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Features: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bit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rate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optimization,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thumbnail,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watermarks,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captions,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DRM,  progressive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download,</a:t>
            </a: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4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Components: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Jobs: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does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work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transcoder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Pipeline: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Queue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manages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transcoding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job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Presets:Template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converting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media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format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another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Notifications: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SNS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-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example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use,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scales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automatically,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fully</a:t>
            </a:r>
            <a:r>
              <a:rPr sz="4125" spc="-13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managed</a:t>
            </a:r>
            <a:endParaRPr sz="4125" baseline="101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35183" y="329184"/>
            <a:ext cx="1118616" cy="1118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49743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3878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65" dirty="0"/>
              <a:t> </a:t>
            </a:r>
            <a:r>
              <a:rPr spc="-75" dirty="0"/>
              <a:t>Organizations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10243185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Global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multiple AWS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accounts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master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can’t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change</a:t>
            </a:r>
            <a:r>
              <a:rPr sz="2800" spc="3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accounts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member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accounts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Member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accounts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part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organization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Consolidated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Billing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accounts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payment</a:t>
            </a:r>
            <a:r>
              <a:rPr sz="28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method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Pricing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benefits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aggregated usage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(volume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discount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EC2,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S3…)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automate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creation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64495" y="420623"/>
            <a:ext cx="1289303" cy="1557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5514410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3839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30" dirty="0"/>
              <a:t>OU </a:t>
            </a:r>
            <a:r>
              <a:rPr spc="-50" dirty="0"/>
              <a:t>&amp; </a:t>
            </a:r>
            <a:r>
              <a:rPr spc="-35" dirty="0"/>
              <a:t>Service </a:t>
            </a:r>
            <a:r>
              <a:rPr spc="-120" dirty="0"/>
              <a:t>Control Policies</a:t>
            </a:r>
            <a:r>
              <a:rPr spc="265" dirty="0"/>
              <a:t> </a:t>
            </a:r>
            <a:r>
              <a:rPr spc="-30" dirty="0"/>
              <a:t>(SCPs)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7184390" cy="4108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Organize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accounts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Organizational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Unit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(OU)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anything: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dev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test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prod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Finance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HR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nest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OU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within</a:t>
            </a:r>
            <a:r>
              <a:rPr sz="24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OU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Apply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Control Policies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(SCPs)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OU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Permit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Deny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SCP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similar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syntax to</a:t>
            </a:r>
            <a:r>
              <a:rPr sz="24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14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filter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Helpful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sandbox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Helpful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separate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dev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prod</a:t>
            </a:r>
            <a:r>
              <a:rPr sz="28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resources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Helpful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allow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approved</a:t>
            </a:r>
            <a:r>
              <a:rPr sz="28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72983" y="3063239"/>
            <a:ext cx="4066031" cy="2252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73313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07860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509" dirty="0"/>
              <a:t> </a:t>
            </a:r>
            <a:r>
              <a:rPr spc="-90" dirty="0"/>
              <a:t>WorkSpaces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46492"/>
            <a:ext cx="10218420" cy="211963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53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7" baseline="1182" dirty="0">
                <a:solidFill>
                  <a:srgbClr val="444949"/>
                </a:solidFill>
                <a:latin typeface="Gill Sans MT"/>
                <a:cs typeface="Gill Sans MT"/>
              </a:rPr>
              <a:t>Managed, </a:t>
            </a: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Secure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r>
              <a:rPr sz="3525" spc="-240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Desktop</a:t>
            </a:r>
            <a:endParaRPr sz="3525" baseline="1182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9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eliminate </a:t>
            </a:r>
            <a:r>
              <a:rPr sz="3525" spc="7" baseline="1182" dirty="0">
                <a:solidFill>
                  <a:srgbClr val="444949"/>
                </a:solidFill>
                <a:latin typeface="Gill Sans MT"/>
                <a:cs typeface="Gill Sans MT"/>
              </a:rPr>
              <a:t>management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on-premise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VDI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(Virtual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Desktop</a:t>
            </a:r>
            <a:r>
              <a:rPr sz="3525" spc="-104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Infrastructure)</a:t>
            </a:r>
            <a:endParaRPr sz="3525" baseline="1182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Demand, pay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usage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Secure, Encrypted,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400" spc="-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Isolation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Microsoft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Directory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13264" y="411480"/>
            <a:ext cx="1036320" cy="1036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5495" y="4035552"/>
            <a:ext cx="975359" cy="975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61776" y="5025644"/>
            <a:ext cx="506095" cy="3295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232F3E"/>
                </a:solidFill>
                <a:latin typeface="Calibri"/>
                <a:cs typeface="Calibri"/>
              </a:rPr>
              <a:t>User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58128" y="4090415"/>
            <a:ext cx="862583" cy="862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87605" y="4995164"/>
            <a:ext cx="1740535" cy="634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59690">
              <a:lnSpc>
                <a:spcPct val="100000"/>
              </a:lnSpc>
              <a:spcBef>
                <a:spcPts val="90"/>
              </a:spcBef>
            </a:pPr>
            <a:r>
              <a:rPr sz="2000" dirty="0">
                <a:solidFill>
                  <a:srgbClr val="232F3E"/>
                </a:solidFill>
                <a:latin typeface="Calibri"/>
                <a:cs typeface="Calibri"/>
              </a:rPr>
              <a:t>Virtual </a:t>
            </a:r>
            <a:r>
              <a:rPr sz="2000" spc="-10" dirty="0">
                <a:solidFill>
                  <a:srgbClr val="232F3E"/>
                </a:solidFill>
                <a:latin typeface="Calibri"/>
                <a:cs typeface="Calibri"/>
              </a:rPr>
              <a:t>Desktop  </a:t>
            </a:r>
            <a:r>
              <a:rPr sz="2000" spc="-5" dirty="0">
                <a:solidFill>
                  <a:srgbClr val="232F3E"/>
                </a:solidFill>
                <a:latin typeface="Calibri"/>
                <a:cs typeface="Calibri"/>
              </a:rPr>
              <a:t>Linux /</a:t>
            </a:r>
            <a:r>
              <a:rPr sz="2000" spc="-7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32F3E"/>
                </a:solidFill>
                <a:latin typeface="Calibri"/>
                <a:cs typeface="Calibri"/>
              </a:rPr>
              <a:t>Windows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00279" y="4483911"/>
            <a:ext cx="2559050" cy="76200"/>
          </a:xfrm>
          <a:custGeom>
            <a:avLst/>
            <a:gdLst/>
            <a:ahLst/>
            <a:cxnLst/>
            <a:rect l="l" t="t" r="r" b="b"/>
            <a:pathLst>
              <a:path w="2559050" h="76200">
                <a:moveTo>
                  <a:pt x="2482756" y="41274"/>
                </a:moveTo>
                <a:lnTo>
                  <a:pt x="2482756" y="76200"/>
                </a:lnTo>
                <a:lnTo>
                  <a:pt x="2552606" y="41275"/>
                </a:lnTo>
                <a:lnTo>
                  <a:pt x="2482756" y="41274"/>
                </a:lnTo>
                <a:close/>
              </a:path>
              <a:path w="2559050" h="76200">
                <a:moveTo>
                  <a:pt x="2482756" y="34924"/>
                </a:moveTo>
                <a:lnTo>
                  <a:pt x="2482756" y="41274"/>
                </a:lnTo>
                <a:lnTo>
                  <a:pt x="2495456" y="41275"/>
                </a:lnTo>
                <a:lnTo>
                  <a:pt x="2495456" y="34925"/>
                </a:lnTo>
                <a:lnTo>
                  <a:pt x="2482756" y="34924"/>
                </a:lnTo>
                <a:close/>
              </a:path>
              <a:path w="2559050" h="76200">
                <a:moveTo>
                  <a:pt x="2482756" y="0"/>
                </a:moveTo>
                <a:lnTo>
                  <a:pt x="2482756" y="34924"/>
                </a:lnTo>
                <a:lnTo>
                  <a:pt x="2495456" y="34925"/>
                </a:lnTo>
                <a:lnTo>
                  <a:pt x="2495456" y="41275"/>
                </a:lnTo>
                <a:lnTo>
                  <a:pt x="2552608" y="41273"/>
                </a:lnTo>
                <a:lnTo>
                  <a:pt x="2558956" y="38100"/>
                </a:lnTo>
                <a:lnTo>
                  <a:pt x="2482756" y="0"/>
                </a:lnTo>
                <a:close/>
              </a:path>
              <a:path w="2559050" h="76200">
                <a:moveTo>
                  <a:pt x="0" y="34923"/>
                </a:moveTo>
                <a:lnTo>
                  <a:pt x="0" y="41273"/>
                </a:lnTo>
                <a:lnTo>
                  <a:pt x="2482756" y="41274"/>
                </a:lnTo>
                <a:lnTo>
                  <a:pt x="2482756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80576" y="3800855"/>
            <a:ext cx="472440" cy="472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90319" y="4352035"/>
            <a:ext cx="85280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889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232F3E"/>
                </a:solidFill>
                <a:latin typeface="Calibri"/>
                <a:cs typeface="Calibri"/>
              </a:rPr>
              <a:t>Corporate  data</a:t>
            </a:r>
            <a:r>
              <a:rPr sz="1400" spc="-5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F3E"/>
                </a:solidFill>
                <a:latin typeface="Calibri"/>
                <a:cs typeface="Calibri"/>
              </a:rPr>
              <a:t>center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80576" y="5017008"/>
            <a:ext cx="472440" cy="4724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07210" y="5571235"/>
            <a:ext cx="817244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232F3E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Cloud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17935" y="4017252"/>
            <a:ext cx="1963420" cy="523875"/>
          </a:xfrm>
          <a:custGeom>
            <a:avLst/>
            <a:gdLst/>
            <a:ahLst/>
            <a:cxnLst/>
            <a:rect l="l" t="t" r="r" b="b"/>
            <a:pathLst>
              <a:path w="1963420" h="523875">
                <a:moveTo>
                  <a:pt x="64809" y="449460"/>
                </a:moveTo>
                <a:lnTo>
                  <a:pt x="0" y="504757"/>
                </a:lnTo>
                <a:lnTo>
                  <a:pt x="83124" y="523426"/>
                </a:lnTo>
                <a:lnTo>
                  <a:pt x="75485" y="492578"/>
                </a:lnTo>
                <a:lnTo>
                  <a:pt x="62403" y="492578"/>
                </a:lnTo>
                <a:lnTo>
                  <a:pt x="60877" y="486413"/>
                </a:lnTo>
                <a:lnTo>
                  <a:pt x="73203" y="483361"/>
                </a:lnTo>
                <a:lnTo>
                  <a:pt x="64809" y="449460"/>
                </a:lnTo>
                <a:close/>
              </a:path>
              <a:path w="1963420" h="523875">
                <a:moveTo>
                  <a:pt x="73203" y="483361"/>
                </a:moveTo>
                <a:lnTo>
                  <a:pt x="60877" y="486413"/>
                </a:lnTo>
                <a:lnTo>
                  <a:pt x="62403" y="492578"/>
                </a:lnTo>
                <a:lnTo>
                  <a:pt x="74730" y="489526"/>
                </a:lnTo>
                <a:lnTo>
                  <a:pt x="73203" y="483361"/>
                </a:lnTo>
                <a:close/>
              </a:path>
              <a:path w="1963420" h="523875">
                <a:moveTo>
                  <a:pt x="74730" y="489526"/>
                </a:moveTo>
                <a:lnTo>
                  <a:pt x="62403" y="492578"/>
                </a:lnTo>
                <a:lnTo>
                  <a:pt x="75485" y="492578"/>
                </a:lnTo>
                <a:lnTo>
                  <a:pt x="74730" y="489526"/>
                </a:lnTo>
                <a:close/>
              </a:path>
              <a:path w="1963420" h="523875">
                <a:moveTo>
                  <a:pt x="1888441" y="33900"/>
                </a:moveTo>
                <a:lnTo>
                  <a:pt x="73203" y="483361"/>
                </a:lnTo>
                <a:lnTo>
                  <a:pt x="74730" y="489526"/>
                </a:lnTo>
                <a:lnTo>
                  <a:pt x="1889967" y="40064"/>
                </a:lnTo>
                <a:lnTo>
                  <a:pt x="1888441" y="33900"/>
                </a:lnTo>
                <a:close/>
              </a:path>
              <a:path w="1963420" h="523875">
                <a:moveTo>
                  <a:pt x="1948895" y="30848"/>
                </a:moveTo>
                <a:lnTo>
                  <a:pt x="1900767" y="30848"/>
                </a:lnTo>
                <a:lnTo>
                  <a:pt x="1902293" y="37012"/>
                </a:lnTo>
                <a:lnTo>
                  <a:pt x="1889967" y="40064"/>
                </a:lnTo>
                <a:lnTo>
                  <a:pt x="1898361" y="73966"/>
                </a:lnTo>
                <a:lnTo>
                  <a:pt x="1948895" y="30848"/>
                </a:lnTo>
                <a:close/>
              </a:path>
              <a:path w="1963420" h="523875">
                <a:moveTo>
                  <a:pt x="1900767" y="30848"/>
                </a:moveTo>
                <a:lnTo>
                  <a:pt x="1888441" y="33900"/>
                </a:lnTo>
                <a:lnTo>
                  <a:pt x="1889967" y="40064"/>
                </a:lnTo>
                <a:lnTo>
                  <a:pt x="1902293" y="37012"/>
                </a:lnTo>
                <a:lnTo>
                  <a:pt x="1900767" y="30848"/>
                </a:lnTo>
                <a:close/>
              </a:path>
              <a:path w="1963420" h="523875">
                <a:moveTo>
                  <a:pt x="1880047" y="0"/>
                </a:moveTo>
                <a:lnTo>
                  <a:pt x="1888441" y="33900"/>
                </a:lnTo>
                <a:lnTo>
                  <a:pt x="1900767" y="30848"/>
                </a:lnTo>
                <a:lnTo>
                  <a:pt x="1948895" y="30848"/>
                </a:lnTo>
                <a:lnTo>
                  <a:pt x="1963171" y="18667"/>
                </a:lnTo>
                <a:lnTo>
                  <a:pt x="188004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17935" y="4512903"/>
            <a:ext cx="1963420" cy="749935"/>
          </a:xfrm>
          <a:custGeom>
            <a:avLst/>
            <a:gdLst/>
            <a:ahLst/>
            <a:cxnLst/>
            <a:rect l="l" t="t" r="r" b="b"/>
            <a:pathLst>
              <a:path w="1963420" h="749935">
                <a:moveTo>
                  <a:pt x="1890654" y="716676"/>
                </a:moveTo>
                <a:lnTo>
                  <a:pt x="1878464" y="749404"/>
                </a:lnTo>
                <a:lnTo>
                  <a:pt x="1963171" y="740296"/>
                </a:lnTo>
                <a:lnTo>
                  <a:pt x="1945273" y="721108"/>
                </a:lnTo>
                <a:lnTo>
                  <a:pt x="1902555" y="721108"/>
                </a:lnTo>
                <a:lnTo>
                  <a:pt x="1890654" y="716676"/>
                </a:lnTo>
                <a:close/>
              </a:path>
              <a:path w="1963420" h="749935">
                <a:moveTo>
                  <a:pt x="1892871" y="710725"/>
                </a:moveTo>
                <a:lnTo>
                  <a:pt x="1890654" y="716676"/>
                </a:lnTo>
                <a:lnTo>
                  <a:pt x="1902555" y="721108"/>
                </a:lnTo>
                <a:lnTo>
                  <a:pt x="1904771" y="715157"/>
                </a:lnTo>
                <a:lnTo>
                  <a:pt x="1892871" y="710725"/>
                </a:lnTo>
                <a:close/>
              </a:path>
              <a:path w="1963420" h="749935">
                <a:moveTo>
                  <a:pt x="1905060" y="677997"/>
                </a:moveTo>
                <a:lnTo>
                  <a:pt x="1892871" y="710725"/>
                </a:lnTo>
                <a:lnTo>
                  <a:pt x="1904771" y="715157"/>
                </a:lnTo>
                <a:lnTo>
                  <a:pt x="1902555" y="721108"/>
                </a:lnTo>
                <a:lnTo>
                  <a:pt x="1945273" y="721108"/>
                </a:lnTo>
                <a:lnTo>
                  <a:pt x="1905060" y="677997"/>
                </a:lnTo>
                <a:close/>
              </a:path>
              <a:path w="1963420" h="749935">
                <a:moveTo>
                  <a:pt x="72516" y="32728"/>
                </a:moveTo>
                <a:lnTo>
                  <a:pt x="70300" y="38678"/>
                </a:lnTo>
                <a:lnTo>
                  <a:pt x="1890654" y="716676"/>
                </a:lnTo>
                <a:lnTo>
                  <a:pt x="1892871" y="710725"/>
                </a:lnTo>
                <a:lnTo>
                  <a:pt x="72516" y="32728"/>
                </a:lnTo>
                <a:close/>
              </a:path>
              <a:path w="1963420" h="749935">
                <a:moveTo>
                  <a:pt x="84706" y="0"/>
                </a:moveTo>
                <a:lnTo>
                  <a:pt x="0" y="9107"/>
                </a:lnTo>
                <a:lnTo>
                  <a:pt x="58110" y="71408"/>
                </a:lnTo>
                <a:lnTo>
                  <a:pt x="70300" y="38678"/>
                </a:lnTo>
                <a:lnTo>
                  <a:pt x="58398" y="34245"/>
                </a:lnTo>
                <a:lnTo>
                  <a:pt x="60614" y="28295"/>
                </a:lnTo>
                <a:lnTo>
                  <a:pt x="74167" y="28295"/>
                </a:lnTo>
                <a:lnTo>
                  <a:pt x="84706" y="0"/>
                </a:lnTo>
                <a:close/>
              </a:path>
              <a:path w="1963420" h="749935">
                <a:moveTo>
                  <a:pt x="60614" y="28295"/>
                </a:moveTo>
                <a:lnTo>
                  <a:pt x="58398" y="34245"/>
                </a:lnTo>
                <a:lnTo>
                  <a:pt x="70300" y="38678"/>
                </a:lnTo>
                <a:lnTo>
                  <a:pt x="72516" y="32728"/>
                </a:lnTo>
                <a:lnTo>
                  <a:pt x="60614" y="28295"/>
                </a:lnTo>
                <a:close/>
              </a:path>
              <a:path w="1963420" h="749935">
                <a:moveTo>
                  <a:pt x="74167" y="28295"/>
                </a:moveTo>
                <a:lnTo>
                  <a:pt x="60614" y="28295"/>
                </a:lnTo>
                <a:lnTo>
                  <a:pt x="72516" y="32728"/>
                </a:lnTo>
                <a:lnTo>
                  <a:pt x="74167" y="2829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54368" y="4358132"/>
            <a:ext cx="636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secure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403729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2746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320" dirty="0"/>
              <a:t> </a:t>
            </a:r>
            <a:r>
              <a:rPr spc="-20" dirty="0"/>
              <a:t>AppSync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729980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sync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mobile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apps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real-time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heavy" spc="-3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Makes </a:t>
            </a:r>
            <a:r>
              <a:rPr sz="4125" u="heavy" spc="-3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use </a:t>
            </a:r>
            <a:r>
              <a:rPr sz="4125" u="heavy" spc="-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of GraphQL </a:t>
            </a:r>
            <a:r>
              <a:rPr sz="4125" u="heavy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(mobile </a:t>
            </a:r>
            <a:r>
              <a:rPr sz="4125" u="heavy" spc="-3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technology </a:t>
            </a:r>
            <a:r>
              <a:rPr sz="4125" u="heavy" spc="-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from</a:t>
            </a:r>
            <a:r>
              <a:rPr sz="4125" u="heavy" spc="12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4125" u="heavy" spc="-1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Facebook)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generated</a:t>
            </a:r>
            <a:r>
              <a:rPr sz="28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automatically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Integrations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Real-time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subscriptions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Offline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synchronization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(replaces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Cognito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Sync)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Fine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Grained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01656" y="295656"/>
            <a:ext cx="1152144" cy="1152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25128" y="2663951"/>
            <a:ext cx="2514600" cy="7985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069184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0540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50" dirty="0"/>
              <a:t>Single </a:t>
            </a:r>
            <a:r>
              <a:rPr spc="-40" dirty="0"/>
              <a:t>Sign </a:t>
            </a:r>
            <a:r>
              <a:rPr spc="-25" dirty="0"/>
              <a:t>On</a:t>
            </a:r>
            <a:r>
              <a:rPr spc="140" dirty="0"/>
              <a:t> </a:t>
            </a:r>
            <a:r>
              <a:rPr spc="30" dirty="0"/>
              <a:t>(SSO)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963150" cy="28797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Centrally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Single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Sign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Accounts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Business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(Office 365,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Salesforce,</a:t>
            </a:r>
            <a:r>
              <a:rPr sz="2800" spc="-48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Box)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heavy" spc="3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One </a:t>
            </a:r>
            <a:r>
              <a:rPr sz="4125" u="heavy" spc="-4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login </a:t>
            </a:r>
            <a:r>
              <a:rPr sz="4125" u="heavy" spc="-3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gets </a:t>
            </a:r>
            <a:r>
              <a:rPr sz="4125" u="heavy" spc="-4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you access </a:t>
            </a:r>
            <a:r>
              <a:rPr sz="4125" u="heavy" spc="-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to </a:t>
            </a:r>
            <a:r>
              <a:rPr sz="4125" u="heavy" spc="-2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everything</a:t>
            </a:r>
            <a:r>
              <a:rPr sz="4125" u="heavy" spc="24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4125" u="heavy" spc="-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securely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Microsoft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Active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Directory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reduce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process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setting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SSO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company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helpful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Browser,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SAML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2.0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enabled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51007" y="283463"/>
            <a:ext cx="1002792" cy="1002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580763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589" y="3283711"/>
            <a:ext cx="9608185" cy="1678939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6000" spc="-105" dirty="0">
                <a:solidFill>
                  <a:srgbClr val="444949"/>
                </a:solidFill>
                <a:latin typeface="Gill Sans MT"/>
                <a:cs typeface="Gill Sans MT"/>
              </a:rPr>
              <a:t>White </a:t>
            </a:r>
            <a:r>
              <a:rPr sz="6000" spc="-65" dirty="0">
                <a:solidFill>
                  <a:srgbClr val="444949"/>
                </a:solidFill>
                <a:latin typeface="Gill Sans MT"/>
                <a:cs typeface="Gill Sans MT"/>
              </a:rPr>
              <a:t>Papers </a:t>
            </a:r>
            <a:r>
              <a:rPr sz="6000" spc="-2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60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6000" spc="-150" dirty="0">
                <a:solidFill>
                  <a:srgbClr val="444949"/>
                </a:solidFill>
                <a:latin typeface="Gill Sans MT"/>
                <a:cs typeface="Gill Sans MT"/>
              </a:rPr>
              <a:t>Architectures</a:t>
            </a:r>
            <a:endParaRPr sz="6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400" spc="-90" dirty="0">
                <a:solidFill>
                  <a:srgbClr val="939595"/>
                </a:solidFill>
                <a:latin typeface="Gill Sans MT"/>
                <a:cs typeface="Gill Sans MT"/>
              </a:rPr>
              <a:t>Well </a:t>
            </a:r>
            <a:r>
              <a:rPr sz="2400" spc="-50" dirty="0">
                <a:solidFill>
                  <a:srgbClr val="939595"/>
                </a:solidFill>
                <a:latin typeface="Gill Sans MT"/>
                <a:cs typeface="Gill Sans MT"/>
              </a:rPr>
              <a:t>Architected </a:t>
            </a:r>
            <a:r>
              <a:rPr sz="2400" spc="-55" dirty="0">
                <a:solidFill>
                  <a:srgbClr val="939595"/>
                </a:solidFill>
                <a:latin typeface="Gill Sans MT"/>
                <a:cs typeface="Gill Sans MT"/>
              </a:rPr>
              <a:t>Framework, </a:t>
            </a:r>
            <a:r>
              <a:rPr sz="2400" spc="-65" dirty="0">
                <a:solidFill>
                  <a:srgbClr val="939595"/>
                </a:solidFill>
                <a:latin typeface="Gill Sans MT"/>
                <a:cs typeface="Gill Sans MT"/>
              </a:rPr>
              <a:t>Disaster </a:t>
            </a:r>
            <a:r>
              <a:rPr sz="2400" spc="-75" dirty="0">
                <a:solidFill>
                  <a:srgbClr val="939595"/>
                </a:solidFill>
                <a:latin typeface="Gill Sans MT"/>
                <a:cs typeface="Gill Sans MT"/>
              </a:rPr>
              <a:t>Recovery,</a:t>
            </a:r>
            <a:r>
              <a:rPr sz="2400" spc="-31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939595"/>
                </a:solidFill>
                <a:latin typeface="Gill Sans MT"/>
                <a:cs typeface="Gill Sans MT"/>
              </a:rPr>
              <a:t>etc…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3658409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98335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Section</a:t>
            </a:r>
            <a:r>
              <a:rPr spc="-45" dirty="0"/>
              <a:t> 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7248525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Well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Architected Framework</a:t>
            </a:r>
            <a:r>
              <a:rPr sz="2800" spc="-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Whitepaper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Well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Architected</a:t>
            </a:r>
            <a:r>
              <a:rPr sz="2800" spc="-5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Gill Sans MT"/>
                <a:cs typeface="Gill Sans MT"/>
              </a:rPr>
              <a:t>Tool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Trusted</a:t>
            </a:r>
            <a:r>
              <a:rPr sz="2800" spc="-5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Advisor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Reference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architectures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(for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real-world)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Disaster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Recovery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-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Whitepaper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82720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6685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0" dirty="0"/>
              <a:t>SNS </a:t>
            </a:r>
            <a:r>
              <a:rPr spc="325" dirty="0"/>
              <a:t>+ </a:t>
            </a:r>
            <a:r>
              <a:rPr spc="-25" dirty="0"/>
              <a:t>SQS: </a:t>
            </a:r>
            <a:r>
              <a:rPr spc="-70" dirty="0"/>
              <a:t>Fan</a:t>
            </a:r>
            <a:r>
              <a:rPr spc="-710" dirty="0"/>
              <a:t> </a:t>
            </a:r>
            <a:r>
              <a:rPr spc="-60" dirty="0"/>
              <a:t>Out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350609" y="1290294"/>
            <a:ext cx="798195" cy="62992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176530" marR="168910" indent="46355">
              <a:lnSpc>
                <a:spcPct val="100000"/>
              </a:lnSpc>
              <a:spcBef>
                <a:spcPts val="97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Fraud 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vi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50608" y="2076712"/>
            <a:ext cx="798195" cy="59182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176530" marR="126364" indent="-42545">
              <a:lnSpc>
                <a:spcPct val="100000"/>
              </a:lnSpc>
              <a:spcBef>
                <a:spcPts val="805"/>
              </a:spcBef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g 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21828" y="1566861"/>
            <a:ext cx="1029335" cy="76200"/>
          </a:xfrm>
          <a:custGeom>
            <a:avLst/>
            <a:gdLst/>
            <a:ahLst/>
            <a:cxnLst/>
            <a:rect l="l" t="t" r="r" b="b"/>
            <a:pathLst>
              <a:path w="1029334" h="76200">
                <a:moveTo>
                  <a:pt x="952581" y="41274"/>
                </a:moveTo>
                <a:lnTo>
                  <a:pt x="952581" y="76200"/>
                </a:lnTo>
                <a:lnTo>
                  <a:pt x="1022431" y="41275"/>
                </a:lnTo>
                <a:lnTo>
                  <a:pt x="952581" y="41274"/>
                </a:lnTo>
                <a:close/>
              </a:path>
              <a:path w="1029334" h="76200">
                <a:moveTo>
                  <a:pt x="952581" y="34924"/>
                </a:moveTo>
                <a:lnTo>
                  <a:pt x="952581" y="41274"/>
                </a:lnTo>
                <a:lnTo>
                  <a:pt x="965281" y="41275"/>
                </a:lnTo>
                <a:lnTo>
                  <a:pt x="965281" y="34925"/>
                </a:lnTo>
                <a:lnTo>
                  <a:pt x="952581" y="34924"/>
                </a:lnTo>
                <a:close/>
              </a:path>
              <a:path w="1029334" h="76200">
                <a:moveTo>
                  <a:pt x="952581" y="0"/>
                </a:moveTo>
                <a:lnTo>
                  <a:pt x="952581" y="34924"/>
                </a:lnTo>
                <a:lnTo>
                  <a:pt x="965281" y="34925"/>
                </a:lnTo>
                <a:lnTo>
                  <a:pt x="965281" y="41275"/>
                </a:lnTo>
                <a:lnTo>
                  <a:pt x="1022433" y="41273"/>
                </a:lnTo>
                <a:lnTo>
                  <a:pt x="1028781" y="38100"/>
                </a:lnTo>
                <a:lnTo>
                  <a:pt x="952581" y="0"/>
                </a:lnTo>
                <a:close/>
              </a:path>
              <a:path w="1029334" h="76200">
                <a:moveTo>
                  <a:pt x="0" y="34923"/>
                </a:moveTo>
                <a:lnTo>
                  <a:pt x="0" y="41273"/>
                </a:lnTo>
                <a:lnTo>
                  <a:pt x="952581" y="41274"/>
                </a:lnTo>
                <a:lnTo>
                  <a:pt x="952581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21824" y="2334318"/>
            <a:ext cx="1029335" cy="76200"/>
          </a:xfrm>
          <a:custGeom>
            <a:avLst/>
            <a:gdLst/>
            <a:ahLst/>
            <a:cxnLst/>
            <a:rect l="l" t="t" r="r" b="b"/>
            <a:pathLst>
              <a:path w="1029334" h="76200">
                <a:moveTo>
                  <a:pt x="1022549" y="34912"/>
                </a:moveTo>
                <a:lnTo>
                  <a:pt x="965280" y="34912"/>
                </a:lnTo>
                <a:lnTo>
                  <a:pt x="965287" y="41262"/>
                </a:lnTo>
                <a:lnTo>
                  <a:pt x="952587" y="41275"/>
                </a:lnTo>
                <a:lnTo>
                  <a:pt x="952623" y="76200"/>
                </a:lnTo>
                <a:lnTo>
                  <a:pt x="1028783" y="38021"/>
                </a:lnTo>
                <a:lnTo>
                  <a:pt x="1022549" y="34912"/>
                </a:lnTo>
                <a:close/>
              </a:path>
              <a:path w="1029334" h="76200">
                <a:moveTo>
                  <a:pt x="952580" y="34925"/>
                </a:moveTo>
                <a:lnTo>
                  <a:pt x="0" y="35910"/>
                </a:lnTo>
                <a:lnTo>
                  <a:pt x="7" y="42260"/>
                </a:lnTo>
                <a:lnTo>
                  <a:pt x="952587" y="41275"/>
                </a:lnTo>
                <a:lnTo>
                  <a:pt x="952580" y="34925"/>
                </a:lnTo>
                <a:close/>
              </a:path>
              <a:path w="1029334" h="76200">
                <a:moveTo>
                  <a:pt x="965280" y="34912"/>
                </a:moveTo>
                <a:lnTo>
                  <a:pt x="952580" y="34925"/>
                </a:lnTo>
                <a:lnTo>
                  <a:pt x="952587" y="41275"/>
                </a:lnTo>
                <a:lnTo>
                  <a:pt x="965287" y="41262"/>
                </a:lnTo>
                <a:lnTo>
                  <a:pt x="965280" y="34912"/>
                </a:lnTo>
                <a:close/>
              </a:path>
              <a:path w="1029334" h="76200">
                <a:moveTo>
                  <a:pt x="952544" y="0"/>
                </a:moveTo>
                <a:lnTo>
                  <a:pt x="952580" y="34925"/>
                </a:lnTo>
                <a:lnTo>
                  <a:pt x="1022549" y="34912"/>
                </a:lnTo>
                <a:lnTo>
                  <a:pt x="95254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28076" y="2297684"/>
            <a:ext cx="933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SNS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Topic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9406" y="1658296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97180" marR="289560" indent="19050">
              <a:lnSpc>
                <a:spcPct val="100000"/>
              </a:lnSpc>
              <a:spcBef>
                <a:spcPts val="3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Buying  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61047" y="1955863"/>
            <a:ext cx="1215390" cy="76200"/>
          </a:xfrm>
          <a:custGeom>
            <a:avLst/>
            <a:gdLst/>
            <a:ahLst/>
            <a:cxnLst/>
            <a:rect l="l" t="t" r="r" b="b"/>
            <a:pathLst>
              <a:path w="1215389" h="76200">
                <a:moveTo>
                  <a:pt x="1138925" y="41274"/>
                </a:moveTo>
                <a:lnTo>
                  <a:pt x="1138925" y="76200"/>
                </a:lnTo>
                <a:lnTo>
                  <a:pt x="1208775" y="41275"/>
                </a:lnTo>
                <a:lnTo>
                  <a:pt x="1138925" y="41274"/>
                </a:lnTo>
                <a:close/>
              </a:path>
              <a:path w="1215389" h="76200">
                <a:moveTo>
                  <a:pt x="1138925" y="34924"/>
                </a:moveTo>
                <a:lnTo>
                  <a:pt x="1138925" y="41274"/>
                </a:lnTo>
                <a:lnTo>
                  <a:pt x="1151625" y="41275"/>
                </a:lnTo>
                <a:lnTo>
                  <a:pt x="1151625" y="34925"/>
                </a:lnTo>
                <a:lnTo>
                  <a:pt x="1138925" y="34924"/>
                </a:lnTo>
                <a:close/>
              </a:path>
              <a:path w="1215389" h="76200">
                <a:moveTo>
                  <a:pt x="1138925" y="0"/>
                </a:moveTo>
                <a:lnTo>
                  <a:pt x="1138925" y="34924"/>
                </a:lnTo>
                <a:lnTo>
                  <a:pt x="1151625" y="34925"/>
                </a:lnTo>
                <a:lnTo>
                  <a:pt x="1151625" y="41275"/>
                </a:lnTo>
                <a:lnTo>
                  <a:pt x="1208778" y="41273"/>
                </a:lnTo>
                <a:lnTo>
                  <a:pt x="1215125" y="38100"/>
                </a:lnTo>
                <a:lnTo>
                  <a:pt x="1138925" y="0"/>
                </a:lnTo>
                <a:close/>
              </a:path>
              <a:path w="1215389" h="76200">
                <a:moveTo>
                  <a:pt x="0" y="34923"/>
                </a:moveTo>
                <a:lnTo>
                  <a:pt x="0" y="41273"/>
                </a:lnTo>
                <a:lnTo>
                  <a:pt x="1138925" y="41274"/>
                </a:lnTo>
                <a:lnTo>
                  <a:pt x="1138925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05016" y="1365503"/>
            <a:ext cx="719327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5632" y="1706879"/>
            <a:ext cx="905256" cy="576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05016" y="2133600"/>
            <a:ext cx="719327" cy="478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77212" y="1990982"/>
            <a:ext cx="1029969" cy="391795"/>
          </a:xfrm>
          <a:custGeom>
            <a:avLst/>
            <a:gdLst/>
            <a:ahLst/>
            <a:cxnLst/>
            <a:rect l="l" t="t" r="r" b="b"/>
            <a:pathLst>
              <a:path w="1029970" h="391794">
                <a:moveTo>
                  <a:pt x="957286" y="359032"/>
                </a:moveTo>
                <a:lnTo>
                  <a:pt x="945201" y="391798"/>
                </a:lnTo>
                <a:lnTo>
                  <a:pt x="1029877" y="382421"/>
                </a:lnTo>
                <a:lnTo>
                  <a:pt x="1012047" y="363427"/>
                </a:lnTo>
                <a:lnTo>
                  <a:pt x="969201" y="363427"/>
                </a:lnTo>
                <a:lnTo>
                  <a:pt x="957286" y="359032"/>
                </a:lnTo>
                <a:close/>
              </a:path>
              <a:path w="1029970" h="391794">
                <a:moveTo>
                  <a:pt x="959483" y="353074"/>
                </a:moveTo>
                <a:lnTo>
                  <a:pt x="957286" y="359032"/>
                </a:lnTo>
                <a:lnTo>
                  <a:pt x="969201" y="363427"/>
                </a:lnTo>
                <a:lnTo>
                  <a:pt x="971400" y="357469"/>
                </a:lnTo>
                <a:lnTo>
                  <a:pt x="959483" y="353074"/>
                </a:lnTo>
                <a:close/>
              </a:path>
              <a:path w="1029970" h="391794">
                <a:moveTo>
                  <a:pt x="971569" y="320306"/>
                </a:moveTo>
                <a:lnTo>
                  <a:pt x="959483" y="353074"/>
                </a:lnTo>
                <a:lnTo>
                  <a:pt x="971400" y="357469"/>
                </a:lnTo>
                <a:lnTo>
                  <a:pt x="969201" y="363427"/>
                </a:lnTo>
                <a:lnTo>
                  <a:pt x="1012047" y="363427"/>
                </a:lnTo>
                <a:lnTo>
                  <a:pt x="971569" y="320306"/>
                </a:lnTo>
                <a:close/>
              </a:path>
              <a:path w="1029970" h="391794">
                <a:moveTo>
                  <a:pt x="2197" y="0"/>
                </a:moveTo>
                <a:lnTo>
                  <a:pt x="0" y="5957"/>
                </a:lnTo>
                <a:lnTo>
                  <a:pt x="957286" y="359032"/>
                </a:lnTo>
                <a:lnTo>
                  <a:pt x="959483" y="353074"/>
                </a:lnTo>
                <a:lnTo>
                  <a:pt x="219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77188" y="1596273"/>
            <a:ext cx="1029969" cy="400685"/>
          </a:xfrm>
          <a:custGeom>
            <a:avLst/>
            <a:gdLst/>
            <a:ahLst/>
            <a:cxnLst/>
            <a:rect l="l" t="t" r="r" b="b"/>
            <a:pathLst>
              <a:path w="1029970" h="400685">
                <a:moveTo>
                  <a:pt x="957504" y="32667"/>
                </a:moveTo>
                <a:lnTo>
                  <a:pt x="0" y="394718"/>
                </a:lnTo>
                <a:lnTo>
                  <a:pt x="2245" y="400658"/>
                </a:lnTo>
                <a:lnTo>
                  <a:pt x="959750" y="38607"/>
                </a:lnTo>
                <a:lnTo>
                  <a:pt x="957504" y="32667"/>
                </a:lnTo>
                <a:close/>
              </a:path>
              <a:path w="1029970" h="400685">
                <a:moveTo>
                  <a:pt x="1011903" y="28176"/>
                </a:moveTo>
                <a:lnTo>
                  <a:pt x="969382" y="28176"/>
                </a:lnTo>
                <a:lnTo>
                  <a:pt x="971628" y="34116"/>
                </a:lnTo>
                <a:lnTo>
                  <a:pt x="959750" y="38607"/>
                </a:lnTo>
                <a:lnTo>
                  <a:pt x="972102" y="71274"/>
                </a:lnTo>
                <a:lnTo>
                  <a:pt x="1011903" y="28176"/>
                </a:lnTo>
                <a:close/>
              </a:path>
              <a:path w="1029970" h="400685">
                <a:moveTo>
                  <a:pt x="969382" y="28176"/>
                </a:moveTo>
                <a:lnTo>
                  <a:pt x="957504" y="32667"/>
                </a:lnTo>
                <a:lnTo>
                  <a:pt x="959750" y="38607"/>
                </a:lnTo>
                <a:lnTo>
                  <a:pt x="971628" y="34116"/>
                </a:lnTo>
                <a:lnTo>
                  <a:pt x="969382" y="28176"/>
                </a:lnTo>
                <a:close/>
              </a:path>
              <a:path w="1029970" h="400685">
                <a:moveTo>
                  <a:pt x="945151" y="0"/>
                </a:moveTo>
                <a:lnTo>
                  <a:pt x="957504" y="32667"/>
                </a:lnTo>
                <a:lnTo>
                  <a:pt x="969382" y="28176"/>
                </a:lnTo>
                <a:lnTo>
                  <a:pt x="1011903" y="28176"/>
                </a:lnTo>
                <a:lnTo>
                  <a:pt x="1029901" y="8686"/>
                </a:lnTo>
                <a:lnTo>
                  <a:pt x="94515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3640" y="2536952"/>
            <a:ext cx="9387840" cy="3294379"/>
          </a:xfrm>
          <a:prstGeom prst="rect">
            <a:avLst/>
          </a:prstGeom>
        </p:spPr>
        <p:txBody>
          <a:bodyPr vert="horz" wrap="square" lIns="0" tIns="154305" rIns="0" bIns="0" rtlCol="0">
            <a:spAutoFit/>
          </a:bodyPr>
          <a:lstStyle/>
          <a:p>
            <a:pPr marL="5516880">
              <a:lnSpc>
                <a:spcPct val="100000"/>
              </a:lnSpc>
              <a:spcBef>
                <a:spcPts val="1215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Push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once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SNS,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receive in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many</a:t>
            </a:r>
            <a:r>
              <a:rPr sz="24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SQS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Fully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decoupled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loss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add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receivers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4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later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SQS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delayed</a:t>
            </a:r>
            <a:r>
              <a:rPr sz="24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processing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SQS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allows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retries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work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workers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queue and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worker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other</a:t>
            </a:r>
            <a:r>
              <a:rPr sz="2400" spc="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queue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17866" y="1011428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077647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39762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160" dirty="0"/>
              <a:t>Well </a:t>
            </a:r>
            <a:r>
              <a:rPr spc="-90" dirty="0"/>
              <a:t>Architected </a:t>
            </a:r>
            <a:r>
              <a:rPr spc="-95" dirty="0"/>
              <a:t>Framework  </a:t>
            </a:r>
            <a:r>
              <a:rPr spc="-65" dirty="0"/>
              <a:t>General </a:t>
            </a:r>
            <a:r>
              <a:rPr spc="-70" dirty="0"/>
              <a:t>Guiding</a:t>
            </a:r>
            <a:r>
              <a:rPr spc="40" dirty="0"/>
              <a:t> </a:t>
            </a:r>
            <a:r>
              <a:rPr spc="-85" dirty="0"/>
              <a:t>Principles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60703"/>
            <a:ext cx="8031480" cy="38773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Stop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guessing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capacity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needs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Gill Sans MT"/>
                <a:cs typeface="Gill Sans MT"/>
              </a:rPr>
              <a:t>Test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systems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production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Automate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architectural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experimentation</a:t>
            </a:r>
            <a:r>
              <a:rPr sz="28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easier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Allow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evolutionary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Design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changing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requirements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Drive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Improve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game</a:t>
            </a:r>
            <a:r>
              <a:rPr sz="28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days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Simulate applications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flash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sale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days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669691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639762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160" dirty="0"/>
              <a:t>Well </a:t>
            </a:r>
            <a:r>
              <a:rPr spc="-90" dirty="0"/>
              <a:t>Architected </a:t>
            </a:r>
            <a:r>
              <a:rPr spc="-95" dirty="0"/>
              <a:t>Framework  </a:t>
            </a:r>
            <a:r>
              <a:rPr spc="-5" dirty="0"/>
              <a:t>5</a:t>
            </a:r>
            <a:r>
              <a:rPr dirty="0"/>
              <a:t> </a:t>
            </a:r>
            <a:r>
              <a:rPr spc="-100" dirty="0"/>
              <a:t>Pillars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60703"/>
            <a:ext cx="9517380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1)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Operational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Excellence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2)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3)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Reliability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4)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Efficiency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5)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Cost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Optimization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4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heavy" spc="-3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They </a:t>
            </a:r>
            <a:r>
              <a:rPr sz="4125" u="heavy" spc="-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are </a:t>
            </a:r>
            <a:r>
              <a:rPr sz="4125" u="heavy" spc="-3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not </a:t>
            </a:r>
            <a:r>
              <a:rPr sz="4125" u="heavy" spc="-3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something </a:t>
            </a:r>
            <a:r>
              <a:rPr sz="4125" u="heavy" spc="-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to </a:t>
            </a:r>
            <a:r>
              <a:rPr sz="4125" u="heavy" spc="-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balance, </a:t>
            </a:r>
            <a:r>
              <a:rPr sz="4125" u="heavy" spc="-11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or </a:t>
            </a:r>
            <a:r>
              <a:rPr sz="4125" u="heavy" spc="-4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trade-offs, </a:t>
            </a:r>
            <a:r>
              <a:rPr sz="4125" u="heavy" spc="-9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they’re </a:t>
            </a:r>
            <a:r>
              <a:rPr sz="4125" u="heavy" spc="3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 </a:t>
            </a:r>
            <a:r>
              <a:rPr sz="4125" u="heavy" spc="-4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synergy</a:t>
            </a:r>
            <a:endParaRPr sz="4125" baseline="101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8105136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3976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60" dirty="0"/>
              <a:t>Well </a:t>
            </a:r>
            <a:r>
              <a:rPr spc="-90" dirty="0"/>
              <a:t>Architected</a:t>
            </a:r>
            <a:r>
              <a:rPr spc="-125" dirty="0"/>
              <a:t> </a:t>
            </a:r>
            <a:r>
              <a:rPr spc="-95" dirty="0"/>
              <a:t>Framework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5865495" cy="1474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</a:t>
            </a:r>
            <a:r>
              <a:rPr sz="28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questions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!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look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Well-Architected</a:t>
            </a:r>
            <a:r>
              <a:rPr sz="2800" spc="-4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Gill Sans MT"/>
                <a:cs typeface="Gill Sans MT"/>
              </a:rPr>
              <a:t>Tool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462020"/>
            <a:ext cx="6899909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444949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https://console.aws.amazon.com/wellarchitected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03416" y="3699764"/>
            <a:ext cx="19526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Well-Architected 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Tool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323831" y="2953511"/>
            <a:ext cx="713231" cy="716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471387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442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5" dirty="0"/>
              <a:t>1) </a:t>
            </a:r>
            <a:r>
              <a:rPr spc="-60" dirty="0"/>
              <a:t>Operational</a:t>
            </a:r>
            <a:r>
              <a:rPr spc="-100" dirty="0"/>
              <a:t> </a:t>
            </a:r>
            <a:r>
              <a:rPr spc="-65" dirty="0"/>
              <a:t>Excellence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0236"/>
            <a:ext cx="10260330" cy="428053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Includes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monitor systems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deliver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business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value 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continually improve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supporting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processes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procedures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Design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Principles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60" baseline="1182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operations as </a:t>
            </a:r>
            <a:r>
              <a:rPr sz="3525" baseline="1182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Infrastructure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endParaRPr sz="2400">
              <a:latin typeface="Gill Sans MT"/>
              <a:cs typeface="Gill Sans MT"/>
            </a:endParaRPr>
          </a:p>
          <a:p>
            <a:pPr marL="698500" marR="34290" lvl="1" indent="-228600">
              <a:lnSpc>
                <a:spcPct val="80000"/>
              </a:lnSpc>
              <a:spcBef>
                <a:spcPts val="53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Annotate </a:t>
            </a: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documentation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Automate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creation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annotated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documentation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after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every</a:t>
            </a:r>
            <a:r>
              <a:rPr sz="24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build</a:t>
            </a:r>
            <a:endParaRPr sz="2400">
              <a:latin typeface="Gill Sans MT"/>
              <a:cs typeface="Gill Sans MT"/>
            </a:endParaRPr>
          </a:p>
          <a:p>
            <a:pPr marL="698500" marR="164465" lvl="1" indent="-228600">
              <a:lnSpc>
                <a:spcPct val="80000"/>
              </a:lnSpc>
              <a:spcBef>
                <a:spcPts val="50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frequent, </a:t>
            </a:r>
            <a:r>
              <a:rPr sz="3525" spc="-60" baseline="1182" dirty="0">
                <a:solidFill>
                  <a:srgbClr val="444949"/>
                </a:solidFill>
                <a:latin typeface="Gill Sans MT"/>
                <a:cs typeface="Gill Sans MT"/>
              </a:rPr>
              <a:t>small,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reversible </a:t>
            </a:r>
            <a:r>
              <a:rPr sz="3525" spc="-7" baseline="1182" dirty="0">
                <a:solidFill>
                  <a:srgbClr val="444949"/>
                </a:solidFill>
                <a:latin typeface="Gill Sans MT"/>
                <a:cs typeface="Gill Sans MT"/>
              </a:rPr>
              <a:t>changes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case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failure, you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reverse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400">
              <a:latin typeface="Gill Sans MT"/>
              <a:cs typeface="Gill Sans MT"/>
            </a:endParaRPr>
          </a:p>
          <a:p>
            <a:pPr marL="698500" marR="174625" lvl="1" indent="-228600">
              <a:lnSpc>
                <a:spcPct val="80000"/>
              </a:lnSpc>
              <a:spcBef>
                <a:spcPts val="50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Refine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operations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procedures frequently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ensure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team members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 familiar with</a:t>
            </a:r>
            <a:r>
              <a:rPr sz="24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0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Anticipate</a:t>
            </a:r>
            <a:r>
              <a:rPr sz="3525" spc="7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60" baseline="1182" dirty="0">
                <a:solidFill>
                  <a:srgbClr val="444949"/>
                </a:solidFill>
                <a:latin typeface="Gill Sans MT"/>
                <a:cs typeface="Gill Sans MT"/>
              </a:rPr>
              <a:t>failure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Learn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3525" spc="-60" baseline="1182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operational</a:t>
            </a:r>
            <a:r>
              <a:rPr sz="3525" spc="150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60" baseline="1182" dirty="0">
                <a:solidFill>
                  <a:srgbClr val="444949"/>
                </a:solidFill>
                <a:latin typeface="Gill Sans MT"/>
                <a:cs typeface="Gill Sans MT"/>
              </a:rPr>
              <a:t>failures</a:t>
            </a:r>
            <a:endParaRPr sz="3525" baseline="1182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9912699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512191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60" dirty="0"/>
              <a:t>Operational </a:t>
            </a:r>
            <a:r>
              <a:rPr spc="-65" dirty="0"/>
              <a:t>Excellence  </a:t>
            </a:r>
            <a:r>
              <a:rPr spc="-80" dirty="0"/>
              <a:t>AWS</a:t>
            </a:r>
            <a:r>
              <a:rPr spc="-5" dirty="0"/>
              <a:t> </a:t>
            </a:r>
            <a:r>
              <a:rPr spc="-45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34747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P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ep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r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679772"/>
            <a:ext cx="2760345" cy="72707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173480">
              <a:lnSpc>
                <a:spcPct val="100000"/>
              </a:lnSpc>
              <a:spcBef>
                <a:spcPts val="250"/>
              </a:spcBef>
            </a:pPr>
            <a:r>
              <a:rPr sz="1400" b="1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CloudFormation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Operate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20695" y="1926335"/>
            <a:ext cx="713232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6939" y="4272788"/>
            <a:ext cx="2760345" cy="666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73480">
              <a:lnSpc>
                <a:spcPct val="100000"/>
              </a:lnSpc>
              <a:spcBef>
                <a:spcPts val="90"/>
              </a:spcBef>
            </a:pPr>
            <a:r>
              <a:rPr sz="1400" b="1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CloudFormation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Evolve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20695" y="3499103"/>
            <a:ext cx="713232" cy="716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77910" y="5818123"/>
            <a:ext cx="15995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CloudFormation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20695" y="5044440"/>
            <a:ext cx="713232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64991" y="2706116"/>
            <a:ext cx="8604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Config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37303" y="1944623"/>
            <a:ext cx="716279" cy="716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264991" y="4291076"/>
            <a:ext cx="8604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Config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37303" y="3529584"/>
            <a:ext cx="716279" cy="7162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35664" y="4324603"/>
            <a:ext cx="11201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CloudTrail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39840" y="3550920"/>
            <a:ext cx="713232" cy="7162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35581" y="4300220"/>
            <a:ext cx="15278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41792" y="3526535"/>
            <a:ext cx="716279" cy="716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976040" y="4355083"/>
            <a:ext cx="7988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X-Ray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043159" y="3523488"/>
            <a:ext cx="713231" cy="716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123984" y="5830315"/>
            <a:ext cx="11379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CodeBuild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4753" y="5830315"/>
            <a:ext cx="13436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CodeCommit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37303" y="5047488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19800" y="5047488"/>
            <a:ext cx="713231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459931" y="5821171"/>
            <a:ext cx="1278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CodeDeploy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1919" y="5044440"/>
            <a:ext cx="713231" cy="713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183585" y="5821171"/>
            <a:ext cx="13519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CodePipeline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03664" y="5044440"/>
            <a:ext cx="713231" cy="7132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53632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3901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5" dirty="0"/>
              <a:t>2)</a:t>
            </a:r>
            <a:r>
              <a:rPr spc="-55" dirty="0"/>
              <a:t> </a:t>
            </a:r>
            <a:r>
              <a:rPr spc="-85" dirty="0"/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68044"/>
            <a:ext cx="10183495" cy="403542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241300" marR="686435" indent="-228600">
              <a:lnSpc>
                <a:spcPct val="700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Includes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ability to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protect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information,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systems,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assets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while delivering  business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value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risk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assessments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mitigation</a:t>
            </a:r>
            <a:r>
              <a:rPr sz="24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strategies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277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Design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Principles</a:t>
            </a:r>
            <a:endParaRPr sz="2400">
              <a:latin typeface="Gill Sans MT"/>
              <a:cs typeface="Gill Sans MT"/>
            </a:endParaRPr>
          </a:p>
          <a:p>
            <a:pPr marL="698500" marR="5080" lvl="1" indent="-228600">
              <a:lnSpc>
                <a:spcPct val="70000"/>
              </a:lnSpc>
              <a:spcBef>
                <a:spcPts val="610"/>
              </a:spcBef>
              <a:buSzPct val="102564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925" spc="-7" baseline="1424" dirty="0">
                <a:solidFill>
                  <a:srgbClr val="444949"/>
                </a:solidFill>
                <a:latin typeface="Gill Sans MT"/>
                <a:cs typeface="Gill Sans MT"/>
              </a:rPr>
              <a:t>Implement </a:t>
            </a:r>
            <a:r>
              <a:rPr sz="2925" spc="22" baseline="1424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925" spc="-44" baseline="1424" dirty="0">
                <a:solidFill>
                  <a:srgbClr val="444949"/>
                </a:solidFill>
                <a:latin typeface="Gill Sans MT"/>
                <a:cs typeface="Gill Sans MT"/>
              </a:rPr>
              <a:t>strong </a:t>
            </a:r>
            <a:r>
              <a:rPr sz="2925" spc="-37" baseline="1424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2925" spc="-7" baseline="1424" dirty="0">
                <a:solidFill>
                  <a:srgbClr val="444949"/>
                </a:solidFill>
                <a:latin typeface="Gill Sans MT"/>
                <a:cs typeface="Gill Sans MT"/>
              </a:rPr>
              <a:t>foundation </a:t>
            </a:r>
            <a:r>
              <a:rPr sz="2925" spc="-15" baseline="1424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Centralize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privilege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management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reduce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(or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even 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eliminate)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reliance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long-term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Principle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least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privilege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-</a:t>
            </a:r>
            <a:r>
              <a:rPr sz="2000" spc="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endParaRPr sz="2000">
              <a:latin typeface="Gill Sans MT"/>
              <a:cs typeface="Gill Sans MT"/>
            </a:endParaRPr>
          </a:p>
          <a:p>
            <a:pPr marL="698500" marR="115570" lvl="1" indent="-228600">
              <a:lnSpc>
                <a:spcPct val="70000"/>
              </a:lnSpc>
              <a:spcBef>
                <a:spcPts val="505"/>
              </a:spcBef>
              <a:buSzPct val="102564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925" baseline="1424" dirty="0">
                <a:solidFill>
                  <a:srgbClr val="444949"/>
                </a:solidFill>
                <a:latin typeface="Gill Sans MT"/>
                <a:cs typeface="Gill Sans MT"/>
              </a:rPr>
              <a:t>Enable </a:t>
            </a:r>
            <a:r>
              <a:rPr sz="2925" spc="-37" baseline="1424" dirty="0">
                <a:solidFill>
                  <a:srgbClr val="444949"/>
                </a:solidFill>
                <a:latin typeface="Gill Sans MT"/>
                <a:cs typeface="Gill Sans MT"/>
              </a:rPr>
              <a:t>traceability </a:t>
            </a:r>
            <a:r>
              <a:rPr sz="2925" spc="-15" baseline="1424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Integrate logs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metrics with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systems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automatically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respond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take 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action</a:t>
            </a:r>
            <a:endParaRPr sz="2000">
              <a:latin typeface="Gill Sans MT"/>
              <a:cs typeface="Gill Sans MT"/>
            </a:endParaRPr>
          </a:p>
          <a:p>
            <a:pPr marL="698500" marR="572135" lvl="1" indent="-228600">
              <a:lnSpc>
                <a:spcPct val="70000"/>
              </a:lnSpc>
              <a:spcBef>
                <a:spcPts val="500"/>
              </a:spcBef>
              <a:buSzPct val="102564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925" spc="7" baseline="1424" dirty="0">
                <a:solidFill>
                  <a:srgbClr val="444949"/>
                </a:solidFill>
                <a:latin typeface="Gill Sans MT"/>
                <a:cs typeface="Gill Sans MT"/>
              </a:rPr>
              <a:t>Apply </a:t>
            </a:r>
            <a:r>
              <a:rPr sz="2925" spc="-44" baseline="1424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925" spc="-30" baseline="1424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925" spc="-52" baseline="1424" dirty="0">
                <a:solidFill>
                  <a:srgbClr val="444949"/>
                </a:solidFill>
                <a:latin typeface="Gill Sans MT"/>
                <a:cs typeface="Gill Sans MT"/>
              </a:rPr>
              <a:t>all layers </a:t>
            </a:r>
            <a:r>
              <a:rPr sz="2925" spc="-15" baseline="1424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Like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edge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network,VPC,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subnet,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balancer,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every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instance, 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operating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system,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0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060"/>
              </a:lnSpc>
              <a:buSzPct val="102564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925" baseline="1424" dirty="0">
                <a:solidFill>
                  <a:srgbClr val="444949"/>
                </a:solidFill>
                <a:latin typeface="Gill Sans MT"/>
                <a:cs typeface="Gill Sans MT"/>
              </a:rPr>
              <a:t>Automate </a:t>
            </a:r>
            <a:r>
              <a:rPr sz="2925" spc="-44" baseline="1424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925" spc="-7" baseline="1424" dirty="0">
                <a:solidFill>
                  <a:srgbClr val="444949"/>
                </a:solidFill>
                <a:latin typeface="Gill Sans MT"/>
                <a:cs typeface="Gill Sans MT"/>
              </a:rPr>
              <a:t>best</a:t>
            </a:r>
            <a:r>
              <a:rPr sz="2925" spc="142" baseline="142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925" spc="-30" baseline="1424" dirty="0">
                <a:solidFill>
                  <a:srgbClr val="444949"/>
                </a:solidFill>
                <a:latin typeface="Gill Sans MT"/>
                <a:cs typeface="Gill Sans MT"/>
              </a:rPr>
              <a:t>practices</a:t>
            </a:r>
            <a:endParaRPr sz="2925" baseline="1424">
              <a:latin typeface="Gill Sans MT"/>
              <a:cs typeface="Gill Sans MT"/>
            </a:endParaRPr>
          </a:p>
          <a:p>
            <a:pPr marL="698500" lvl="1" indent="-228600">
              <a:lnSpc>
                <a:spcPts val="2175"/>
              </a:lnSpc>
              <a:buSzPct val="102564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925" spc="-37" baseline="1424" dirty="0">
                <a:solidFill>
                  <a:srgbClr val="444949"/>
                </a:solidFill>
                <a:latin typeface="Gill Sans MT"/>
                <a:cs typeface="Gill Sans MT"/>
              </a:rPr>
              <a:t>Protect </a:t>
            </a:r>
            <a:r>
              <a:rPr sz="2925" baseline="1424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925" spc="-44" baseline="1424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925" spc="-52" baseline="1424" dirty="0">
                <a:solidFill>
                  <a:srgbClr val="444949"/>
                </a:solidFill>
                <a:latin typeface="Gill Sans MT"/>
                <a:cs typeface="Gill Sans MT"/>
              </a:rPr>
              <a:t>transit </a:t>
            </a:r>
            <a:r>
              <a:rPr sz="2925" spc="22" baseline="1424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925" spc="-30" baseline="1424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925" spc="-67" baseline="1424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925" spc="-15" baseline="1424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Encryption,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tokenization,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r>
              <a:rPr sz="20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control</a:t>
            </a:r>
            <a:endParaRPr sz="2000">
              <a:latin typeface="Gill Sans MT"/>
              <a:cs typeface="Gill Sans MT"/>
            </a:endParaRPr>
          </a:p>
          <a:p>
            <a:pPr marL="698500" marR="665480" lvl="1" indent="-228600">
              <a:lnSpc>
                <a:spcPct val="70000"/>
              </a:lnSpc>
              <a:spcBef>
                <a:spcPts val="615"/>
              </a:spcBef>
              <a:buSzPct val="102564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925" spc="-52" baseline="1424" dirty="0">
                <a:solidFill>
                  <a:srgbClr val="444949"/>
                </a:solidFill>
                <a:latin typeface="Gill Sans MT"/>
                <a:cs typeface="Gill Sans MT"/>
              </a:rPr>
              <a:t>Keep </a:t>
            </a:r>
            <a:r>
              <a:rPr sz="2925" spc="22" baseline="1424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925" spc="-22" baseline="1424" dirty="0">
                <a:solidFill>
                  <a:srgbClr val="444949"/>
                </a:solidFill>
                <a:latin typeface="Gill Sans MT"/>
                <a:cs typeface="Gill Sans MT"/>
              </a:rPr>
              <a:t>away </a:t>
            </a:r>
            <a:r>
              <a:rPr sz="2925" spc="-30" baseline="1424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925" baseline="1424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925" spc="-15" baseline="1424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Reduce </a:t>
            </a:r>
            <a:r>
              <a:rPr sz="2000" spc="-7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eliminate the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000" spc="-7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manual 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processing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0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000">
              <a:latin typeface="Gill Sans MT"/>
              <a:cs typeface="Gill Sans MT"/>
            </a:endParaRPr>
          </a:p>
          <a:p>
            <a:pPr marL="698500" marR="103505" lvl="1" indent="-228600">
              <a:lnSpc>
                <a:spcPct val="70000"/>
              </a:lnSpc>
              <a:spcBef>
                <a:spcPts val="505"/>
              </a:spcBef>
              <a:buSzPct val="102564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925" spc="-22" baseline="1424" dirty="0">
                <a:solidFill>
                  <a:srgbClr val="444949"/>
                </a:solidFill>
                <a:latin typeface="Gill Sans MT"/>
                <a:cs typeface="Gill Sans MT"/>
              </a:rPr>
              <a:t>Prepare </a:t>
            </a:r>
            <a:r>
              <a:rPr sz="2925" spc="-67" baseline="1424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925" spc="-44" baseline="1424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925" spc="-22" baseline="1424" dirty="0">
                <a:solidFill>
                  <a:srgbClr val="444949"/>
                </a:solidFill>
                <a:latin typeface="Gill Sans MT"/>
                <a:cs typeface="Gill Sans MT"/>
              </a:rPr>
              <a:t>events </a:t>
            </a:r>
            <a:r>
              <a:rPr sz="2925" spc="-15" baseline="1424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Run incident response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simulations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tools with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automation 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increase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speed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detection,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investigation,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recovery</a:t>
            </a:r>
            <a:endParaRPr sz="20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4818821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162300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80" dirty="0"/>
              <a:t>Security</a:t>
            </a:r>
          </a:p>
          <a:p>
            <a:pPr marL="12700">
              <a:lnSpc>
                <a:spcPts val="5015"/>
              </a:lnSpc>
            </a:pPr>
            <a:r>
              <a:rPr spc="-80" dirty="0"/>
              <a:t>AWS</a:t>
            </a:r>
            <a:r>
              <a:rPr spc="-65" dirty="0"/>
              <a:t> </a:t>
            </a:r>
            <a:r>
              <a:rPr spc="-45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450659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r>
              <a:rPr sz="2600" spc="-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Management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276348"/>
            <a:ext cx="273558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Detective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Controls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4053332"/>
            <a:ext cx="238823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Protection: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4940300"/>
            <a:ext cx="2616835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Incident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Response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76678" y="1928875"/>
            <a:ext cx="3244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77128" y="1298447"/>
            <a:ext cx="551687" cy="551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46663" y="1919731"/>
            <a:ext cx="6616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-</a:t>
            </a: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93280" y="1316736"/>
            <a:ext cx="551687" cy="5516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25665" y="1941068"/>
            <a:ext cx="8013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MFA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token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42376" y="1277111"/>
            <a:ext cx="551687" cy="551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280525" y="1956307"/>
            <a:ext cx="13881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Organizations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16440" y="1331975"/>
            <a:ext cx="551688" cy="551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6939" y="2940812"/>
            <a:ext cx="4167504" cy="646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Config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Infrastructure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Protection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370832" y="2334767"/>
            <a:ext cx="551688" cy="551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48411" y="2937763"/>
            <a:ext cx="11201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CloudTrail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52159" y="2319527"/>
            <a:ext cx="551688" cy="551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51371" y="2953004"/>
            <a:ext cx="15278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67600" y="2359151"/>
            <a:ext cx="551688" cy="5516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38142" y="3827779"/>
            <a:ext cx="14509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CloudFront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986528" y="3221735"/>
            <a:ext cx="551688" cy="5516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44862" y="3812539"/>
            <a:ext cx="9366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562343" y="3233927"/>
            <a:ext cx="551688" cy="551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737033" y="3821683"/>
            <a:ext cx="839469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Shield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60792" y="3209544"/>
            <a:ext cx="551688" cy="5516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080231" y="3821683"/>
            <a:ext cx="7359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WAF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171431" y="3206495"/>
            <a:ext cx="551687" cy="551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941614" y="3803395"/>
            <a:ext cx="1327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Inspector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329671" y="3221735"/>
            <a:ext cx="551687" cy="5516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054902" y="4726939"/>
            <a:ext cx="3511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22776" y="4130040"/>
            <a:ext cx="551688" cy="5516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85815" y="4145279"/>
            <a:ext cx="551688" cy="5516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554775" y="4714747"/>
            <a:ext cx="1962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45364" y="4736083"/>
            <a:ext cx="20148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 Load Balancing</a:t>
            </a:r>
            <a:r>
              <a:rPr sz="14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(ELB)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94576" y="4166615"/>
            <a:ext cx="551687" cy="551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488105" y="4748276"/>
            <a:ext cx="9137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662416" y="4206240"/>
            <a:ext cx="551687" cy="5516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845931" y="4806188"/>
            <a:ext cx="9372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070592" y="4215384"/>
            <a:ext cx="551688" cy="5516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050498" y="5738876"/>
            <a:ext cx="3244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962400" y="5163311"/>
            <a:ext cx="551688" cy="55168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4972439" y="5802883"/>
            <a:ext cx="15659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CloudFormation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13247" y="5166359"/>
            <a:ext cx="551688" cy="5516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772830" y="5802883"/>
            <a:ext cx="20415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CloudWatch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Events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37119" y="5166359"/>
            <a:ext cx="551687" cy="5516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315552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6822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5" dirty="0"/>
              <a:t>3)</a:t>
            </a:r>
            <a:r>
              <a:rPr spc="-55" dirty="0"/>
              <a:t> </a:t>
            </a:r>
            <a:r>
              <a:rPr spc="-100" dirty="0"/>
              <a:t>Reliability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10295255" cy="396494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727710" indent="-228600" algn="just">
              <a:lnSpc>
                <a:spcPct val="8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recover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infrastructure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disruptions, 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dynamically acquire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computing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meet demand,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mitigate 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disruptions such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misconfigurations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transient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network</a:t>
            </a:r>
            <a:r>
              <a:rPr sz="2600" spc="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issues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Design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Principles</a:t>
            </a:r>
            <a:endParaRPr sz="2600">
              <a:latin typeface="Gill Sans MT"/>
              <a:cs typeface="Gill Sans MT"/>
            </a:endParaRPr>
          </a:p>
          <a:p>
            <a:pPr marL="698500" marR="76835" lvl="1" indent="-228600">
              <a:lnSpc>
                <a:spcPct val="80000"/>
              </a:lnSpc>
              <a:spcBef>
                <a:spcPts val="525"/>
              </a:spcBef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157" baseline="1291" dirty="0">
                <a:solidFill>
                  <a:srgbClr val="444949"/>
                </a:solidFill>
                <a:latin typeface="Gill Sans MT"/>
                <a:cs typeface="Gill Sans MT"/>
              </a:rPr>
              <a:t>Test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recovery procedures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automation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simulate different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failures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recreate 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scenarios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led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failures</a:t>
            </a:r>
            <a:r>
              <a:rPr sz="22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before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580"/>
              </a:lnSpc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Automatically </a:t>
            </a:r>
            <a:r>
              <a:rPr sz="3225" spc="-67" baseline="1291" dirty="0">
                <a:solidFill>
                  <a:srgbClr val="444949"/>
                </a:solidFill>
                <a:latin typeface="Gill Sans MT"/>
                <a:cs typeface="Gill Sans MT"/>
              </a:rPr>
              <a:t>recover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3225" spc="-52" baseline="1291" dirty="0">
                <a:solidFill>
                  <a:srgbClr val="444949"/>
                </a:solidFill>
                <a:latin typeface="Gill Sans MT"/>
                <a:cs typeface="Gill Sans MT"/>
              </a:rPr>
              <a:t>failure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Anticipate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remediate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failures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before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they</a:t>
            </a:r>
            <a:r>
              <a:rPr sz="22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occur</a:t>
            </a:r>
            <a:endParaRPr sz="2200">
              <a:latin typeface="Gill Sans MT"/>
              <a:cs typeface="Gill Sans MT"/>
            </a:endParaRPr>
          </a:p>
          <a:p>
            <a:pPr marL="698500" marR="250190" lvl="1" indent="-228600">
              <a:lnSpc>
                <a:spcPct val="80000"/>
              </a:lnSpc>
              <a:spcBef>
                <a:spcPts val="515"/>
              </a:spcBef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baseline="1291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3225" spc="-52" baseline="1291" dirty="0">
                <a:solidFill>
                  <a:srgbClr val="444949"/>
                </a:solidFill>
                <a:latin typeface="Gill Sans MT"/>
                <a:cs typeface="Gill Sans MT"/>
              </a:rPr>
              <a:t>horizontally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increase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aggregate </a:t>
            </a:r>
            <a:r>
              <a:rPr sz="3225" spc="-37" baseline="1291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availability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Distribute requests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across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multiple,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smaller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ensure that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don't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common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point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2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failure</a:t>
            </a:r>
            <a:endParaRPr sz="2200">
              <a:latin typeface="Gill Sans MT"/>
              <a:cs typeface="Gill Sans MT"/>
            </a:endParaRPr>
          </a:p>
          <a:p>
            <a:pPr marL="698500" marR="313055" lvl="1" indent="-228600">
              <a:lnSpc>
                <a:spcPct val="80000"/>
              </a:lnSpc>
              <a:spcBef>
                <a:spcPts val="505"/>
              </a:spcBef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15" baseline="1291" dirty="0">
                <a:solidFill>
                  <a:srgbClr val="444949"/>
                </a:solidFill>
                <a:latin typeface="Gill Sans MT"/>
                <a:cs typeface="Gill Sans MT"/>
              </a:rPr>
              <a:t>Stop </a:t>
            </a:r>
            <a:r>
              <a:rPr sz="3225" spc="-22" baseline="1291" dirty="0">
                <a:solidFill>
                  <a:srgbClr val="444949"/>
                </a:solidFill>
                <a:latin typeface="Gill Sans MT"/>
                <a:cs typeface="Gill Sans MT"/>
              </a:rPr>
              <a:t>guessing capacity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Maintain the optimal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level to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satisfy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demand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200" spc="-85" dirty="0">
                <a:solidFill>
                  <a:srgbClr val="444949"/>
                </a:solidFill>
                <a:latin typeface="Gill Sans MT"/>
                <a:cs typeface="Gill Sans MT"/>
              </a:rPr>
              <a:t>or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under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provisioning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Auto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22" baseline="1291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3225" baseline="1291" dirty="0">
                <a:solidFill>
                  <a:srgbClr val="444949"/>
                </a:solidFill>
                <a:latin typeface="Gill Sans MT"/>
                <a:cs typeface="Gill Sans MT"/>
              </a:rPr>
              <a:t>change </a:t>
            </a:r>
            <a:r>
              <a:rPr sz="3225" spc="-44" baseline="1291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3225" spc="-22" baseline="1291" dirty="0">
                <a:solidFill>
                  <a:srgbClr val="444949"/>
                </a:solidFill>
                <a:latin typeface="Gill Sans MT"/>
                <a:cs typeface="Gill Sans MT"/>
              </a:rPr>
              <a:t>automation </a:t>
            </a:r>
            <a:r>
              <a:rPr sz="3225" spc="-7" baseline="1291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Use automation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changes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200" spc="2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infrastructure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66699446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162300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100" dirty="0"/>
              <a:t>Reliability  </a:t>
            </a:r>
            <a:r>
              <a:rPr spc="-80" dirty="0"/>
              <a:t>AWS</a:t>
            </a:r>
            <a:r>
              <a:rPr spc="-70" dirty="0"/>
              <a:t> </a:t>
            </a:r>
            <a:r>
              <a:rPr spc="-45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1831339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Foundations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5925" y="2474468"/>
            <a:ext cx="10128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Limits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745223" y="1716023"/>
            <a:ext cx="713231" cy="713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6939" y="2455807"/>
            <a:ext cx="3010535" cy="68643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R="347345" algn="r">
              <a:lnSpc>
                <a:spcPct val="100000"/>
              </a:lnSpc>
              <a:spcBef>
                <a:spcPts val="235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Change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Management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38855" y="1716023"/>
            <a:ext cx="716280" cy="713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32197" y="2501900"/>
            <a:ext cx="9366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43855" y="1731264"/>
            <a:ext cx="713231" cy="713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103184" y="2474468"/>
            <a:ext cx="15252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Trusted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Advisor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510016" y="1737360"/>
            <a:ext cx="713231" cy="713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45962" y="3867403"/>
            <a:ext cx="15278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53000" y="3093720"/>
            <a:ext cx="713231" cy="7132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532703" y="3867403"/>
            <a:ext cx="11201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CloudTrail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36080" y="3093720"/>
            <a:ext cx="713231" cy="7132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422811" y="3852164"/>
            <a:ext cx="8604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Config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94776" y="3093720"/>
            <a:ext cx="716279" cy="713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6939" y="3903979"/>
            <a:ext cx="3124200" cy="5702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7850">
              <a:lnSpc>
                <a:spcPts val="143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ts val="287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Failure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Management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38855" y="3130295"/>
            <a:ext cx="716280" cy="7132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38855" y="4608576"/>
            <a:ext cx="716280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88445" y="5345683"/>
            <a:ext cx="6172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Backups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60468" y="5382259"/>
            <a:ext cx="15659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CloudFormation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86528" y="4608576"/>
            <a:ext cx="713231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94776" y="4587240"/>
            <a:ext cx="716279" cy="713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170333" y="5324347"/>
            <a:ext cx="13665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S3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Glacier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57416" y="4590288"/>
            <a:ext cx="713231" cy="7132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703580" y="5324347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25797" y="5388355"/>
            <a:ext cx="12973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Route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116311" y="4587240"/>
            <a:ext cx="716279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844453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5746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5" dirty="0"/>
              <a:t>4) </a:t>
            </a:r>
            <a:r>
              <a:rPr spc="-90" dirty="0"/>
              <a:t>Performance</a:t>
            </a:r>
            <a:r>
              <a:rPr spc="-30" dirty="0"/>
              <a:t> </a:t>
            </a:r>
            <a:r>
              <a:rPr spc="-85" dirty="0"/>
              <a:t>Efficiency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0263505" cy="402780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Includes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computing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efficiently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meet 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requirements,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maintain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efficiency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demand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changes 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technologies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evolve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Design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Principles</a:t>
            </a:r>
            <a:endParaRPr sz="2800">
              <a:latin typeface="Gill Sans MT"/>
              <a:cs typeface="Gill Sans MT"/>
            </a:endParaRPr>
          </a:p>
          <a:p>
            <a:pPr marL="698500" marR="252095" lvl="1" indent="-228600">
              <a:lnSpc>
                <a:spcPts val="2590"/>
              </a:lnSpc>
              <a:spcBef>
                <a:spcPts val="56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Democratize </a:t>
            </a:r>
            <a:r>
              <a:rPr sz="3525" spc="7" baseline="1182" dirty="0">
                <a:solidFill>
                  <a:srgbClr val="444949"/>
                </a:solidFill>
                <a:latin typeface="Gill Sans MT"/>
                <a:cs typeface="Gill Sans MT"/>
              </a:rPr>
              <a:t>advanced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technologies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Advance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technologies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become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services 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hence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focus more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product</a:t>
            </a:r>
            <a:r>
              <a:rPr sz="24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development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8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Go global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minutes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deployment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multiple</a:t>
            </a:r>
            <a:r>
              <a:rPr sz="24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regions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3525" spc="-60" baseline="1182" dirty="0">
                <a:solidFill>
                  <a:srgbClr val="444949"/>
                </a:solidFill>
                <a:latin typeface="Gill Sans MT"/>
                <a:cs typeface="Gill Sans MT"/>
              </a:rPr>
              <a:t>architectures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Avoid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burden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managing</a:t>
            </a:r>
            <a:r>
              <a:rPr sz="24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servers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Experiment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often -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carry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comparative</a:t>
            </a:r>
            <a:r>
              <a:rPr sz="24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testing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Mechanical sympathy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aware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services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54568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1568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65" dirty="0"/>
              <a:t>Kinesis</a:t>
            </a:r>
            <a:r>
              <a:rPr spc="4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9512300" cy="4241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35" baseline="10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alternative to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Apache</a:t>
            </a:r>
            <a:r>
              <a:rPr sz="28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Kafka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logs,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metrics, </a:t>
            </a:r>
            <a:r>
              <a:rPr sz="2800" spc="-180" dirty="0">
                <a:solidFill>
                  <a:srgbClr val="444949"/>
                </a:solidFill>
                <a:latin typeface="Gill Sans MT"/>
                <a:cs typeface="Gill Sans MT"/>
              </a:rPr>
              <a:t>IoT,</a:t>
            </a:r>
            <a:r>
              <a:rPr sz="2800" spc="-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clickstreams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“real-time”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big</a:t>
            </a:r>
            <a:r>
              <a:rPr sz="2800" spc="-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streaming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processing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frameworks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(Spark,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NiFi,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automatically replicated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35" baseline="10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Streams: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streaming ingest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28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35" baseline="10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Analytics: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real-time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analytics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streams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35" baseline="10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Firehose: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streams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S3,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Redshift,</a:t>
            </a:r>
            <a:r>
              <a:rPr sz="28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ElasticSearch…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052304" y="448055"/>
            <a:ext cx="1301496" cy="1563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277789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495363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90" dirty="0"/>
              <a:t>Performance </a:t>
            </a:r>
            <a:r>
              <a:rPr spc="-85" dirty="0"/>
              <a:t>Efficiency  </a:t>
            </a:r>
            <a:r>
              <a:rPr spc="-80" dirty="0"/>
              <a:t>AWS</a:t>
            </a:r>
            <a:r>
              <a:rPr spc="-5" dirty="0"/>
              <a:t> </a:t>
            </a:r>
            <a:r>
              <a:rPr spc="-45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151701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Selection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440939"/>
            <a:ext cx="12693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i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e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w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3462020"/>
            <a:ext cx="17875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M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ni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r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i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ng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4486148"/>
            <a:ext cx="15436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Tradeoffs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4165" y="2233675"/>
            <a:ext cx="12884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70503" y="1444752"/>
            <a:ext cx="716279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87499" y="2197100"/>
            <a:ext cx="195389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90575" marR="5080" indent="-77851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 Block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Store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(EBS)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08647" y="1459991"/>
            <a:ext cx="713231" cy="716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53271" y="1459991"/>
            <a:ext cx="716279" cy="716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49278" y="2197100"/>
            <a:ext cx="172275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42595" marR="5080" indent="-43053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Simple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Storage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(S3)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89576" y="1459991"/>
            <a:ext cx="713231" cy="716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859539" y="2197100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38422" y="2267204"/>
            <a:ext cx="9372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47959" y="1444752"/>
            <a:ext cx="716279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45703" y="3343147"/>
            <a:ext cx="15659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CloudFormation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70503" y="2569464"/>
            <a:ext cx="716279" cy="7132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79264" y="2694432"/>
            <a:ext cx="2731008" cy="640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64181" y="4452620"/>
            <a:ext cx="152781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70503" y="3678935"/>
            <a:ext cx="716279" cy="716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89576" y="3697223"/>
            <a:ext cx="713231" cy="7162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58518" y="443433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0822" y="5595620"/>
            <a:ext cx="9372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70503" y="4773167"/>
            <a:ext cx="716279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610709" y="5595620"/>
            <a:ext cx="14700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ElastiCache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989576" y="4773167"/>
            <a:ext cx="713231" cy="713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536825" y="5623052"/>
            <a:ext cx="10566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Snowball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708647" y="4797552"/>
            <a:ext cx="713231" cy="7132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945301" y="5598667"/>
            <a:ext cx="14509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CloudFront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14943" y="4797552"/>
            <a:ext cx="713231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593082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71106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15" dirty="0"/>
              <a:t>5) </a:t>
            </a:r>
            <a:r>
              <a:rPr spc="-114" dirty="0"/>
              <a:t>Cost</a:t>
            </a:r>
            <a:r>
              <a:rPr spc="-95" dirty="0"/>
              <a:t> </a:t>
            </a:r>
            <a:r>
              <a:rPr spc="-75" dirty="0"/>
              <a:t>Optimization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10338435" cy="42164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Includes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systems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deliver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business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value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lowest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price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point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Design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Principles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7" baseline="1182" dirty="0">
                <a:solidFill>
                  <a:srgbClr val="444949"/>
                </a:solidFill>
                <a:latin typeface="Gill Sans MT"/>
                <a:cs typeface="Gill Sans MT"/>
              </a:rPr>
              <a:t>Adopt </a:t>
            </a:r>
            <a:r>
              <a:rPr sz="3525" spc="30" baseline="1182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consumption </a:t>
            </a:r>
            <a:r>
              <a:rPr sz="3525" spc="30" baseline="1182" dirty="0">
                <a:solidFill>
                  <a:srgbClr val="444949"/>
                </a:solidFill>
                <a:latin typeface="Gill Sans MT"/>
                <a:cs typeface="Gill Sans MT"/>
              </a:rPr>
              <a:t>mode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4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95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Measure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overall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efficiency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4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endParaRPr sz="2400">
              <a:latin typeface="Gill Sans MT"/>
              <a:cs typeface="Gill Sans MT"/>
            </a:endParaRPr>
          </a:p>
          <a:p>
            <a:pPr marL="698500" marR="133350" lvl="1" indent="-228600">
              <a:lnSpc>
                <a:spcPts val="2300"/>
              </a:lnSpc>
              <a:spcBef>
                <a:spcPts val="52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7" baseline="1182" dirty="0">
                <a:solidFill>
                  <a:srgbClr val="444949"/>
                </a:solidFill>
                <a:latin typeface="Gill Sans MT"/>
                <a:cs typeface="Gill Sans MT"/>
              </a:rPr>
              <a:t>Stop </a:t>
            </a:r>
            <a:r>
              <a:rPr sz="3525" spc="-7" baseline="1182" dirty="0">
                <a:solidFill>
                  <a:srgbClr val="444949"/>
                </a:solidFill>
                <a:latin typeface="Gill Sans MT"/>
                <a:cs typeface="Gill Sans MT"/>
              </a:rPr>
              <a:t>spending </a:t>
            </a:r>
            <a:r>
              <a:rPr sz="3525" baseline="1182" dirty="0">
                <a:solidFill>
                  <a:srgbClr val="444949"/>
                </a:solidFill>
                <a:latin typeface="Gill Sans MT"/>
                <a:cs typeface="Gill Sans MT"/>
              </a:rPr>
              <a:t>money on data </a:t>
            </a:r>
            <a:r>
              <a:rPr sz="3525" spc="-52" baseline="1182" dirty="0">
                <a:solidFill>
                  <a:srgbClr val="444949"/>
                </a:solidFill>
                <a:latin typeface="Gill Sans MT"/>
                <a:cs typeface="Gill Sans MT"/>
              </a:rPr>
              <a:t>center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operations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does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infrastructure 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part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enables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customer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focus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organization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projects</a:t>
            </a:r>
            <a:endParaRPr sz="2400">
              <a:latin typeface="Gill Sans MT"/>
              <a:cs typeface="Gill Sans MT"/>
            </a:endParaRPr>
          </a:p>
          <a:p>
            <a:pPr marL="698500" marR="130175" lvl="1" indent="-228600">
              <a:lnSpc>
                <a:spcPts val="2300"/>
              </a:lnSpc>
              <a:spcBef>
                <a:spcPts val="50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Analyze </a:t>
            </a:r>
            <a:r>
              <a:rPr sz="3525" spc="15" baseline="1182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attribute </a:t>
            </a:r>
            <a:r>
              <a:rPr sz="3525" spc="-22" baseline="1182" dirty="0">
                <a:solidFill>
                  <a:srgbClr val="444949"/>
                </a:solidFill>
                <a:latin typeface="Gill Sans MT"/>
                <a:cs typeface="Gill Sans MT"/>
              </a:rPr>
              <a:t>expenditure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Accurate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identification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usage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costs,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measure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return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investment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(ROI)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4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tags</a:t>
            </a:r>
            <a:endParaRPr sz="2400">
              <a:latin typeface="Gill Sans MT"/>
              <a:cs typeface="Gill Sans MT"/>
            </a:endParaRPr>
          </a:p>
          <a:p>
            <a:pPr marL="698500" marR="434340" lvl="1" indent="-228600">
              <a:lnSpc>
                <a:spcPct val="80000"/>
              </a:lnSpc>
              <a:spcBef>
                <a:spcPts val="53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3525" spc="22" baseline="1182" dirty="0">
                <a:solidFill>
                  <a:srgbClr val="444949"/>
                </a:solidFill>
                <a:latin typeface="Gill Sans MT"/>
                <a:cs typeface="Gill Sans MT"/>
              </a:rPr>
              <a:t>managed and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level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reduce </a:t>
            </a:r>
            <a:r>
              <a:rPr sz="3525" spc="-60" baseline="1182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ownership </a:t>
            </a:r>
            <a:r>
              <a:rPr sz="3525" spc="-15" baseline="1182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As 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operate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cloud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scale,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offer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lower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per  transaction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</a:t>
            </a:r>
            <a:r>
              <a:rPr sz="24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892508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408876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114" dirty="0"/>
              <a:t>Cost </a:t>
            </a:r>
            <a:r>
              <a:rPr spc="-75" dirty="0"/>
              <a:t>Optimization  </a:t>
            </a:r>
            <a:r>
              <a:rPr spc="-80" dirty="0"/>
              <a:t>AWS</a:t>
            </a:r>
            <a:r>
              <a:rPr spc="-10" dirty="0"/>
              <a:t> </a:t>
            </a:r>
            <a:r>
              <a:rPr spc="-45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354012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Expenditure</a:t>
            </a:r>
            <a:r>
              <a:rPr sz="2800" spc="-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Awareness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440939"/>
            <a:ext cx="370776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Cost-Effective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Resources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3462020"/>
            <a:ext cx="431800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Matching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supply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demand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4486148"/>
            <a:ext cx="336867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Optimizing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Over</a:t>
            </a:r>
            <a:r>
              <a:rPr sz="28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1648" y="2215387"/>
            <a:ext cx="9709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spc="-25" dirty="0">
                <a:solidFill>
                  <a:srgbClr val="444949"/>
                </a:solidFill>
                <a:latin typeface="Calibri Light"/>
                <a:cs typeface="Calibri Light"/>
              </a:rPr>
              <a:t>AWS</a:t>
            </a:r>
            <a:r>
              <a:rPr sz="1400" b="0" spc="-45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Budgets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5666" y="2215387"/>
            <a:ext cx="20129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spc="-25" dirty="0">
                <a:solidFill>
                  <a:srgbClr val="444949"/>
                </a:solidFill>
                <a:latin typeface="Calibri Light"/>
                <a:cs typeface="Calibri Light"/>
              </a:rPr>
              <a:t>AWS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Cost 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and Usage</a:t>
            </a:r>
            <a:r>
              <a:rPr sz="1400" b="0" spc="-35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Report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4169" y="2215387"/>
            <a:ext cx="13404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spc="-25" dirty="0">
                <a:solidFill>
                  <a:srgbClr val="444949"/>
                </a:solidFill>
                <a:latin typeface="Calibri Light"/>
                <a:cs typeface="Calibri Light"/>
              </a:rPr>
              <a:t>AWS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Cost</a:t>
            </a:r>
            <a:r>
              <a:rPr sz="1400" b="0" spc="-50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Explorer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89576" y="1478280"/>
            <a:ext cx="713231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4264" y="1478280"/>
            <a:ext cx="716279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46592" y="1478280"/>
            <a:ext cx="716279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88363" y="2215387"/>
            <a:ext cx="20542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Reserved Instance</a:t>
            </a:r>
            <a:r>
              <a:rPr sz="1400" b="0" spc="-20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Reporting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360152" y="1478280"/>
            <a:ext cx="713231" cy="713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27320" y="2709672"/>
            <a:ext cx="472439" cy="472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35232" y="3138932"/>
            <a:ext cx="856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Spot</a:t>
            </a:r>
            <a:r>
              <a:rPr sz="12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67143" y="2709672"/>
            <a:ext cx="472440" cy="472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32054" y="3138932"/>
            <a:ext cx="1144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Reserved</a:t>
            </a:r>
            <a:r>
              <a:rPr sz="12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528304" y="2590800"/>
            <a:ext cx="713231" cy="7162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02248" y="3327907"/>
            <a:ext cx="13665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S3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Glacier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29028" y="5772403"/>
            <a:ext cx="15252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Trusted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Advisor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632959" y="5038344"/>
            <a:ext cx="716279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289157" y="4565395"/>
            <a:ext cx="128841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577840" y="3791711"/>
            <a:ext cx="713232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336535" y="3791711"/>
            <a:ext cx="713231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206493" y="4568444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37080" y="5775452"/>
            <a:ext cx="20129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spc="-25" dirty="0">
                <a:solidFill>
                  <a:srgbClr val="444949"/>
                </a:solidFill>
                <a:latin typeface="Calibri Light"/>
                <a:cs typeface="Calibri Light"/>
              </a:rPr>
              <a:t>AWS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Cost 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and Usage</a:t>
            </a:r>
            <a:r>
              <a:rPr sz="1400" b="0" spc="-35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Report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87311" y="5038344"/>
            <a:ext cx="713231" cy="713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150352" y="5105400"/>
            <a:ext cx="2734055" cy="6370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967858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013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45" dirty="0"/>
              <a:t>Trusted</a:t>
            </a:r>
            <a:r>
              <a:rPr spc="-310" dirty="0"/>
              <a:t> </a:t>
            </a:r>
            <a:r>
              <a:rPr spc="-100" dirty="0"/>
              <a:t>Advisor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9393"/>
            <a:ext cx="9458325" cy="424053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install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anything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high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level AWS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r>
              <a:rPr sz="26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assessment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Analyze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accounts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provides</a:t>
            </a:r>
            <a:r>
              <a:rPr sz="26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recommendation: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Cost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Optimization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Fault</a:t>
            </a:r>
            <a:r>
              <a:rPr sz="2200" spc="-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Tolerance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7" baseline="1291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r>
              <a:rPr sz="3225" baseline="1291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225" spc="-52" baseline="1291" dirty="0">
                <a:solidFill>
                  <a:srgbClr val="444949"/>
                </a:solidFill>
                <a:latin typeface="Gill Sans MT"/>
                <a:cs typeface="Gill Sans MT"/>
              </a:rPr>
              <a:t>Limits</a:t>
            </a:r>
            <a:endParaRPr sz="3225" baseline="1291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Core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Checks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recommendations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all</a:t>
            </a:r>
            <a:r>
              <a:rPr sz="26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customers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09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3825" spc="-7" baseline="1089" dirty="0">
                <a:solidFill>
                  <a:srgbClr val="444949"/>
                </a:solidFill>
                <a:latin typeface="Gill Sans MT"/>
                <a:cs typeface="Gill Sans MT"/>
              </a:rPr>
              <a:t>enable </a:t>
            </a: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weekly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email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notification from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3825" spc="419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console</a:t>
            </a:r>
            <a:endParaRPr sz="3825" baseline="1089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Full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Trusted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Advisor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Business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Enterprise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support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plans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set CloudWatch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alarms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reaching</a:t>
            </a:r>
            <a:r>
              <a:rPr sz="22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limits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436352" y="377952"/>
            <a:ext cx="1060703" cy="1274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923746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3017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More </a:t>
            </a:r>
            <a:r>
              <a:rPr spc="-110" dirty="0"/>
              <a:t>Architecture</a:t>
            </a:r>
            <a:r>
              <a:rPr spc="-180" dirty="0"/>
              <a:t> </a:t>
            </a:r>
            <a:r>
              <a:rPr spc="-50" dirty="0"/>
              <a:t>Examples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8867140" cy="319786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We’ve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explored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important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architectural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patterns: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75" baseline="1182" dirty="0">
                <a:solidFill>
                  <a:srgbClr val="444949"/>
                </a:solidFill>
                <a:latin typeface="Gill Sans MT"/>
                <a:cs typeface="Gill Sans MT"/>
              </a:rPr>
              <a:t>Classic:</a:t>
            </a:r>
            <a:r>
              <a:rPr sz="3525" spc="-284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EC2,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ELB,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RDS,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ElastiCache,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Serverless:</a:t>
            </a:r>
            <a:r>
              <a:rPr sz="3525" spc="7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S3,</a:t>
            </a:r>
            <a:r>
              <a:rPr sz="2400" spc="-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Lambda,</a:t>
            </a:r>
            <a:r>
              <a:rPr sz="2400" spc="-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DynamoDB,</a:t>
            </a:r>
            <a:r>
              <a:rPr sz="2400" spc="-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CloudFront,</a:t>
            </a:r>
            <a:r>
              <a:rPr sz="2400" spc="-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Gateway,</a:t>
            </a:r>
            <a:r>
              <a:rPr sz="24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architectures: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Clr>
                <a:srgbClr val="444949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https://aws.amazon.com/architecture/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Clr>
                <a:srgbClr val="444949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https://aws.amazon.com/solutions/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7580450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3728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0" dirty="0"/>
              <a:t>Disaster </a:t>
            </a:r>
            <a:r>
              <a:rPr spc="-70" dirty="0"/>
              <a:t>Recovery</a:t>
            </a:r>
            <a:r>
              <a:rPr spc="4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0236"/>
            <a:ext cx="10333355" cy="432308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event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negative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impact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company’s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business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continuity 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finances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disaster</a:t>
            </a:r>
            <a:endParaRPr sz="2800">
              <a:latin typeface="Gill Sans MT"/>
              <a:cs typeface="Gill Sans MT"/>
            </a:endParaRPr>
          </a:p>
          <a:p>
            <a:pPr marL="241300" marR="525145" indent="-228600">
              <a:lnSpc>
                <a:spcPts val="269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Disaster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recovery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(DR)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about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preparing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recovering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disaster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kind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disaster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recovery?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On-premise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On-premise: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traditional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DR,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very</a:t>
            </a:r>
            <a:r>
              <a:rPr sz="2400" spc="-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expensive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On-premise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Cloud: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hybrid</a:t>
            </a:r>
            <a:r>
              <a:rPr sz="24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recovery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Cloud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Cloud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r>
              <a:rPr sz="2400" spc="-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B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332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define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two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terms: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RPO: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Recovery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Point</a:t>
            </a: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Objective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Gill Sans MT"/>
                <a:cs typeface="Gill Sans MT"/>
              </a:rPr>
              <a:t>RTO: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Recovery Time</a:t>
            </a:r>
            <a:r>
              <a:rPr sz="2400" spc="-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Objective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4785826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2404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RPO </a:t>
            </a:r>
            <a:r>
              <a:rPr spc="-15" dirty="0"/>
              <a:t>and </a:t>
            </a:r>
            <a:r>
              <a:rPr spc="-250" dirty="0"/>
              <a:t>RTO</a:t>
            </a:r>
          </a:p>
        </p:txBody>
      </p:sp>
      <p:sp>
        <p:nvSpPr>
          <p:cNvPr id="4" name="object 4"/>
          <p:cNvSpPr/>
          <p:nvPr/>
        </p:nvSpPr>
        <p:spPr>
          <a:xfrm>
            <a:off x="1179022" y="2942705"/>
            <a:ext cx="9834245" cy="1072515"/>
          </a:xfrm>
          <a:custGeom>
            <a:avLst/>
            <a:gdLst/>
            <a:ahLst/>
            <a:cxnLst/>
            <a:rect l="l" t="t" r="r" b="b"/>
            <a:pathLst>
              <a:path w="9834245" h="1072514">
                <a:moveTo>
                  <a:pt x="0" y="268090"/>
                </a:moveTo>
                <a:lnTo>
                  <a:pt x="9297788" y="268090"/>
                </a:lnTo>
                <a:lnTo>
                  <a:pt x="9297788" y="0"/>
                </a:lnTo>
                <a:lnTo>
                  <a:pt x="9833956" y="536171"/>
                </a:lnTo>
                <a:lnTo>
                  <a:pt x="9297788" y="1072342"/>
                </a:lnTo>
                <a:lnTo>
                  <a:pt x="9297788" y="804261"/>
                </a:lnTo>
                <a:lnTo>
                  <a:pt x="0" y="804261"/>
                </a:lnTo>
                <a:lnTo>
                  <a:pt x="0" y="26809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8879" y="3225338"/>
            <a:ext cx="507365" cy="507365"/>
          </a:xfrm>
          <a:custGeom>
            <a:avLst/>
            <a:gdLst/>
            <a:ahLst/>
            <a:cxnLst/>
            <a:rect l="l" t="t" r="r" b="b"/>
            <a:pathLst>
              <a:path w="507364" h="507364">
                <a:moveTo>
                  <a:pt x="253537" y="0"/>
                </a:moveTo>
                <a:lnTo>
                  <a:pt x="207963" y="4084"/>
                </a:lnTo>
                <a:lnTo>
                  <a:pt x="165070" y="15861"/>
                </a:lnTo>
                <a:lnTo>
                  <a:pt x="125572" y="34615"/>
                </a:lnTo>
                <a:lnTo>
                  <a:pt x="90186" y="59628"/>
                </a:lnTo>
                <a:lnTo>
                  <a:pt x="59628" y="90186"/>
                </a:lnTo>
                <a:lnTo>
                  <a:pt x="34615" y="125572"/>
                </a:lnTo>
                <a:lnTo>
                  <a:pt x="15861" y="165070"/>
                </a:lnTo>
                <a:lnTo>
                  <a:pt x="4084" y="207963"/>
                </a:lnTo>
                <a:lnTo>
                  <a:pt x="0" y="253537"/>
                </a:lnTo>
                <a:lnTo>
                  <a:pt x="4084" y="299111"/>
                </a:lnTo>
                <a:lnTo>
                  <a:pt x="15861" y="342005"/>
                </a:lnTo>
                <a:lnTo>
                  <a:pt x="34615" y="381503"/>
                </a:lnTo>
                <a:lnTo>
                  <a:pt x="59628" y="416889"/>
                </a:lnTo>
                <a:lnTo>
                  <a:pt x="90186" y="447447"/>
                </a:lnTo>
                <a:lnTo>
                  <a:pt x="125572" y="472461"/>
                </a:lnTo>
                <a:lnTo>
                  <a:pt x="165070" y="491214"/>
                </a:lnTo>
                <a:lnTo>
                  <a:pt x="207963" y="502991"/>
                </a:lnTo>
                <a:lnTo>
                  <a:pt x="253537" y="507076"/>
                </a:lnTo>
                <a:lnTo>
                  <a:pt x="299111" y="502991"/>
                </a:lnTo>
                <a:lnTo>
                  <a:pt x="342005" y="491214"/>
                </a:lnTo>
                <a:lnTo>
                  <a:pt x="381503" y="472461"/>
                </a:lnTo>
                <a:lnTo>
                  <a:pt x="416888" y="447447"/>
                </a:lnTo>
                <a:lnTo>
                  <a:pt x="447446" y="416889"/>
                </a:lnTo>
                <a:lnTo>
                  <a:pt x="472460" y="381503"/>
                </a:lnTo>
                <a:lnTo>
                  <a:pt x="491213" y="342005"/>
                </a:lnTo>
                <a:lnTo>
                  <a:pt x="502990" y="299111"/>
                </a:lnTo>
                <a:lnTo>
                  <a:pt x="507075" y="253537"/>
                </a:lnTo>
                <a:lnTo>
                  <a:pt x="502990" y="207963"/>
                </a:lnTo>
                <a:lnTo>
                  <a:pt x="491213" y="165070"/>
                </a:lnTo>
                <a:lnTo>
                  <a:pt x="472460" y="125572"/>
                </a:lnTo>
                <a:lnTo>
                  <a:pt x="447446" y="90186"/>
                </a:lnTo>
                <a:lnTo>
                  <a:pt x="416888" y="59628"/>
                </a:lnTo>
                <a:lnTo>
                  <a:pt x="381503" y="34615"/>
                </a:lnTo>
                <a:lnTo>
                  <a:pt x="342005" y="15861"/>
                </a:lnTo>
                <a:lnTo>
                  <a:pt x="299111" y="4084"/>
                </a:lnTo>
                <a:lnTo>
                  <a:pt x="253537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68879" y="3225338"/>
            <a:ext cx="507365" cy="507365"/>
          </a:xfrm>
          <a:custGeom>
            <a:avLst/>
            <a:gdLst/>
            <a:ahLst/>
            <a:cxnLst/>
            <a:rect l="l" t="t" r="r" b="b"/>
            <a:pathLst>
              <a:path w="507364" h="507364">
                <a:moveTo>
                  <a:pt x="0" y="253538"/>
                </a:moveTo>
                <a:lnTo>
                  <a:pt x="4084" y="207964"/>
                </a:lnTo>
                <a:lnTo>
                  <a:pt x="15861" y="165070"/>
                </a:lnTo>
                <a:lnTo>
                  <a:pt x="34615" y="125572"/>
                </a:lnTo>
                <a:lnTo>
                  <a:pt x="59628" y="90186"/>
                </a:lnTo>
                <a:lnTo>
                  <a:pt x="90186" y="59628"/>
                </a:lnTo>
                <a:lnTo>
                  <a:pt x="125572" y="34615"/>
                </a:lnTo>
                <a:lnTo>
                  <a:pt x="165070" y="15861"/>
                </a:lnTo>
                <a:lnTo>
                  <a:pt x="207964" y="4084"/>
                </a:lnTo>
                <a:lnTo>
                  <a:pt x="253538" y="0"/>
                </a:lnTo>
                <a:lnTo>
                  <a:pt x="299111" y="4084"/>
                </a:lnTo>
                <a:lnTo>
                  <a:pt x="342005" y="15861"/>
                </a:lnTo>
                <a:lnTo>
                  <a:pt x="381503" y="34615"/>
                </a:lnTo>
                <a:lnTo>
                  <a:pt x="416889" y="59628"/>
                </a:lnTo>
                <a:lnTo>
                  <a:pt x="447447" y="90186"/>
                </a:lnTo>
                <a:lnTo>
                  <a:pt x="472460" y="125572"/>
                </a:lnTo>
                <a:lnTo>
                  <a:pt x="491214" y="165070"/>
                </a:lnTo>
                <a:lnTo>
                  <a:pt x="502991" y="207964"/>
                </a:lnTo>
                <a:lnTo>
                  <a:pt x="507076" y="253538"/>
                </a:lnTo>
                <a:lnTo>
                  <a:pt x="502991" y="299111"/>
                </a:lnTo>
                <a:lnTo>
                  <a:pt x="491214" y="342005"/>
                </a:lnTo>
                <a:lnTo>
                  <a:pt x="472460" y="381503"/>
                </a:lnTo>
                <a:lnTo>
                  <a:pt x="447447" y="416889"/>
                </a:lnTo>
                <a:lnTo>
                  <a:pt x="416889" y="447447"/>
                </a:lnTo>
                <a:lnTo>
                  <a:pt x="381503" y="472460"/>
                </a:lnTo>
                <a:lnTo>
                  <a:pt x="342005" y="491214"/>
                </a:lnTo>
                <a:lnTo>
                  <a:pt x="299111" y="502991"/>
                </a:lnTo>
                <a:lnTo>
                  <a:pt x="253538" y="507076"/>
                </a:lnTo>
                <a:lnTo>
                  <a:pt x="207964" y="502991"/>
                </a:lnTo>
                <a:lnTo>
                  <a:pt x="165070" y="491214"/>
                </a:lnTo>
                <a:lnTo>
                  <a:pt x="125572" y="472460"/>
                </a:lnTo>
                <a:lnTo>
                  <a:pt x="90186" y="447447"/>
                </a:lnTo>
                <a:lnTo>
                  <a:pt x="59628" y="416889"/>
                </a:lnTo>
                <a:lnTo>
                  <a:pt x="34615" y="381503"/>
                </a:lnTo>
                <a:lnTo>
                  <a:pt x="15861" y="342005"/>
                </a:lnTo>
                <a:lnTo>
                  <a:pt x="4084" y="299111"/>
                </a:lnTo>
                <a:lnTo>
                  <a:pt x="0" y="253538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4318" y="3732415"/>
            <a:ext cx="76200" cy="1056005"/>
          </a:xfrm>
          <a:custGeom>
            <a:avLst/>
            <a:gdLst/>
            <a:ahLst/>
            <a:cxnLst/>
            <a:rect l="l" t="t" r="r" b="b"/>
            <a:pathLst>
              <a:path w="76200" h="1056004">
                <a:moveTo>
                  <a:pt x="41275" y="63500"/>
                </a:moveTo>
                <a:lnTo>
                  <a:pt x="34925" y="63500"/>
                </a:lnTo>
                <a:lnTo>
                  <a:pt x="34923" y="1055715"/>
                </a:lnTo>
                <a:lnTo>
                  <a:pt x="41273" y="1055715"/>
                </a:lnTo>
                <a:lnTo>
                  <a:pt x="41275" y="63500"/>
                </a:lnTo>
                <a:close/>
              </a:path>
              <a:path w="76200" h="1056004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56004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18451" y="4864100"/>
            <a:ext cx="418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40152" y="3075708"/>
            <a:ext cx="806450" cy="806450"/>
          </a:xfrm>
          <a:custGeom>
            <a:avLst/>
            <a:gdLst/>
            <a:ahLst/>
            <a:cxnLst/>
            <a:rect l="l" t="t" r="r" b="b"/>
            <a:pathLst>
              <a:path w="806450" h="806450">
                <a:moveTo>
                  <a:pt x="316261" y="0"/>
                </a:moveTo>
                <a:lnTo>
                  <a:pt x="0" y="145215"/>
                </a:lnTo>
                <a:lnTo>
                  <a:pt x="283784" y="312902"/>
                </a:lnTo>
                <a:lnTo>
                  <a:pt x="187472" y="362290"/>
                </a:lnTo>
                <a:lnTo>
                  <a:pt x="456250" y="522138"/>
                </a:lnTo>
                <a:lnTo>
                  <a:pt x="373750" y="556781"/>
                </a:lnTo>
                <a:lnTo>
                  <a:pt x="806334" y="806335"/>
                </a:lnTo>
                <a:lnTo>
                  <a:pt x="551256" y="480702"/>
                </a:lnTo>
                <a:lnTo>
                  <a:pt x="618824" y="448224"/>
                </a:lnTo>
                <a:lnTo>
                  <a:pt x="412499" y="253734"/>
                </a:lnTo>
                <a:lnTo>
                  <a:pt x="480067" y="226968"/>
                </a:lnTo>
                <a:lnTo>
                  <a:pt x="3162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0152" y="3075708"/>
            <a:ext cx="806450" cy="806450"/>
          </a:xfrm>
          <a:custGeom>
            <a:avLst/>
            <a:gdLst/>
            <a:ahLst/>
            <a:cxnLst/>
            <a:rect l="l" t="t" r="r" b="b"/>
            <a:pathLst>
              <a:path w="806450" h="806450">
                <a:moveTo>
                  <a:pt x="316262" y="0"/>
                </a:moveTo>
                <a:lnTo>
                  <a:pt x="480068" y="226968"/>
                </a:lnTo>
                <a:lnTo>
                  <a:pt x="412500" y="253734"/>
                </a:lnTo>
                <a:lnTo>
                  <a:pt x="618824" y="448225"/>
                </a:lnTo>
                <a:lnTo>
                  <a:pt x="551256" y="480702"/>
                </a:lnTo>
                <a:lnTo>
                  <a:pt x="806335" y="806335"/>
                </a:lnTo>
                <a:lnTo>
                  <a:pt x="373751" y="556781"/>
                </a:lnTo>
                <a:lnTo>
                  <a:pt x="456251" y="522139"/>
                </a:lnTo>
                <a:lnTo>
                  <a:pt x="187472" y="362290"/>
                </a:lnTo>
                <a:lnTo>
                  <a:pt x="283785" y="312902"/>
                </a:lnTo>
                <a:lnTo>
                  <a:pt x="0" y="145215"/>
                </a:lnTo>
                <a:lnTo>
                  <a:pt x="316262" y="0"/>
                </a:lnTo>
                <a:close/>
              </a:path>
            </a:pathLst>
          </a:custGeom>
          <a:ln w="127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57969" y="3790604"/>
            <a:ext cx="76200" cy="1056005"/>
          </a:xfrm>
          <a:custGeom>
            <a:avLst/>
            <a:gdLst/>
            <a:ahLst/>
            <a:cxnLst/>
            <a:rect l="l" t="t" r="r" b="b"/>
            <a:pathLst>
              <a:path w="76200" h="1056004">
                <a:moveTo>
                  <a:pt x="41275" y="63500"/>
                </a:moveTo>
                <a:lnTo>
                  <a:pt x="34925" y="63500"/>
                </a:lnTo>
                <a:lnTo>
                  <a:pt x="34923" y="1055715"/>
                </a:lnTo>
                <a:lnTo>
                  <a:pt x="41273" y="1055715"/>
                </a:lnTo>
                <a:lnTo>
                  <a:pt x="41275" y="63500"/>
                </a:lnTo>
                <a:close/>
              </a:path>
              <a:path w="76200" h="1056004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56004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92102" y="4922011"/>
            <a:ext cx="77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Disaster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7272" y="2236123"/>
            <a:ext cx="1870710" cy="399415"/>
          </a:xfrm>
          <a:custGeom>
            <a:avLst/>
            <a:gdLst/>
            <a:ahLst/>
            <a:cxnLst/>
            <a:rect l="l" t="t" r="r" b="b"/>
            <a:pathLst>
              <a:path w="1870710" h="399414">
                <a:moveTo>
                  <a:pt x="0" y="399011"/>
                </a:moveTo>
                <a:lnTo>
                  <a:pt x="2612" y="321354"/>
                </a:lnTo>
                <a:lnTo>
                  <a:pt x="9738" y="257939"/>
                </a:lnTo>
                <a:lnTo>
                  <a:pt x="20306" y="215183"/>
                </a:lnTo>
                <a:lnTo>
                  <a:pt x="33249" y="199505"/>
                </a:lnTo>
                <a:lnTo>
                  <a:pt x="901933" y="199505"/>
                </a:lnTo>
                <a:lnTo>
                  <a:pt x="914875" y="183827"/>
                </a:lnTo>
                <a:lnTo>
                  <a:pt x="925443" y="141071"/>
                </a:lnTo>
                <a:lnTo>
                  <a:pt x="932569" y="77656"/>
                </a:lnTo>
                <a:lnTo>
                  <a:pt x="935182" y="0"/>
                </a:lnTo>
                <a:lnTo>
                  <a:pt x="937794" y="77656"/>
                </a:lnTo>
                <a:lnTo>
                  <a:pt x="944920" y="141071"/>
                </a:lnTo>
                <a:lnTo>
                  <a:pt x="955488" y="183827"/>
                </a:lnTo>
                <a:lnTo>
                  <a:pt x="968430" y="199505"/>
                </a:lnTo>
                <a:lnTo>
                  <a:pt x="1837115" y="199505"/>
                </a:lnTo>
                <a:lnTo>
                  <a:pt x="1850057" y="215183"/>
                </a:lnTo>
                <a:lnTo>
                  <a:pt x="1860625" y="257939"/>
                </a:lnTo>
                <a:lnTo>
                  <a:pt x="1867751" y="321354"/>
                </a:lnTo>
                <a:lnTo>
                  <a:pt x="1870364" y="399011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17334" y="1712467"/>
            <a:ext cx="861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loss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417758" y="3225338"/>
            <a:ext cx="507365" cy="507365"/>
          </a:xfrm>
          <a:custGeom>
            <a:avLst/>
            <a:gdLst/>
            <a:ahLst/>
            <a:cxnLst/>
            <a:rect l="l" t="t" r="r" b="b"/>
            <a:pathLst>
              <a:path w="507365" h="507364">
                <a:moveTo>
                  <a:pt x="253537" y="0"/>
                </a:moveTo>
                <a:lnTo>
                  <a:pt x="207963" y="4084"/>
                </a:lnTo>
                <a:lnTo>
                  <a:pt x="165070" y="15861"/>
                </a:lnTo>
                <a:lnTo>
                  <a:pt x="125572" y="34615"/>
                </a:lnTo>
                <a:lnTo>
                  <a:pt x="90186" y="59628"/>
                </a:lnTo>
                <a:lnTo>
                  <a:pt x="59628" y="90186"/>
                </a:lnTo>
                <a:lnTo>
                  <a:pt x="34615" y="125572"/>
                </a:lnTo>
                <a:lnTo>
                  <a:pt x="15861" y="165070"/>
                </a:lnTo>
                <a:lnTo>
                  <a:pt x="4084" y="207963"/>
                </a:lnTo>
                <a:lnTo>
                  <a:pt x="0" y="253537"/>
                </a:lnTo>
                <a:lnTo>
                  <a:pt x="4084" y="299111"/>
                </a:lnTo>
                <a:lnTo>
                  <a:pt x="15861" y="342005"/>
                </a:lnTo>
                <a:lnTo>
                  <a:pt x="34615" y="381503"/>
                </a:lnTo>
                <a:lnTo>
                  <a:pt x="59628" y="416889"/>
                </a:lnTo>
                <a:lnTo>
                  <a:pt x="90186" y="447447"/>
                </a:lnTo>
                <a:lnTo>
                  <a:pt x="125572" y="472461"/>
                </a:lnTo>
                <a:lnTo>
                  <a:pt x="165070" y="491214"/>
                </a:lnTo>
                <a:lnTo>
                  <a:pt x="207963" y="502991"/>
                </a:lnTo>
                <a:lnTo>
                  <a:pt x="253537" y="507076"/>
                </a:lnTo>
                <a:lnTo>
                  <a:pt x="299111" y="502991"/>
                </a:lnTo>
                <a:lnTo>
                  <a:pt x="342005" y="491214"/>
                </a:lnTo>
                <a:lnTo>
                  <a:pt x="381503" y="472461"/>
                </a:lnTo>
                <a:lnTo>
                  <a:pt x="416888" y="447447"/>
                </a:lnTo>
                <a:lnTo>
                  <a:pt x="447446" y="416889"/>
                </a:lnTo>
                <a:lnTo>
                  <a:pt x="472460" y="381503"/>
                </a:lnTo>
                <a:lnTo>
                  <a:pt x="491213" y="342005"/>
                </a:lnTo>
                <a:lnTo>
                  <a:pt x="502990" y="299111"/>
                </a:lnTo>
                <a:lnTo>
                  <a:pt x="507075" y="253537"/>
                </a:lnTo>
                <a:lnTo>
                  <a:pt x="502990" y="207963"/>
                </a:lnTo>
                <a:lnTo>
                  <a:pt x="491213" y="165070"/>
                </a:lnTo>
                <a:lnTo>
                  <a:pt x="472460" y="125572"/>
                </a:lnTo>
                <a:lnTo>
                  <a:pt x="447446" y="90186"/>
                </a:lnTo>
                <a:lnTo>
                  <a:pt x="416888" y="59628"/>
                </a:lnTo>
                <a:lnTo>
                  <a:pt x="381503" y="34615"/>
                </a:lnTo>
                <a:lnTo>
                  <a:pt x="342005" y="15861"/>
                </a:lnTo>
                <a:lnTo>
                  <a:pt x="299111" y="4084"/>
                </a:lnTo>
                <a:lnTo>
                  <a:pt x="253537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17758" y="3225338"/>
            <a:ext cx="507365" cy="507365"/>
          </a:xfrm>
          <a:custGeom>
            <a:avLst/>
            <a:gdLst/>
            <a:ahLst/>
            <a:cxnLst/>
            <a:rect l="l" t="t" r="r" b="b"/>
            <a:pathLst>
              <a:path w="507365" h="507364">
                <a:moveTo>
                  <a:pt x="0" y="253538"/>
                </a:moveTo>
                <a:lnTo>
                  <a:pt x="4084" y="207964"/>
                </a:lnTo>
                <a:lnTo>
                  <a:pt x="15861" y="165070"/>
                </a:lnTo>
                <a:lnTo>
                  <a:pt x="34615" y="125572"/>
                </a:lnTo>
                <a:lnTo>
                  <a:pt x="59628" y="90186"/>
                </a:lnTo>
                <a:lnTo>
                  <a:pt x="90186" y="59628"/>
                </a:lnTo>
                <a:lnTo>
                  <a:pt x="125572" y="34615"/>
                </a:lnTo>
                <a:lnTo>
                  <a:pt x="165070" y="15861"/>
                </a:lnTo>
                <a:lnTo>
                  <a:pt x="207964" y="4084"/>
                </a:lnTo>
                <a:lnTo>
                  <a:pt x="253538" y="0"/>
                </a:lnTo>
                <a:lnTo>
                  <a:pt x="299111" y="4084"/>
                </a:lnTo>
                <a:lnTo>
                  <a:pt x="342005" y="15861"/>
                </a:lnTo>
                <a:lnTo>
                  <a:pt x="381503" y="34615"/>
                </a:lnTo>
                <a:lnTo>
                  <a:pt x="416889" y="59628"/>
                </a:lnTo>
                <a:lnTo>
                  <a:pt x="447447" y="90186"/>
                </a:lnTo>
                <a:lnTo>
                  <a:pt x="472460" y="125572"/>
                </a:lnTo>
                <a:lnTo>
                  <a:pt x="491214" y="165070"/>
                </a:lnTo>
                <a:lnTo>
                  <a:pt x="502991" y="207964"/>
                </a:lnTo>
                <a:lnTo>
                  <a:pt x="507076" y="253538"/>
                </a:lnTo>
                <a:lnTo>
                  <a:pt x="502991" y="299111"/>
                </a:lnTo>
                <a:lnTo>
                  <a:pt x="491214" y="342005"/>
                </a:lnTo>
                <a:lnTo>
                  <a:pt x="472460" y="381503"/>
                </a:lnTo>
                <a:lnTo>
                  <a:pt x="447447" y="416889"/>
                </a:lnTo>
                <a:lnTo>
                  <a:pt x="416889" y="447447"/>
                </a:lnTo>
                <a:lnTo>
                  <a:pt x="381503" y="472460"/>
                </a:lnTo>
                <a:lnTo>
                  <a:pt x="342005" y="491214"/>
                </a:lnTo>
                <a:lnTo>
                  <a:pt x="299111" y="502991"/>
                </a:lnTo>
                <a:lnTo>
                  <a:pt x="253538" y="507076"/>
                </a:lnTo>
                <a:lnTo>
                  <a:pt x="207964" y="502991"/>
                </a:lnTo>
                <a:lnTo>
                  <a:pt x="165070" y="491214"/>
                </a:lnTo>
                <a:lnTo>
                  <a:pt x="125572" y="472460"/>
                </a:lnTo>
                <a:lnTo>
                  <a:pt x="90186" y="447447"/>
                </a:lnTo>
                <a:lnTo>
                  <a:pt x="59628" y="416889"/>
                </a:lnTo>
                <a:lnTo>
                  <a:pt x="34615" y="381503"/>
                </a:lnTo>
                <a:lnTo>
                  <a:pt x="15861" y="342005"/>
                </a:lnTo>
                <a:lnTo>
                  <a:pt x="4084" y="299111"/>
                </a:lnTo>
                <a:lnTo>
                  <a:pt x="0" y="253538"/>
                </a:lnTo>
                <a:close/>
              </a:path>
            </a:pathLst>
          </a:custGeom>
          <a:ln w="12700">
            <a:solidFill>
              <a:srgbClr val="507E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633197" y="3732415"/>
            <a:ext cx="76200" cy="1056005"/>
          </a:xfrm>
          <a:custGeom>
            <a:avLst/>
            <a:gdLst/>
            <a:ahLst/>
            <a:cxnLst/>
            <a:rect l="l" t="t" r="r" b="b"/>
            <a:pathLst>
              <a:path w="76200" h="1056004">
                <a:moveTo>
                  <a:pt x="41275" y="63500"/>
                </a:moveTo>
                <a:lnTo>
                  <a:pt x="34925" y="63500"/>
                </a:lnTo>
                <a:lnTo>
                  <a:pt x="34923" y="1055715"/>
                </a:lnTo>
                <a:lnTo>
                  <a:pt x="41273" y="1055715"/>
                </a:lnTo>
                <a:lnTo>
                  <a:pt x="41275" y="63500"/>
                </a:lnTo>
                <a:close/>
              </a:path>
              <a:path w="76200" h="1056004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056004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467329" y="4864100"/>
            <a:ext cx="403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79867" y="2239163"/>
            <a:ext cx="2508885" cy="399415"/>
          </a:xfrm>
          <a:custGeom>
            <a:avLst/>
            <a:gdLst/>
            <a:ahLst/>
            <a:cxnLst/>
            <a:rect l="l" t="t" r="r" b="b"/>
            <a:pathLst>
              <a:path w="2508884" h="399414">
                <a:moveTo>
                  <a:pt x="0" y="399011"/>
                </a:moveTo>
                <a:lnTo>
                  <a:pt x="2612" y="321354"/>
                </a:lnTo>
                <a:lnTo>
                  <a:pt x="9738" y="257939"/>
                </a:lnTo>
                <a:lnTo>
                  <a:pt x="20306" y="215183"/>
                </a:lnTo>
                <a:lnTo>
                  <a:pt x="33249" y="199505"/>
                </a:lnTo>
                <a:lnTo>
                  <a:pt x="1221111" y="199505"/>
                </a:lnTo>
                <a:lnTo>
                  <a:pt x="1234053" y="183827"/>
                </a:lnTo>
                <a:lnTo>
                  <a:pt x="1244622" y="141071"/>
                </a:lnTo>
                <a:lnTo>
                  <a:pt x="1251748" y="77656"/>
                </a:lnTo>
                <a:lnTo>
                  <a:pt x="1254361" y="0"/>
                </a:lnTo>
                <a:lnTo>
                  <a:pt x="1256973" y="77656"/>
                </a:lnTo>
                <a:lnTo>
                  <a:pt x="1264099" y="141071"/>
                </a:lnTo>
                <a:lnTo>
                  <a:pt x="1274667" y="183827"/>
                </a:lnTo>
                <a:lnTo>
                  <a:pt x="1287610" y="199505"/>
                </a:lnTo>
                <a:lnTo>
                  <a:pt x="2475471" y="199505"/>
                </a:lnTo>
                <a:lnTo>
                  <a:pt x="2488413" y="215183"/>
                </a:lnTo>
                <a:lnTo>
                  <a:pt x="2498982" y="257939"/>
                </a:lnTo>
                <a:lnTo>
                  <a:pt x="2506108" y="321354"/>
                </a:lnTo>
                <a:lnTo>
                  <a:pt x="2508721" y="399011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31622" y="1712467"/>
            <a:ext cx="993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tim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538645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966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0" dirty="0"/>
              <a:t>Disaster </a:t>
            </a:r>
            <a:r>
              <a:rPr spc="-70" dirty="0"/>
              <a:t>Recovery</a:t>
            </a:r>
            <a:r>
              <a:rPr spc="75" dirty="0"/>
              <a:t> </a:t>
            </a:r>
            <a:r>
              <a:rPr spc="-75" dirty="0"/>
              <a:t>Strategies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4481195" cy="2067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Restore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Pilot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Light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Warm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Standby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Hot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Site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Site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Approach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11423" y="4358640"/>
            <a:ext cx="5705856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5585" y="4163232"/>
            <a:ext cx="5469890" cy="114300"/>
          </a:xfrm>
          <a:custGeom>
            <a:avLst/>
            <a:gdLst/>
            <a:ahLst/>
            <a:cxnLst/>
            <a:rect l="l" t="t" r="r" b="b"/>
            <a:pathLst>
              <a:path w="5469890" h="114300">
                <a:moveTo>
                  <a:pt x="5355474" y="76199"/>
                </a:moveTo>
                <a:lnTo>
                  <a:pt x="5355474" y="114300"/>
                </a:lnTo>
                <a:lnTo>
                  <a:pt x="5431674" y="76200"/>
                </a:lnTo>
                <a:lnTo>
                  <a:pt x="5355474" y="76199"/>
                </a:lnTo>
                <a:close/>
              </a:path>
              <a:path w="5469890" h="114300">
                <a:moveTo>
                  <a:pt x="5355474" y="38099"/>
                </a:moveTo>
                <a:lnTo>
                  <a:pt x="5355474" y="76199"/>
                </a:lnTo>
                <a:lnTo>
                  <a:pt x="5374521" y="76200"/>
                </a:lnTo>
                <a:lnTo>
                  <a:pt x="5374521" y="38100"/>
                </a:lnTo>
                <a:lnTo>
                  <a:pt x="5355474" y="38099"/>
                </a:lnTo>
                <a:close/>
              </a:path>
              <a:path w="5469890" h="114300">
                <a:moveTo>
                  <a:pt x="5355474" y="0"/>
                </a:moveTo>
                <a:lnTo>
                  <a:pt x="5355474" y="38099"/>
                </a:lnTo>
                <a:lnTo>
                  <a:pt x="5374521" y="38100"/>
                </a:lnTo>
                <a:lnTo>
                  <a:pt x="5374521" y="76200"/>
                </a:lnTo>
                <a:lnTo>
                  <a:pt x="5431676" y="76198"/>
                </a:lnTo>
                <a:lnTo>
                  <a:pt x="5469774" y="57150"/>
                </a:lnTo>
                <a:lnTo>
                  <a:pt x="5355474" y="0"/>
                </a:lnTo>
                <a:close/>
              </a:path>
              <a:path w="5469890" h="114300">
                <a:moveTo>
                  <a:pt x="0" y="38098"/>
                </a:moveTo>
                <a:lnTo>
                  <a:pt x="0" y="76198"/>
                </a:lnTo>
                <a:lnTo>
                  <a:pt x="5355474" y="76199"/>
                </a:lnTo>
                <a:lnTo>
                  <a:pt x="5355474" y="38099"/>
                </a:lnTo>
                <a:lnTo>
                  <a:pt x="0" y="3809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16004" y="3879595"/>
            <a:ext cx="103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Faster</a:t>
            </a:r>
            <a:r>
              <a:rPr sz="18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RTO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81047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82506" y="2992921"/>
            <a:ext cx="3028315" cy="76200"/>
          </a:xfrm>
          <a:custGeom>
            <a:avLst/>
            <a:gdLst/>
            <a:ahLst/>
            <a:cxnLst/>
            <a:rect l="l" t="t" r="r" b="b"/>
            <a:pathLst>
              <a:path w="3028315" h="76200">
                <a:moveTo>
                  <a:pt x="2951821" y="41274"/>
                </a:moveTo>
                <a:lnTo>
                  <a:pt x="2951821" y="76200"/>
                </a:lnTo>
                <a:lnTo>
                  <a:pt x="3021671" y="41275"/>
                </a:lnTo>
                <a:lnTo>
                  <a:pt x="2951821" y="41274"/>
                </a:lnTo>
                <a:close/>
              </a:path>
              <a:path w="3028315" h="76200">
                <a:moveTo>
                  <a:pt x="2951821" y="34924"/>
                </a:moveTo>
                <a:lnTo>
                  <a:pt x="2951821" y="41274"/>
                </a:lnTo>
                <a:lnTo>
                  <a:pt x="2964524" y="41275"/>
                </a:lnTo>
                <a:lnTo>
                  <a:pt x="2964524" y="34925"/>
                </a:lnTo>
                <a:lnTo>
                  <a:pt x="2951821" y="34924"/>
                </a:lnTo>
                <a:close/>
              </a:path>
              <a:path w="3028315" h="76200">
                <a:moveTo>
                  <a:pt x="2951821" y="0"/>
                </a:moveTo>
                <a:lnTo>
                  <a:pt x="2951821" y="34924"/>
                </a:lnTo>
                <a:lnTo>
                  <a:pt x="2964524" y="34925"/>
                </a:lnTo>
                <a:lnTo>
                  <a:pt x="2964524" y="41275"/>
                </a:lnTo>
                <a:lnTo>
                  <a:pt x="3021674" y="41273"/>
                </a:lnTo>
                <a:lnTo>
                  <a:pt x="3028021" y="38100"/>
                </a:lnTo>
                <a:lnTo>
                  <a:pt x="2951821" y="0"/>
                </a:lnTo>
                <a:close/>
              </a:path>
              <a:path w="3028315" h="76200">
                <a:moveTo>
                  <a:pt x="0" y="34923"/>
                </a:moveTo>
                <a:lnTo>
                  <a:pt x="0" y="41273"/>
                </a:lnTo>
                <a:lnTo>
                  <a:pt x="2951821" y="41274"/>
                </a:lnTo>
                <a:lnTo>
                  <a:pt x="2951821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2506" y="2084062"/>
            <a:ext cx="3028315" cy="76200"/>
          </a:xfrm>
          <a:custGeom>
            <a:avLst/>
            <a:gdLst/>
            <a:ahLst/>
            <a:cxnLst/>
            <a:rect l="l" t="t" r="r" b="b"/>
            <a:pathLst>
              <a:path w="3028315" h="76200">
                <a:moveTo>
                  <a:pt x="2951821" y="0"/>
                </a:moveTo>
                <a:lnTo>
                  <a:pt x="2951821" y="76200"/>
                </a:lnTo>
                <a:lnTo>
                  <a:pt x="3021671" y="41275"/>
                </a:lnTo>
                <a:lnTo>
                  <a:pt x="2964524" y="41275"/>
                </a:lnTo>
                <a:lnTo>
                  <a:pt x="2964524" y="34925"/>
                </a:lnTo>
                <a:lnTo>
                  <a:pt x="3021671" y="34925"/>
                </a:lnTo>
                <a:lnTo>
                  <a:pt x="2951821" y="0"/>
                </a:lnTo>
                <a:close/>
              </a:path>
              <a:path w="3028315" h="76200">
                <a:moveTo>
                  <a:pt x="2951821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951821" y="41275"/>
                </a:lnTo>
                <a:lnTo>
                  <a:pt x="2951821" y="34925"/>
                </a:lnTo>
                <a:close/>
              </a:path>
              <a:path w="3028315" h="76200">
                <a:moveTo>
                  <a:pt x="3021671" y="34925"/>
                </a:moveTo>
                <a:lnTo>
                  <a:pt x="2964524" y="34925"/>
                </a:lnTo>
                <a:lnTo>
                  <a:pt x="2964524" y="41275"/>
                </a:lnTo>
                <a:lnTo>
                  <a:pt x="3021671" y="41275"/>
                </a:lnTo>
                <a:lnTo>
                  <a:pt x="3028021" y="38100"/>
                </a:lnTo>
                <a:lnTo>
                  <a:pt x="3021671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17930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Backup </a:t>
            </a:r>
            <a:r>
              <a:rPr spc="-20" dirty="0"/>
              <a:t>and </a:t>
            </a:r>
            <a:r>
              <a:rPr spc="-110" dirty="0"/>
              <a:t>Restore </a:t>
            </a:r>
            <a:r>
              <a:rPr spc="-45" dirty="0"/>
              <a:t>(High</a:t>
            </a:r>
            <a:r>
              <a:rPr spc="215" dirty="0"/>
              <a:t> </a:t>
            </a:r>
            <a:r>
              <a:rPr spc="-30" dirty="0"/>
              <a:t>RPO)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12335" y="1271846"/>
            <a:ext cx="1765300" cy="2236470"/>
          </a:xfrm>
          <a:prstGeom prst="rect">
            <a:avLst/>
          </a:prstGeom>
          <a:ln w="12700">
            <a:solidFill>
              <a:srgbClr val="5A6B86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 marL="456565" marR="371475">
              <a:lnSpc>
                <a:spcPct val="100000"/>
              </a:lnSpc>
              <a:spcBef>
                <a:spcPts val="640"/>
              </a:spcBef>
            </a:pP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Corporate</a:t>
            </a:r>
            <a:r>
              <a:rPr sz="1200" spc="-80" dirty="0">
                <a:solidFill>
                  <a:srgbClr val="5A6B8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data  center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0055" y="1271016"/>
            <a:ext cx="335280" cy="33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92821" y="1271846"/>
            <a:ext cx="1765300" cy="4559935"/>
          </a:xfrm>
          <a:custGeom>
            <a:avLst/>
            <a:gdLst/>
            <a:ahLst/>
            <a:cxnLst/>
            <a:rect l="l" t="t" r="r" b="b"/>
            <a:pathLst>
              <a:path w="1765300" h="4559935">
                <a:moveTo>
                  <a:pt x="0" y="0"/>
                </a:moveTo>
                <a:lnTo>
                  <a:pt x="1765300" y="0"/>
                </a:lnTo>
                <a:lnTo>
                  <a:pt x="1765300" y="4559566"/>
                </a:lnTo>
                <a:lnTo>
                  <a:pt x="0" y="455956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37321" y="1340611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AWS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90744" y="1280160"/>
            <a:ext cx="335279" cy="332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12335" y="3786343"/>
            <a:ext cx="1765300" cy="1983105"/>
          </a:xfrm>
          <a:custGeom>
            <a:avLst/>
            <a:gdLst/>
            <a:ahLst/>
            <a:cxnLst/>
            <a:rect l="l" t="t" r="r" b="b"/>
            <a:pathLst>
              <a:path w="1765300" h="1983104">
                <a:moveTo>
                  <a:pt x="0" y="0"/>
                </a:moveTo>
                <a:lnTo>
                  <a:pt x="1765300" y="0"/>
                </a:lnTo>
                <a:lnTo>
                  <a:pt x="1765300" y="1982689"/>
                </a:lnTo>
                <a:lnTo>
                  <a:pt x="0" y="198268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0055" y="3785615"/>
            <a:ext cx="335280" cy="332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92439" y="2370836"/>
            <a:ext cx="161988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Storage</a:t>
            </a:r>
            <a:r>
              <a:rPr sz="14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31335" y="1901951"/>
            <a:ext cx="478536" cy="48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48528" y="2727960"/>
            <a:ext cx="509015" cy="5090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48528" y="1853183"/>
            <a:ext cx="509015" cy="5059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736356" y="3269995"/>
            <a:ext cx="5321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Glacier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93163" y="2413507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39501" y="3224275"/>
            <a:ext cx="10566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Snowball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25240" y="2703576"/>
            <a:ext cx="484632" cy="4846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38068" y="3855211"/>
            <a:ext cx="722630" cy="56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AWS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87295" y="4050791"/>
            <a:ext cx="493775" cy="4937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01244" y="4989067"/>
            <a:ext cx="6953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na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sh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12535" y="4498847"/>
            <a:ext cx="472439" cy="4724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30021" y="4717795"/>
            <a:ext cx="6070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spc="-10" dirty="0">
                <a:latin typeface="Calibri Light"/>
                <a:cs typeface="Calibri Light"/>
              </a:rPr>
              <a:t>Redshift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87295" y="4614671"/>
            <a:ext cx="493775" cy="493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02529" y="5254244"/>
            <a:ext cx="3143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87295" y="5178552"/>
            <a:ext cx="493775" cy="4937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90472" y="1813560"/>
            <a:ext cx="688847" cy="6858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02535" y="1819655"/>
            <a:ext cx="685800" cy="685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02535" y="2602992"/>
            <a:ext cx="685800" cy="6888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687801" y="4691489"/>
            <a:ext cx="3028315" cy="76200"/>
          </a:xfrm>
          <a:custGeom>
            <a:avLst/>
            <a:gdLst/>
            <a:ahLst/>
            <a:cxnLst/>
            <a:rect l="l" t="t" r="r" b="b"/>
            <a:pathLst>
              <a:path w="3028315" h="76200">
                <a:moveTo>
                  <a:pt x="2951821" y="41274"/>
                </a:moveTo>
                <a:lnTo>
                  <a:pt x="2951821" y="76200"/>
                </a:lnTo>
                <a:lnTo>
                  <a:pt x="3021671" y="41275"/>
                </a:lnTo>
                <a:lnTo>
                  <a:pt x="2951821" y="41274"/>
                </a:lnTo>
                <a:close/>
              </a:path>
              <a:path w="3028315" h="76200">
                <a:moveTo>
                  <a:pt x="2951821" y="34924"/>
                </a:moveTo>
                <a:lnTo>
                  <a:pt x="2951821" y="41274"/>
                </a:lnTo>
                <a:lnTo>
                  <a:pt x="2964524" y="41275"/>
                </a:lnTo>
                <a:lnTo>
                  <a:pt x="2964524" y="34925"/>
                </a:lnTo>
                <a:lnTo>
                  <a:pt x="2951821" y="34924"/>
                </a:lnTo>
                <a:close/>
              </a:path>
              <a:path w="3028315" h="76200">
                <a:moveTo>
                  <a:pt x="2951821" y="0"/>
                </a:moveTo>
                <a:lnTo>
                  <a:pt x="2951821" y="34924"/>
                </a:lnTo>
                <a:lnTo>
                  <a:pt x="2964524" y="34925"/>
                </a:lnTo>
                <a:lnTo>
                  <a:pt x="2964524" y="41275"/>
                </a:lnTo>
                <a:lnTo>
                  <a:pt x="3021674" y="41273"/>
                </a:lnTo>
                <a:lnTo>
                  <a:pt x="3028021" y="38100"/>
                </a:lnTo>
                <a:lnTo>
                  <a:pt x="2951821" y="0"/>
                </a:lnTo>
                <a:close/>
              </a:path>
              <a:path w="3028315" h="76200">
                <a:moveTo>
                  <a:pt x="0" y="34923"/>
                </a:moveTo>
                <a:lnTo>
                  <a:pt x="0" y="41273"/>
                </a:lnTo>
                <a:lnTo>
                  <a:pt x="2951821" y="41274"/>
                </a:lnTo>
                <a:lnTo>
                  <a:pt x="2951821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55093" y="2101973"/>
            <a:ext cx="231775" cy="917575"/>
          </a:xfrm>
          <a:custGeom>
            <a:avLst/>
            <a:gdLst/>
            <a:ahLst/>
            <a:cxnLst/>
            <a:rect l="l" t="t" r="r" b="b"/>
            <a:pathLst>
              <a:path w="231775" h="917575">
                <a:moveTo>
                  <a:pt x="88900" y="841051"/>
                </a:moveTo>
                <a:lnTo>
                  <a:pt x="12700" y="879151"/>
                </a:lnTo>
                <a:lnTo>
                  <a:pt x="88900" y="917251"/>
                </a:lnTo>
                <a:lnTo>
                  <a:pt x="88900" y="882326"/>
                </a:lnTo>
                <a:lnTo>
                  <a:pt x="76200" y="882326"/>
                </a:lnTo>
                <a:lnTo>
                  <a:pt x="76200" y="875976"/>
                </a:lnTo>
                <a:lnTo>
                  <a:pt x="88900" y="875976"/>
                </a:lnTo>
                <a:lnTo>
                  <a:pt x="88900" y="841051"/>
                </a:lnTo>
                <a:close/>
              </a:path>
              <a:path w="231775" h="917575">
                <a:moveTo>
                  <a:pt x="88900" y="875976"/>
                </a:moveTo>
                <a:lnTo>
                  <a:pt x="76200" y="875976"/>
                </a:lnTo>
                <a:lnTo>
                  <a:pt x="76200" y="882326"/>
                </a:lnTo>
                <a:lnTo>
                  <a:pt x="88900" y="882326"/>
                </a:lnTo>
                <a:lnTo>
                  <a:pt x="88900" y="875976"/>
                </a:lnTo>
                <a:close/>
              </a:path>
              <a:path w="231775" h="917575">
                <a:moveTo>
                  <a:pt x="225425" y="875976"/>
                </a:moveTo>
                <a:lnTo>
                  <a:pt x="88900" y="875976"/>
                </a:lnTo>
                <a:lnTo>
                  <a:pt x="88900" y="882326"/>
                </a:lnTo>
                <a:lnTo>
                  <a:pt x="231775" y="882326"/>
                </a:lnTo>
                <a:lnTo>
                  <a:pt x="231775" y="879151"/>
                </a:lnTo>
                <a:lnTo>
                  <a:pt x="225425" y="879151"/>
                </a:lnTo>
                <a:lnTo>
                  <a:pt x="225425" y="875976"/>
                </a:lnTo>
                <a:close/>
              </a:path>
              <a:path w="231775" h="917575">
                <a:moveTo>
                  <a:pt x="225425" y="3175"/>
                </a:moveTo>
                <a:lnTo>
                  <a:pt x="225425" y="879151"/>
                </a:lnTo>
                <a:lnTo>
                  <a:pt x="228600" y="875976"/>
                </a:lnTo>
                <a:lnTo>
                  <a:pt x="231775" y="875976"/>
                </a:lnTo>
                <a:lnTo>
                  <a:pt x="231775" y="6350"/>
                </a:lnTo>
                <a:lnTo>
                  <a:pt x="228600" y="6350"/>
                </a:lnTo>
                <a:lnTo>
                  <a:pt x="225425" y="3175"/>
                </a:lnTo>
                <a:close/>
              </a:path>
              <a:path w="231775" h="917575">
                <a:moveTo>
                  <a:pt x="231775" y="875976"/>
                </a:moveTo>
                <a:lnTo>
                  <a:pt x="228600" y="875976"/>
                </a:lnTo>
                <a:lnTo>
                  <a:pt x="225425" y="879151"/>
                </a:lnTo>
                <a:lnTo>
                  <a:pt x="231775" y="879151"/>
                </a:lnTo>
                <a:lnTo>
                  <a:pt x="231775" y="875976"/>
                </a:lnTo>
                <a:close/>
              </a:path>
              <a:path w="231775" h="917575">
                <a:moveTo>
                  <a:pt x="231775" y="0"/>
                </a:moveTo>
                <a:lnTo>
                  <a:pt x="0" y="0"/>
                </a:lnTo>
                <a:lnTo>
                  <a:pt x="0" y="6350"/>
                </a:lnTo>
                <a:lnTo>
                  <a:pt x="225425" y="6350"/>
                </a:lnTo>
                <a:lnTo>
                  <a:pt x="225425" y="3175"/>
                </a:lnTo>
                <a:lnTo>
                  <a:pt x="231775" y="3175"/>
                </a:lnTo>
                <a:lnTo>
                  <a:pt x="231775" y="0"/>
                </a:lnTo>
                <a:close/>
              </a:path>
              <a:path w="231775" h="917575">
                <a:moveTo>
                  <a:pt x="231775" y="3175"/>
                </a:moveTo>
                <a:lnTo>
                  <a:pt x="225425" y="3175"/>
                </a:lnTo>
                <a:lnTo>
                  <a:pt x="228600" y="6350"/>
                </a:lnTo>
                <a:lnTo>
                  <a:pt x="231775" y="6350"/>
                </a:lnTo>
                <a:lnTo>
                  <a:pt x="231775" y="317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506191" y="2297683"/>
            <a:ext cx="189230" cy="464820"/>
          </a:xfrm>
          <a:prstGeom prst="rect">
            <a:avLst/>
          </a:prstGeom>
        </p:spPr>
        <p:txBody>
          <a:bodyPr vert="vert" wrap="square" lIns="0" tIns="6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050" spc="-5" dirty="0">
                <a:solidFill>
                  <a:srgbClr val="444949"/>
                </a:solidFill>
                <a:latin typeface="Calibri"/>
                <a:cs typeface="Calibri"/>
              </a:rPr>
              <a:t>lifecycle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705088" y="1289303"/>
            <a:ext cx="332231" cy="3322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58103" y="3522717"/>
            <a:ext cx="1747520" cy="76200"/>
          </a:xfrm>
          <a:custGeom>
            <a:avLst/>
            <a:gdLst/>
            <a:ahLst/>
            <a:cxnLst/>
            <a:rect l="l" t="t" r="r" b="b"/>
            <a:pathLst>
              <a:path w="1747520" h="76200">
                <a:moveTo>
                  <a:pt x="1671518" y="0"/>
                </a:moveTo>
                <a:lnTo>
                  <a:pt x="1671326" y="34923"/>
                </a:lnTo>
                <a:lnTo>
                  <a:pt x="1684025" y="34993"/>
                </a:lnTo>
                <a:lnTo>
                  <a:pt x="1683989" y="41343"/>
                </a:lnTo>
                <a:lnTo>
                  <a:pt x="1671290" y="41343"/>
                </a:lnTo>
                <a:lnTo>
                  <a:pt x="1671099" y="76198"/>
                </a:lnTo>
                <a:lnTo>
                  <a:pt x="1741777" y="41343"/>
                </a:lnTo>
                <a:lnTo>
                  <a:pt x="1683989" y="41343"/>
                </a:lnTo>
                <a:lnTo>
                  <a:pt x="1741918" y="41273"/>
                </a:lnTo>
                <a:lnTo>
                  <a:pt x="1747507" y="38517"/>
                </a:lnTo>
                <a:lnTo>
                  <a:pt x="1671518" y="0"/>
                </a:lnTo>
                <a:close/>
              </a:path>
              <a:path w="1747520" h="76200">
                <a:moveTo>
                  <a:pt x="1671326" y="34923"/>
                </a:moveTo>
                <a:lnTo>
                  <a:pt x="1671291" y="41273"/>
                </a:lnTo>
                <a:lnTo>
                  <a:pt x="1683989" y="41343"/>
                </a:lnTo>
                <a:lnTo>
                  <a:pt x="1684025" y="34993"/>
                </a:lnTo>
                <a:lnTo>
                  <a:pt x="1671326" y="34923"/>
                </a:lnTo>
                <a:close/>
              </a:path>
              <a:path w="1747520" h="76200">
                <a:moveTo>
                  <a:pt x="35" y="25737"/>
                </a:moveTo>
                <a:lnTo>
                  <a:pt x="0" y="32087"/>
                </a:lnTo>
                <a:lnTo>
                  <a:pt x="1671291" y="41273"/>
                </a:lnTo>
                <a:lnTo>
                  <a:pt x="1671326" y="34923"/>
                </a:lnTo>
                <a:lnTo>
                  <a:pt x="35" y="2573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59823" y="2097023"/>
            <a:ext cx="713231" cy="7162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59823" y="4029455"/>
            <a:ext cx="713231" cy="7132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63039" y="2645664"/>
            <a:ext cx="640079" cy="6431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378695" y="3096767"/>
            <a:ext cx="475488" cy="4724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705611" y="1281451"/>
            <a:ext cx="1765300" cy="4559935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635"/>
              </a:spcBef>
            </a:pPr>
            <a:r>
              <a:rPr sz="1200" spc="-20" dirty="0">
                <a:latin typeface="Calibri"/>
                <a:cs typeface="Calibri"/>
              </a:rPr>
              <a:t>AWS</a:t>
            </a:r>
            <a:r>
              <a:rPr sz="1200" spc="-5" dirty="0">
                <a:latin typeface="Calibri"/>
                <a:cs typeface="Calibri"/>
              </a:rPr>
              <a:t> Cloud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05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EC2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55880" algn="ctr">
              <a:lnSpc>
                <a:spcPct val="100000"/>
              </a:lnSpc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AMI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57150" algn="ctr">
              <a:lnSpc>
                <a:spcPct val="100000"/>
              </a:lnSpc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578316" y="2810337"/>
            <a:ext cx="76200" cy="288925"/>
          </a:xfrm>
          <a:custGeom>
            <a:avLst/>
            <a:gdLst/>
            <a:ahLst/>
            <a:cxnLst/>
            <a:rect l="l" t="t" r="r" b="b"/>
            <a:pathLst>
              <a:path w="76200" h="288925">
                <a:moveTo>
                  <a:pt x="41275" y="63500"/>
                </a:moveTo>
                <a:lnTo>
                  <a:pt x="34925" y="63500"/>
                </a:lnTo>
                <a:lnTo>
                  <a:pt x="34923" y="288409"/>
                </a:lnTo>
                <a:lnTo>
                  <a:pt x="41273" y="288409"/>
                </a:lnTo>
                <a:lnTo>
                  <a:pt x="41275" y="63500"/>
                </a:lnTo>
                <a:close/>
              </a:path>
              <a:path w="76200" h="288925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88925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235642" y="4047235"/>
            <a:ext cx="1704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Scheduled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regular  snapshots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419977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7868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0" dirty="0"/>
              <a:t>Disaster </a:t>
            </a:r>
            <a:r>
              <a:rPr spc="-70" dirty="0"/>
              <a:t>Recovery </a:t>
            </a:r>
            <a:r>
              <a:rPr spc="-5" dirty="0"/>
              <a:t>– </a:t>
            </a:r>
            <a:r>
              <a:rPr spc="-100" dirty="0"/>
              <a:t>Pilot</a:t>
            </a:r>
            <a:r>
              <a:rPr spc="155" dirty="0"/>
              <a:t> </a:t>
            </a:r>
            <a:r>
              <a:rPr spc="-90" dirty="0"/>
              <a:t>Light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8662670" cy="163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small version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app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always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4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Useful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critical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core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(pilot</a:t>
            </a:r>
            <a:r>
              <a:rPr sz="26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light)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similar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6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Restore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Faster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critical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systems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already</a:t>
            </a:r>
            <a:r>
              <a:rPr sz="2600" spc="5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up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9695" y="3624348"/>
            <a:ext cx="1765300" cy="2236470"/>
          </a:xfrm>
          <a:custGeom>
            <a:avLst/>
            <a:gdLst/>
            <a:ahLst/>
            <a:cxnLst/>
            <a:rect l="l" t="t" r="r" b="b"/>
            <a:pathLst>
              <a:path w="1765300" h="2236470">
                <a:moveTo>
                  <a:pt x="0" y="0"/>
                </a:moveTo>
                <a:lnTo>
                  <a:pt x="1765300" y="0"/>
                </a:lnTo>
                <a:lnTo>
                  <a:pt x="1765300" y="2236124"/>
                </a:lnTo>
                <a:lnTo>
                  <a:pt x="0" y="223612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A6B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94195" y="3693667"/>
            <a:ext cx="954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Corporate</a:t>
            </a:r>
            <a:r>
              <a:rPr sz="1200" spc="-80" dirty="0">
                <a:solidFill>
                  <a:srgbClr val="5A6B8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data  center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47416" y="3624071"/>
            <a:ext cx="335280" cy="332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20440" y="4154423"/>
            <a:ext cx="68580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41776" y="4983479"/>
            <a:ext cx="640079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77840" y="3580689"/>
            <a:ext cx="1765300" cy="2280285"/>
          </a:xfrm>
          <a:custGeom>
            <a:avLst/>
            <a:gdLst/>
            <a:ahLst/>
            <a:cxnLst/>
            <a:rect l="l" t="t" r="r" b="b"/>
            <a:pathLst>
              <a:path w="1765300" h="2280285">
                <a:moveTo>
                  <a:pt x="0" y="0"/>
                </a:moveTo>
                <a:lnTo>
                  <a:pt x="1765300" y="0"/>
                </a:lnTo>
                <a:lnTo>
                  <a:pt x="1765300" y="2279783"/>
                </a:lnTo>
                <a:lnTo>
                  <a:pt x="0" y="227978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22340" y="3650995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AWS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76871" y="3587496"/>
            <a:ext cx="332231" cy="335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86471" y="5001767"/>
            <a:ext cx="502920" cy="502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81825" y="5264758"/>
            <a:ext cx="3249930" cy="76200"/>
          </a:xfrm>
          <a:custGeom>
            <a:avLst/>
            <a:gdLst/>
            <a:ahLst/>
            <a:cxnLst/>
            <a:rect l="l" t="t" r="r" b="b"/>
            <a:pathLst>
              <a:path w="3249929" h="76200">
                <a:moveTo>
                  <a:pt x="3173552" y="0"/>
                </a:moveTo>
                <a:lnTo>
                  <a:pt x="3173552" y="76199"/>
                </a:lnTo>
                <a:lnTo>
                  <a:pt x="3243402" y="41274"/>
                </a:lnTo>
                <a:lnTo>
                  <a:pt x="3186266" y="41274"/>
                </a:lnTo>
                <a:lnTo>
                  <a:pt x="3186266" y="34924"/>
                </a:lnTo>
                <a:lnTo>
                  <a:pt x="3243402" y="34924"/>
                </a:lnTo>
                <a:lnTo>
                  <a:pt x="3173552" y="0"/>
                </a:lnTo>
                <a:close/>
              </a:path>
              <a:path w="3249929" h="76200">
                <a:moveTo>
                  <a:pt x="3173552" y="34924"/>
                </a:moveTo>
                <a:lnTo>
                  <a:pt x="0" y="34924"/>
                </a:lnTo>
                <a:lnTo>
                  <a:pt x="0" y="41274"/>
                </a:lnTo>
                <a:lnTo>
                  <a:pt x="3173552" y="41274"/>
                </a:lnTo>
                <a:lnTo>
                  <a:pt x="3173552" y="34924"/>
                </a:lnTo>
                <a:close/>
              </a:path>
              <a:path w="3249929" h="76200">
                <a:moveTo>
                  <a:pt x="3243402" y="34924"/>
                </a:moveTo>
                <a:lnTo>
                  <a:pt x="3186266" y="34924"/>
                </a:lnTo>
                <a:lnTo>
                  <a:pt x="3186266" y="41274"/>
                </a:lnTo>
                <a:lnTo>
                  <a:pt x="3243402" y="41274"/>
                </a:lnTo>
                <a:lnTo>
                  <a:pt x="3249752" y="38099"/>
                </a:lnTo>
                <a:lnTo>
                  <a:pt x="3243402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143000" y="4457122"/>
            <a:ext cx="3341370" cy="1306195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047239" algn="ctr">
              <a:lnSpc>
                <a:spcPct val="100000"/>
              </a:lnSpc>
              <a:spcBef>
                <a:spcPts val="1065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EC2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(not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running)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2047875"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r>
              <a:rPr sz="14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(running)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86471" y="4056888"/>
            <a:ext cx="502920" cy="502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457808" y="3788155"/>
            <a:ext cx="6737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541264" y="3267455"/>
            <a:ext cx="457200" cy="460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04422" y="3495522"/>
            <a:ext cx="1340485" cy="1002030"/>
          </a:xfrm>
          <a:custGeom>
            <a:avLst/>
            <a:gdLst/>
            <a:ahLst/>
            <a:cxnLst/>
            <a:rect l="l" t="t" r="r" b="b"/>
            <a:pathLst>
              <a:path w="1340485" h="1002029">
                <a:moveTo>
                  <a:pt x="38260" y="925770"/>
                </a:moveTo>
                <a:lnTo>
                  <a:pt x="0" y="1001889"/>
                </a:lnTo>
                <a:lnTo>
                  <a:pt x="83851" y="986825"/>
                </a:lnTo>
                <a:lnTo>
                  <a:pt x="68629" y="966440"/>
                </a:lnTo>
                <a:lnTo>
                  <a:pt x="52779" y="966440"/>
                </a:lnTo>
                <a:lnTo>
                  <a:pt x="48980" y="961351"/>
                </a:lnTo>
                <a:lnTo>
                  <a:pt x="59155" y="953753"/>
                </a:lnTo>
                <a:lnTo>
                  <a:pt x="38260" y="925770"/>
                </a:lnTo>
                <a:close/>
              </a:path>
              <a:path w="1340485" h="1002029">
                <a:moveTo>
                  <a:pt x="59155" y="953753"/>
                </a:moveTo>
                <a:lnTo>
                  <a:pt x="48980" y="961351"/>
                </a:lnTo>
                <a:lnTo>
                  <a:pt x="52779" y="966440"/>
                </a:lnTo>
                <a:lnTo>
                  <a:pt x="62955" y="958842"/>
                </a:lnTo>
                <a:lnTo>
                  <a:pt x="59155" y="953753"/>
                </a:lnTo>
                <a:close/>
              </a:path>
              <a:path w="1340485" h="1002029">
                <a:moveTo>
                  <a:pt x="62955" y="958842"/>
                </a:moveTo>
                <a:lnTo>
                  <a:pt x="52779" y="966440"/>
                </a:lnTo>
                <a:lnTo>
                  <a:pt x="68629" y="966440"/>
                </a:lnTo>
                <a:lnTo>
                  <a:pt x="62955" y="958842"/>
                </a:lnTo>
                <a:close/>
              </a:path>
              <a:path w="1340485" h="1002029">
                <a:moveTo>
                  <a:pt x="1336418" y="0"/>
                </a:moveTo>
                <a:lnTo>
                  <a:pt x="59155" y="953753"/>
                </a:lnTo>
                <a:lnTo>
                  <a:pt x="62955" y="958842"/>
                </a:lnTo>
                <a:lnTo>
                  <a:pt x="1340218" y="5088"/>
                </a:lnTo>
                <a:lnTo>
                  <a:pt x="133641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96749" y="3495239"/>
            <a:ext cx="1591310" cy="814069"/>
          </a:xfrm>
          <a:custGeom>
            <a:avLst/>
            <a:gdLst/>
            <a:ahLst/>
            <a:cxnLst/>
            <a:rect l="l" t="t" r="r" b="b"/>
            <a:pathLst>
              <a:path w="1591309" h="814070">
                <a:moveTo>
                  <a:pt x="2885" y="0"/>
                </a:moveTo>
                <a:lnTo>
                  <a:pt x="0" y="5655"/>
                </a:lnTo>
                <a:lnTo>
                  <a:pt x="22625" y="17199"/>
                </a:lnTo>
                <a:lnTo>
                  <a:pt x="25510" y="11543"/>
                </a:lnTo>
                <a:lnTo>
                  <a:pt x="2885" y="0"/>
                </a:lnTo>
                <a:close/>
              </a:path>
              <a:path w="1591309" h="814070">
                <a:moveTo>
                  <a:pt x="42480" y="20200"/>
                </a:moveTo>
                <a:lnTo>
                  <a:pt x="39593" y="25857"/>
                </a:lnTo>
                <a:lnTo>
                  <a:pt x="62219" y="37400"/>
                </a:lnTo>
                <a:lnTo>
                  <a:pt x="65105" y="31743"/>
                </a:lnTo>
                <a:lnTo>
                  <a:pt x="42480" y="20200"/>
                </a:lnTo>
                <a:close/>
              </a:path>
              <a:path w="1591309" h="814070">
                <a:moveTo>
                  <a:pt x="82075" y="40401"/>
                </a:moveTo>
                <a:lnTo>
                  <a:pt x="79188" y="46057"/>
                </a:lnTo>
                <a:lnTo>
                  <a:pt x="101814" y="57600"/>
                </a:lnTo>
                <a:lnTo>
                  <a:pt x="104700" y="51944"/>
                </a:lnTo>
                <a:lnTo>
                  <a:pt x="82075" y="40401"/>
                </a:lnTo>
                <a:close/>
              </a:path>
              <a:path w="1591309" h="814070">
                <a:moveTo>
                  <a:pt x="121668" y="60601"/>
                </a:moveTo>
                <a:lnTo>
                  <a:pt x="118783" y="66258"/>
                </a:lnTo>
                <a:lnTo>
                  <a:pt x="141408" y="77801"/>
                </a:lnTo>
                <a:lnTo>
                  <a:pt x="144294" y="72146"/>
                </a:lnTo>
                <a:lnTo>
                  <a:pt x="121668" y="60601"/>
                </a:lnTo>
                <a:close/>
              </a:path>
              <a:path w="1591309" h="814070">
                <a:moveTo>
                  <a:pt x="161263" y="80803"/>
                </a:moveTo>
                <a:lnTo>
                  <a:pt x="158377" y="86459"/>
                </a:lnTo>
                <a:lnTo>
                  <a:pt x="181002" y="98003"/>
                </a:lnTo>
                <a:lnTo>
                  <a:pt x="183888" y="92346"/>
                </a:lnTo>
                <a:lnTo>
                  <a:pt x="161263" y="80803"/>
                </a:lnTo>
                <a:close/>
              </a:path>
              <a:path w="1591309" h="814070">
                <a:moveTo>
                  <a:pt x="200858" y="101004"/>
                </a:moveTo>
                <a:lnTo>
                  <a:pt x="197972" y="106660"/>
                </a:lnTo>
                <a:lnTo>
                  <a:pt x="220597" y="118203"/>
                </a:lnTo>
                <a:lnTo>
                  <a:pt x="223483" y="112547"/>
                </a:lnTo>
                <a:lnTo>
                  <a:pt x="200858" y="101004"/>
                </a:lnTo>
                <a:close/>
              </a:path>
              <a:path w="1591309" h="814070">
                <a:moveTo>
                  <a:pt x="240452" y="121204"/>
                </a:moveTo>
                <a:lnTo>
                  <a:pt x="237566" y="126861"/>
                </a:lnTo>
                <a:lnTo>
                  <a:pt x="260192" y="138404"/>
                </a:lnTo>
                <a:lnTo>
                  <a:pt x="263077" y="132748"/>
                </a:lnTo>
                <a:lnTo>
                  <a:pt x="240452" y="121204"/>
                </a:lnTo>
                <a:close/>
              </a:path>
              <a:path w="1591309" h="814070">
                <a:moveTo>
                  <a:pt x="280046" y="141405"/>
                </a:moveTo>
                <a:lnTo>
                  <a:pt x="277160" y="147062"/>
                </a:lnTo>
                <a:lnTo>
                  <a:pt x="299786" y="158605"/>
                </a:lnTo>
                <a:lnTo>
                  <a:pt x="302672" y="152949"/>
                </a:lnTo>
                <a:lnTo>
                  <a:pt x="280046" y="141405"/>
                </a:lnTo>
                <a:close/>
              </a:path>
              <a:path w="1591309" h="814070">
                <a:moveTo>
                  <a:pt x="319641" y="161607"/>
                </a:moveTo>
                <a:lnTo>
                  <a:pt x="316755" y="167262"/>
                </a:lnTo>
                <a:lnTo>
                  <a:pt x="339380" y="178807"/>
                </a:lnTo>
                <a:lnTo>
                  <a:pt x="342266" y="173150"/>
                </a:lnTo>
                <a:lnTo>
                  <a:pt x="319641" y="161607"/>
                </a:lnTo>
                <a:close/>
              </a:path>
              <a:path w="1591309" h="814070">
                <a:moveTo>
                  <a:pt x="359236" y="181808"/>
                </a:moveTo>
                <a:lnTo>
                  <a:pt x="356350" y="187464"/>
                </a:lnTo>
                <a:lnTo>
                  <a:pt x="378975" y="199007"/>
                </a:lnTo>
                <a:lnTo>
                  <a:pt x="381861" y="193351"/>
                </a:lnTo>
                <a:lnTo>
                  <a:pt x="359236" y="181808"/>
                </a:lnTo>
                <a:close/>
              </a:path>
              <a:path w="1591309" h="814070">
                <a:moveTo>
                  <a:pt x="398830" y="202008"/>
                </a:moveTo>
                <a:lnTo>
                  <a:pt x="395944" y="207665"/>
                </a:lnTo>
                <a:lnTo>
                  <a:pt x="418570" y="219208"/>
                </a:lnTo>
                <a:lnTo>
                  <a:pt x="421455" y="213551"/>
                </a:lnTo>
                <a:lnTo>
                  <a:pt x="398830" y="202008"/>
                </a:lnTo>
                <a:close/>
              </a:path>
              <a:path w="1591309" h="814070">
                <a:moveTo>
                  <a:pt x="438424" y="222209"/>
                </a:moveTo>
                <a:lnTo>
                  <a:pt x="435538" y="227865"/>
                </a:lnTo>
                <a:lnTo>
                  <a:pt x="458163" y="239408"/>
                </a:lnTo>
                <a:lnTo>
                  <a:pt x="461050" y="233753"/>
                </a:lnTo>
                <a:lnTo>
                  <a:pt x="438424" y="222209"/>
                </a:lnTo>
                <a:close/>
              </a:path>
              <a:path w="1591309" h="814070">
                <a:moveTo>
                  <a:pt x="478019" y="242411"/>
                </a:moveTo>
                <a:lnTo>
                  <a:pt x="475133" y="248066"/>
                </a:lnTo>
                <a:lnTo>
                  <a:pt x="497758" y="259610"/>
                </a:lnTo>
                <a:lnTo>
                  <a:pt x="500645" y="253954"/>
                </a:lnTo>
                <a:lnTo>
                  <a:pt x="478019" y="242411"/>
                </a:lnTo>
                <a:close/>
              </a:path>
              <a:path w="1591309" h="814070">
                <a:moveTo>
                  <a:pt x="517613" y="262611"/>
                </a:moveTo>
                <a:lnTo>
                  <a:pt x="514728" y="268268"/>
                </a:lnTo>
                <a:lnTo>
                  <a:pt x="537353" y="279811"/>
                </a:lnTo>
                <a:lnTo>
                  <a:pt x="540238" y="274154"/>
                </a:lnTo>
                <a:lnTo>
                  <a:pt x="517613" y="262611"/>
                </a:lnTo>
                <a:close/>
              </a:path>
              <a:path w="1591309" h="814070">
                <a:moveTo>
                  <a:pt x="557208" y="282812"/>
                </a:moveTo>
                <a:lnTo>
                  <a:pt x="554321" y="288469"/>
                </a:lnTo>
                <a:lnTo>
                  <a:pt x="576948" y="300012"/>
                </a:lnTo>
                <a:lnTo>
                  <a:pt x="579833" y="294355"/>
                </a:lnTo>
                <a:lnTo>
                  <a:pt x="557208" y="282812"/>
                </a:lnTo>
                <a:close/>
              </a:path>
              <a:path w="1591309" h="814070">
                <a:moveTo>
                  <a:pt x="596803" y="303013"/>
                </a:moveTo>
                <a:lnTo>
                  <a:pt x="593916" y="308669"/>
                </a:lnTo>
                <a:lnTo>
                  <a:pt x="616543" y="320213"/>
                </a:lnTo>
                <a:lnTo>
                  <a:pt x="619428" y="314557"/>
                </a:lnTo>
                <a:lnTo>
                  <a:pt x="596803" y="303013"/>
                </a:lnTo>
                <a:close/>
              </a:path>
              <a:path w="1591309" h="814070">
                <a:moveTo>
                  <a:pt x="636396" y="323214"/>
                </a:moveTo>
                <a:lnTo>
                  <a:pt x="633511" y="328870"/>
                </a:lnTo>
                <a:lnTo>
                  <a:pt x="656136" y="340414"/>
                </a:lnTo>
                <a:lnTo>
                  <a:pt x="659023" y="334758"/>
                </a:lnTo>
                <a:lnTo>
                  <a:pt x="636396" y="323214"/>
                </a:lnTo>
                <a:close/>
              </a:path>
              <a:path w="1591309" h="814070">
                <a:moveTo>
                  <a:pt x="675991" y="343415"/>
                </a:moveTo>
                <a:lnTo>
                  <a:pt x="673106" y="349072"/>
                </a:lnTo>
                <a:lnTo>
                  <a:pt x="695731" y="360615"/>
                </a:lnTo>
                <a:lnTo>
                  <a:pt x="698616" y="354958"/>
                </a:lnTo>
                <a:lnTo>
                  <a:pt x="675991" y="343415"/>
                </a:lnTo>
                <a:close/>
              </a:path>
              <a:path w="1591309" h="814070">
                <a:moveTo>
                  <a:pt x="715586" y="363616"/>
                </a:moveTo>
                <a:lnTo>
                  <a:pt x="712701" y="369272"/>
                </a:lnTo>
                <a:lnTo>
                  <a:pt x="735326" y="380815"/>
                </a:lnTo>
                <a:lnTo>
                  <a:pt x="738211" y="375159"/>
                </a:lnTo>
                <a:lnTo>
                  <a:pt x="715586" y="363616"/>
                </a:lnTo>
                <a:close/>
              </a:path>
              <a:path w="1591309" h="814070">
                <a:moveTo>
                  <a:pt x="755181" y="383816"/>
                </a:moveTo>
                <a:lnTo>
                  <a:pt x="752294" y="389473"/>
                </a:lnTo>
                <a:lnTo>
                  <a:pt x="774920" y="401017"/>
                </a:lnTo>
                <a:lnTo>
                  <a:pt x="777806" y="395361"/>
                </a:lnTo>
                <a:lnTo>
                  <a:pt x="755181" y="383816"/>
                </a:lnTo>
                <a:close/>
              </a:path>
              <a:path w="1591309" h="814070">
                <a:moveTo>
                  <a:pt x="794774" y="404018"/>
                </a:moveTo>
                <a:lnTo>
                  <a:pt x="791889" y="409674"/>
                </a:lnTo>
                <a:lnTo>
                  <a:pt x="814514" y="421218"/>
                </a:lnTo>
                <a:lnTo>
                  <a:pt x="817401" y="415561"/>
                </a:lnTo>
                <a:lnTo>
                  <a:pt x="794774" y="404018"/>
                </a:lnTo>
                <a:close/>
              </a:path>
              <a:path w="1591309" h="814070">
                <a:moveTo>
                  <a:pt x="834369" y="424219"/>
                </a:moveTo>
                <a:lnTo>
                  <a:pt x="831484" y="429875"/>
                </a:lnTo>
                <a:lnTo>
                  <a:pt x="854109" y="441418"/>
                </a:lnTo>
                <a:lnTo>
                  <a:pt x="856995" y="435762"/>
                </a:lnTo>
                <a:lnTo>
                  <a:pt x="834369" y="424219"/>
                </a:lnTo>
                <a:close/>
              </a:path>
              <a:path w="1591309" h="814070">
                <a:moveTo>
                  <a:pt x="873964" y="444419"/>
                </a:moveTo>
                <a:lnTo>
                  <a:pt x="871079" y="450076"/>
                </a:lnTo>
                <a:lnTo>
                  <a:pt x="893704" y="461619"/>
                </a:lnTo>
                <a:lnTo>
                  <a:pt x="896589" y="455963"/>
                </a:lnTo>
                <a:lnTo>
                  <a:pt x="873964" y="444419"/>
                </a:lnTo>
                <a:close/>
              </a:path>
              <a:path w="1591309" h="814070">
                <a:moveTo>
                  <a:pt x="913559" y="464620"/>
                </a:moveTo>
                <a:lnTo>
                  <a:pt x="910672" y="470277"/>
                </a:lnTo>
                <a:lnTo>
                  <a:pt x="933298" y="481821"/>
                </a:lnTo>
                <a:lnTo>
                  <a:pt x="936184" y="476164"/>
                </a:lnTo>
                <a:lnTo>
                  <a:pt x="913559" y="464620"/>
                </a:lnTo>
                <a:close/>
              </a:path>
              <a:path w="1591309" h="814070">
                <a:moveTo>
                  <a:pt x="953154" y="484822"/>
                </a:moveTo>
                <a:lnTo>
                  <a:pt x="950267" y="490477"/>
                </a:lnTo>
                <a:lnTo>
                  <a:pt x="972892" y="502022"/>
                </a:lnTo>
                <a:lnTo>
                  <a:pt x="975779" y="496365"/>
                </a:lnTo>
                <a:lnTo>
                  <a:pt x="953154" y="484822"/>
                </a:lnTo>
                <a:close/>
              </a:path>
              <a:path w="1591309" h="814070">
                <a:moveTo>
                  <a:pt x="992747" y="505023"/>
                </a:moveTo>
                <a:lnTo>
                  <a:pt x="989862" y="510679"/>
                </a:lnTo>
                <a:lnTo>
                  <a:pt x="1012487" y="522222"/>
                </a:lnTo>
                <a:lnTo>
                  <a:pt x="1015373" y="516566"/>
                </a:lnTo>
                <a:lnTo>
                  <a:pt x="992747" y="505023"/>
                </a:lnTo>
                <a:close/>
              </a:path>
              <a:path w="1591309" h="814070">
                <a:moveTo>
                  <a:pt x="1032342" y="525223"/>
                </a:moveTo>
                <a:lnTo>
                  <a:pt x="1029456" y="530880"/>
                </a:lnTo>
                <a:lnTo>
                  <a:pt x="1052081" y="542423"/>
                </a:lnTo>
                <a:lnTo>
                  <a:pt x="1054967" y="536766"/>
                </a:lnTo>
                <a:lnTo>
                  <a:pt x="1032342" y="525223"/>
                </a:lnTo>
                <a:close/>
              </a:path>
              <a:path w="1591309" h="814070">
                <a:moveTo>
                  <a:pt x="1071937" y="545424"/>
                </a:moveTo>
                <a:lnTo>
                  <a:pt x="1069051" y="551080"/>
                </a:lnTo>
                <a:lnTo>
                  <a:pt x="1091676" y="562623"/>
                </a:lnTo>
                <a:lnTo>
                  <a:pt x="1094562" y="556968"/>
                </a:lnTo>
                <a:lnTo>
                  <a:pt x="1071937" y="545424"/>
                </a:lnTo>
                <a:close/>
              </a:path>
              <a:path w="1591309" h="814070">
                <a:moveTo>
                  <a:pt x="1111531" y="565626"/>
                </a:moveTo>
                <a:lnTo>
                  <a:pt x="1108645" y="571281"/>
                </a:lnTo>
                <a:lnTo>
                  <a:pt x="1131271" y="582825"/>
                </a:lnTo>
                <a:lnTo>
                  <a:pt x="1134156" y="577169"/>
                </a:lnTo>
                <a:lnTo>
                  <a:pt x="1111531" y="565626"/>
                </a:lnTo>
                <a:close/>
              </a:path>
              <a:path w="1591309" h="814070">
                <a:moveTo>
                  <a:pt x="1151125" y="585826"/>
                </a:moveTo>
                <a:lnTo>
                  <a:pt x="1148240" y="591483"/>
                </a:lnTo>
                <a:lnTo>
                  <a:pt x="1170865" y="603026"/>
                </a:lnTo>
                <a:lnTo>
                  <a:pt x="1173751" y="597369"/>
                </a:lnTo>
                <a:lnTo>
                  <a:pt x="1151125" y="585826"/>
                </a:lnTo>
                <a:close/>
              </a:path>
              <a:path w="1591309" h="814070">
                <a:moveTo>
                  <a:pt x="1190720" y="606027"/>
                </a:moveTo>
                <a:lnTo>
                  <a:pt x="1187834" y="611684"/>
                </a:lnTo>
                <a:lnTo>
                  <a:pt x="1210459" y="623227"/>
                </a:lnTo>
                <a:lnTo>
                  <a:pt x="1213345" y="617570"/>
                </a:lnTo>
                <a:lnTo>
                  <a:pt x="1190720" y="606027"/>
                </a:lnTo>
                <a:close/>
              </a:path>
              <a:path w="1591309" h="814070">
                <a:moveTo>
                  <a:pt x="1230315" y="626228"/>
                </a:moveTo>
                <a:lnTo>
                  <a:pt x="1227429" y="631884"/>
                </a:lnTo>
                <a:lnTo>
                  <a:pt x="1250054" y="643427"/>
                </a:lnTo>
                <a:lnTo>
                  <a:pt x="1252940" y="637772"/>
                </a:lnTo>
                <a:lnTo>
                  <a:pt x="1230315" y="626228"/>
                </a:lnTo>
                <a:close/>
              </a:path>
              <a:path w="1591309" h="814070">
                <a:moveTo>
                  <a:pt x="1269909" y="646429"/>
                </a:moveTo>
                <a:lnTo>
                  <a:pt x="1267023" y="652085"/>
                </a:lnTo>
                <a:lnTo>
                  <a:pt x="1289649" y="663629"/>
                </a:lnTo>
                <a:lnTo>
                  <a:pt x="1292534" y="657973"/>
                </a:lnTo>
                <a:lnTo>
                  <a:pt x="1269909" y="646429"/>
                </a:lnTo>
                <a:close/>
              </a:path>
              <a:path w="1591309" h="814070">
                <a:moveTo>
                  <a:pt x="1309503" y="666630"/>
                </a:moveTo>
                <a:lnTo>
                  <a:pt x="1306617" y="672287"/>
                </a:lnTo>
                <a:lnTo>
                  <a:pt x="1329242" y="683830"/>
                </a:lnTo>
                <a:lnTo>
                  <a:pt x="1332129" y="678173"/>
                </a:lnTo>
                <a:lnTo>
                  <a:pt x="1309503" y="666630"/>
                </a:lnTo>
                <a:close/>
              </a:path>
              <a:path w="1591309" h="814070">
                <a:moveTo>
                  <a:pt x="1349098" y="686831"/>
                </a:moveTo>
                <a:lnTo>
                  <a:pt x="1346212" y="692487"/>
                </a:lnTo>
                <a:lnTo>
                  <a:pt x="1368837" y="704030"/>
                </a:lnTo>
                <a:lnTo>
                  <a:pt x="1371723" y="698374"/>
                </a:lnTo>
                <a:lnTo>
                  <a:pt x="1349098" y="686831"/>
                </a:lnTo>
                <a:close/>
              </a:path>
              <a:path w="1591309" h="814070">
                <a:moveTo>
                  <a:pt x="1388692" y="707031"/>
                </a:moveTo>
                <a:lnTo>
                  <a:pt x="1385807" y="712688"/>
                </a:lnTo>
                <a:lnTo>
                  <a:pt x="1408432" y="724231"/>
                </a:lnTo>
                <a:lnTo>
                  <a:pt x="1411317" y="718576"/>
                </a:lnTo>
                <a:lnTo>
                  <a:pt x="1388692" y="707031"/>
                </a:lnTo>
                <a:close/>
              </a:path>
              <a:path w="1591309" h="814070">
                <a:moveTo>
                  <a:pt x="1428287" y="727233"/>
                </a:moveTo>
                <a:lnTo>
                  <a:pt x="1425402" y="732889"/>
                </a:lnTo>
                <a:lnTo>
                  <a:pt x="1448027" y="744433"/>
                </a:lnTo>
                <a:lnTo>
                  <a:pt x="1450912" y="738776"/>
                </a:lnTo>
                <a:lnTo>
                  <a:pt x="1428287" y="727233"/>
                </a:lnTo>
                <a:close/>
              </a:path>
              <a:path w="1591309" h="814070">
                <a:moveTo>
                  <a:pt x="1467882" y="747434"/>
                </a:moveTo>
                <a:lnTo>
                  <a:pt x="1464995" y="753090"/>
                </a:lnTo>
                <a:lnTo>
                  <a:pt x="1487622" y="764633"/>
                </a:lnTo>
                <a:lnTo>
                  <a:pt x="1490507" y="758977"/>
                </a:lnTo>
                <a:lnTo>
                  <a:pt x="1467882" y="747434"/>
                </a:lnTo>
                <a:close/>
              </a:path>
              <a:path w="1591309" h="814070">
                <a:moveTo>
                  <a:pt x="1521488" y="781912"/>
                </a:moveTo>
                <a:lnTo>
                  <a:pt x="1505616" y="813022"/>
                </a:lnTo>
                <a:lnTo>
                  <a:pt x="1590807" y="813714"/>
                </a:lnTo>
                <a:lnTo>
                  <a:pt x="1569511" y="784834"/>
                </a:lnTo>
                <a:lnTo>
                  <a:pt x="1527215" y="784834"/>
                </a:lnTo>
                <a:lnTo>
                  <a:pt x="1521488" y="781912"/>
                </a:lnTo>
                <a:close/>
              </a:path>
              <a:path w="1591309" h="814070">
                <a:moveTo>
                  <a:pt x="1524374" y="776255"/>
                </a:moveTo>
                <a:lnTo>
                  <a:pt x="1521488" y="781912"/>
                </a:lnTo>
                <a:lnTo>
                  <a:pt x="1527215" y="784834"/>
                </a:lnTo>
                <a:lnTo>
                  <a:pt x="1530102" y="779178"/>
                </a:lnTo>
                <a:lnTo>
                  <a:pt x="1524374" y="776255"/>
                </a:lnTo>
                <a:close/>
              </a:path>
              <a:path w="1591309" h="814070">
                <a:moveTo>
                  <a:pt x="1540245" y="745145"/>
                </a:moveTo>
                <a:lnTo>
                  <a:pt x="1524374" y="776255"/>
                </a:lnTo>
                <a:lnTo>
                  <a:pt x="1530102" y="779178"/>
                </a:lnTo>
                <a:lnTo>
                  <a:pt x="1527215" y="784834"/>
                </a:lnTo>
                <a:lnTo>
                  <a:pt x="1569511" y="784834"/>
                </a:lnTo>
                <a:lnTo>
                  <a:pt x="1540245" y="745145"/>
                </a:lnTo>
                <a:close/>
              </a:path>
              <a:path w="1591309" h="814070">
                <a:moveTo>
                  <a:pt x="1507476" y="767634"/>
                </a:moveTo>
                <a:lnTo>
                  <a:pt x="1504590" y="773291"/>
                </a:lnTo>
                <a:lnTo>
                  <a:pt x="1521488" y="781912"/>
                </a:lnTo>
                <a:lnTo>
                  <a:pt x="1524374" y="776255"/>
                </a:lnTo>
                <a:lnTo>
                  <a:pt x="1507476" y="76763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4495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67318" y="1264023"/>
            <a:ext cx="6167755" cy="4196080"/>
          </a:xfrm>
          <a:custGeom>
            <a:avLst/>
            <a:gdLst/>
            <a:ahLst/>
            <a:cxnLst/>
            <a:rect l="l" t="t" r="r" b="b"/>
            <a:pathLst>
              <a:path w="6167755" h="4196080">
                <a:moveTo>
                  <a:pt x="0" y="0"/>
                </a:moveTo>
                <a:lnTo>
                  <a:pt x="6167717" y="0"/>
                </a:lnTo>
                <a:lnTo>
                  <a:pt x="6167717" y="4195482"/>
                </a:lnTo>
                <a:lnTo>
                  <a:pt x="0" y="419548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14719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15" dirty="0"/>
              <a:t>K</a:t>
            </a:r>
            <a:r>
              <a:rPr spc="-175" dirty="0"/>
              <a:t>i</a:t>
            </a:r>
            <a:r>
              <a:rPr spc="-45" dirty="0"/>
              <a:t>n</a:t>
            </a:r>
            <a:r>
              <a:rPr dirty="0"/>
              <a:t>e</a:t>
            </a:r>
            <a:r>
              <a:rPr spc="-135" dirty="0"/>
              <a:t>s</a:t>
            </a:r>
            <a:r>
              <a:rPr spc="-140" dirty="0"/>
              <a:t>is</a:t>
            </a:r>
          </a:p>
        </p:txBody>
      </p:sp>
      <p:sp>
        <p:nvSpPr>
          <p:cNvPr id="6" name="object 6"/>
          <p:cNvSpPr/>
          <p:nvPr/>
        </p:nvSpPr>
        <p:spPr>
          <a:xfrm>
            <a:off x="5666232" y="1325880"/>
            <a:ext cx="859536" cy="10271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28488" y="2938272"/>
            <a:ext cx="1106423" cy="11216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6223" y="2947416"/>
            <a:ext cx="990600" cy="1045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56576" y="2938272"/>
            <a:ext cx="999744" cy="1054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185373" y="4031996"/>
            <a:ext cx="12579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800" marR="5080" indent="-292735">
              <a:lnSpc>
                <a:spcPct val="100000"/>
              </a:lnSpc>
              <a:spcBef>
                <a:spcPts val="105"/>
              </a:spcBef>
            </a:pPr>
            <a:r>
              <a:rPr sz="1600" b="1" spc="-5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600" b="1" spc="-1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44949"/>
                </a:solidFill>
                <a:latin typeface="Calibri"/>
                <a:cs typeface="Calibri"/>
              </a:rPr>
              <a:t>Kinesis  Streams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25529" y="4031996"/>
            <a:ext cx="12579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100" marR="5080" indent="-280035">
              <a:lnSpc>
                <a:spcPct val="100000"/>
              </a:lnSpc>
              <a:spcBef>
                <a:spcPts val="105"/>
              </a:spcBef>
            </a:pPr>
            <a:r>
              <a:rPr sz="1600" b="1" spc="-5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600" b="1" spc="-1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44949"/>
                </a:solidFill>
                <a:latin typeface="Calibri"/>
                <a:cs typeface="Calibri"/>
              </a:rPr>
              <a:t>Kinesis  Firehose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5451" y="4031996"/>
            <a:ext cx="12579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0510" marR="5080" indent="-258445">
              <a:lnSpc>
                <a:spcPct val="100000"/>
              </a:lnSpc>
              <a:spcBef>
                <a:spcPts val="105"/>
              </a:spcBef>
            </a:pPr>
            <a:r>
              <a:rPr sz="1600" b="1" spc="-5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600" b="1" spc="-1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44949"/>
                </a:solidFill>
                <a:latin typeface="Calibri"/>
                <a:cs typeface="Calibri"/>
              </a:rPr>
              <a:t>Kinesis  Analytics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200" y="2205318"/>
            <a:ext cx="972819" cy="52006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3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Streams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8200" y="3227175"/>
            <a:ext cx="972819" cy="52006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25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IoT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devices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8199" y="4280917"/>
            <a:ext cx="972819" cy="52006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5255">
              <a:lnSpc>
                <a:spcPts val="193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Metrics</a:t>
            </a:r>
            <a:endParaRPr sz="1800">
              <a:latin typeface="Calibri"/>
              <a:cs typeface="Calibri"/>
            </a:endParaRPr>
          </a:p>
          <a:p>
            <a:pPr marL="17462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75325" y="2383027"/>
            <a:ext cx="11169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060" marR="5080" indent="-213995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444949"/>
                </a:solidFill>
                <a:latin typeface="Arial"/>
                <a:cs typeface="Arial"/>
              </a:rPr>
              <a:t>Amazon</a:t>
            </a:r>
            <a:r>
              <a:rPr sz="1600" b="1" spc="-8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444949"/>
                </a:solidFill>
                <a:latin typeface="Arial"/>
                <a:cs typeface="Arial"/>
              </a:rPr>
              <a:t>S3  </a:t>
            </a:r>
            <a:r>
              <a:rPr sz="1600" b="1" spc="5" dirty="0">
                <a:solidFill>
                  <a:srgbClr val="444949"/>
                </a:solidFill>
                <a:latin typeface="Arial"/>
                <a:cs typeface="Arial"/>
              </a:rPr>
              <a:t>bucket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49256" y="1563624"/>
            <a:ext cx="768096" cy="792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09631" y="3745991"/>
            <a:ext cx="789431" cy="8686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927249" y="4629404"/>
            <a:ext cx="7239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715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ma</a:t>
            </a:r>
            <a:r>
              <a:rPr sz="1600" b="1" spc="-30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600" b="1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dsh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ft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91748" y="3150830"/>
            <a:ext cx="613410" cy="596900"/>
          </a:xfrm>
          <a:custGeom>
            <a:avLst/>
            <a:gdLst/>
            <a:ahLst/>
            <a:cxnLst/>
            <a:rect l="l" t="t" r="r" b="b"/>
            <a:pathLst>
              <a:path w="613410" h="596900">
                <a:moveTo>
                  <a:pt x="314749" y="0"/>
                </a:moveTo>
                <a:lnTo>
                  <a:pt x="314749" y="149073"/>
                </a:lnTo>
                <a:lnTo>
                  <a:pt x="0" y="149073"/>
                </a:lnTo>
                <a:lnTo>
                  <a:pt x="0" y="447222"/>
                </a:lnTo>
                <a:lnTo>
                  <a:pt x="314749" y="447222"/>
                </a:lnTo>
                <a:lnTo>
                  <a:pt x="314749" y="596296"/>
                </a:lnTo>
                <a:lnTo>
                  <a:pt x="612898" y="298149"/>
                </a:lnTo>
                <a:lnTo>
                  <a:pt x="314749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91748" y="3150830"/>
            <a:ext cx="613410" cy="596900"/>
          </a:xfrm>
          <a:custGeom>
            <a:avLst/>
            <a:gdLst/>
            <a:ahLst/>
            <a:cxnLst/>
            <a:rect l="l" t="t" r="r" b="b"/>
            <a:pathLst>
              <a:path w="613410" h="596900">
                <a:moveTo>
                  <a:pt x="0" y="149074"/>
                </a:moveTo>
                <a:lnTo>
                  <a:pt x="314749" y="149074"/>
                </a:lnTo>
                <a:lnTo>
                  <a:pt x="314749" y="0"/>
                </a:lnTo>
                <a:lnTo>
                  <a:pt x="612897" y="298148"/>
                </a:lnTo>
                <a:lnTo>
                  <a:pt x="314749" y="596297"/>
                </a:lnTo>
                <a:lnTo>
                  <a:pt x="314749" y="447222"/>
                </a:lnTo>
                <a:lnTo>
                  <a:pt x="0" y="447222"/>
                </a:lnTo>
                <a:lnTo>
                  <a:pt x="0" y="149074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8232" y="3150829"/>
            <a:ext cx="613410" cy="596900"/>
          </a:xfrm>
          <a:custGeom>
            <a:avLst/>
            <a:gdLst/>
            <a:ahLst/>
            <a:cxnLst/>
            <a:rect l="l" t="t" r="r" b="b"/>
            <a:pathLst>
              <a:path w="613409" h="596900">
                <a:moveTo>
                  <a:pt x="314749" y="0"/>
                </a:moveTo>
                <a:lnTo>
                  <a:pt x="314749" y="149075"/>
                </a:lnTo>
                <a:lnTo>
                  <a:pt x="0" y="149075"/>
                </a:lnTo>
                <a:lnTo>
                  <a:pt x="0" y="447222"/>
                </a:lnTo>
                <a:lnTo>
                  <a:pt x="314749" y="447222"/>
                </a:lnTo>
                <a:lnTo>
                  <a:pt x="314749" y="596298"/>
                </a:lnTo>
                <a:lnTo>
                  <a:pt x="612896" y="298149"/>
                </a:lnTo>
                <a:lnTo>
                  <a:pt x="314749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88232" y="3150829"/>
            <a:ext cx="613410" cy="596900"/>
          </a:xfrm>
          <a:custGeom>
            <a:avLst/>
            <a:gdLst/>
            <a:ahLst/>
            <a:cxnLst/>
            <a:rect l="l" t="t" r="r" b="b"/>
            <a:pathLst>
              <a:path w="613409" h="596900">
                <a:moveTo>
                  <a:pt x="0" y="149074"/>
                </a:moveTo>
                <a:lnTo>
                  <a:pt x="314749" y="149074"/>
                </a:lnTo>
                <a:lnTo>
                  <a:pt x="314749" y="0"/>
                </a:lnTo>
                <a:lnTo>
                  <a:pt x="612897" y="298148"/>
                </a:lnTo>
                <a:lnTo>
                  <a:pt x="314749" y="596297"/>
                </a:lnTo>
                <a:lnTo>
                  <a:pt x="314749" y="447222"/>
                </a:lnTo>
                <a:lnTo>
                  <a:pt x="0" y="447222"/>
                </a:lnTo>
                <a:lnTo>
                  <a:pt x="0" y="149074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63494" y="2296721"/>
            <a:ext cx="551180" cy="542290"/>
          </a:xfrm>
          <a:custGeom>
            <a:avLst/>
            <a:gdLst/>
            <a:ahLst/>
            <a:cxnLst/>
            <a:rect l="l" t="t" r="r" b="b"/>
            <a:pathLst>
              <a:path w="551179" h="542289">
                <a:moveTo>
                  <a:pt x="129385" y="0"/>
                </a:moveTo>
                <a:lnTo>
                  <a:pt x="230762" y="109294"/>
                </a:lnTo>
                <a:lnTo>
                  <a:pt x="0" y="323340"/>
                </a:lnTo>
                <a:lnTo>
                  <a:pt x="202756" y="541933"/>
                </a:lnTo>
                <a:lnTo>
                  <a:pt x="433519" y="327887"/>
                </a:lnTo>
                <a:lnTo>
                  <a:pt x="539005" y="327887"/>
                </a:lnTo>
                <a:lnTo>
                  <a:pt x="550732" y="15835"/>
                </a:lnTo>
                <a:lnTo>
                  <a:pt x="129385" y="0"/>
                </a:lnTo>
                <a:close/>
              </a:path>
              <a:path w="551179" h="542289">
                <a:moveTo>
                  <a:pt x="539005" y="327887"/>
                </a:moveTo>
                <a:lnTo>
                  <a:pt x="433519" y="327887"/>
                </a:lnTo>
                <a:lnTo>
                  <a:pt x="534898" y="437183"/>
                </a:lnTo>
                <a:lnTo>
                  <a:pt x="539005" y="327887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063494" y="2296721"/>
            <a:ext cx="551180" cy="542290"/>
          </a:xfrm>
          <a:custGeom>
            <a:avLst/>
            <a:gdLst/>
            <a:ahLst/>
            <a:cxnLst/>
            <a:rect l="l" t="t" r="r" b="b"/>
            <a:pathLst>
              <a:path w="551179" h="542289">
                <a:moveTo>
                  <a:pt x="0" y="323341"/>
                </a:moveTo>
                <a:lnTo>
                  <a:pt x="230762" y="109295"/>
                </a:lnTo>
                <a:lnTo>
                  <a:pt x="129384" y="0"/>
                </a:lnTo>
                <a:lnTo>
                  <a:pt x="550732" y="15835"/>
                </a:lnTo>
                <a:lnTo>
                  <a:pt x="534897" y="437183"/>
                </a:lnTo>
                <a:lnTo>
                  <a:pt x="433519" y="327887"/>
                </a:lnTo>
                <a:lnTo>
                  <a:pt x="202756" y="541933"/>
                </a:lnTo>
                <a:lnTo>
                  <a:pt x="0" y="323341"/>
                </a:lnTo>
                <a:close/>
              </a:path>
            </a:pathLst>
          </a:custGeom>
          <a:ln w="12699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70298" y="3863756"/>
            <a:ext cx="539115" cy="539115"/>
          </a:xfrm>
          <a:custGeom>
            <a:avLst/>
            <a:gdLst/>
            <a:ahLst/>
            <a:cxnLst/>
            <a:rect l="l" t="t" r="r" b="b"/>
            <a:pathLst>
              <a:path w="539115" h="539114">
                <a:moveTo>
                  <a:pt x="210822" y="0"/>
                </a:moveTo>
                <a:lnTo>
                  <a:pt x="0" y="210822"/>
                </a:lnTo>
                <a:lnTo>
                  <a:pt x="222561" y="433383"/>
                </a:lnTo>
                <a:lnTo>
                  <a:pt x="117149" y="538794"/>
                </a:lnTo>
                <a:lnTo>
                  <a:pt x="538794" y="538794"/>
                </a:lnTo>
                <a:lnTo>
                  <a:pt x="538795" y="222561"/>
                </a:lnTo>
                <a:lnTo>
                  <a:pt x="433384" y="222561"/>
                </a:lnTo>
                <a:lnTo>
                  <a:pt x="210822" y="0"/>
                </a:lnTo>
                <a:close/>
              </a:path>
              <a:path w="539115" h="539114">
                <a:moveTo>
                  <a:pt x="538796" y="117149"/>
                </a:moveTo>
                <a:lnTo>
                  <a:pt x="433384" y="222561"/>
                </a:lnTo>
                <a:lnTo>
                  <a:pt x="538795" y="222561"/>
                </a:lnTo>
                <a:lnTo>
                  <a:pt x="538796" y="11714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070299" y="3863756"/>
            <a:ext cx="539115" cy="539115"/>
          </a:xfrm>
          <a:custGeom>
            <a:avLst/>
            <a:gdLst/>
            <a:ahLst/>
            <a:cxnLst/>
            <a:rect l="l" t="t" r="r" b="b"/>
            <a:pathLst>
              <a:path w="539115" h="539114">
                <a:moveTo>
                  <a:pt x="210823" y="0"/>
                </a:moveTo>
                <a:lnTo>
                  <a:pt x="433384" y="222561"/>
                </a:lnTo>
                <a:lnTo>
                  <a:pt x="538795" y="117149"/>
                </a:lnTo>
                <a:lnTo>
                  <a:pt x="538794" y="538795"/>
                </a:lnTo>
                <a:lnTo>
                  <a:pt x="117149" y="538795"/>
                </a:lnTo>
                <a:lnTo>
                  <a:pt x="222561" y="433384"/>
                </a:lnTo>
                <a:lnTo>
                  <a:pt x="0" y="210823"/>
                </a:lnTo>
                <a:lnTo>
                  <a:pt x="210823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830693" y="1572260"/>
            <a:ext cx="7112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4135" marR="5080" indent="-51435">
              <a:lnSpc>
                <a:spcPct val="100000"/>
              </a:lnSpc>
              <a:spcBef>
                <a:spcPts val="105"/>
              </a:spcBef>
            </a:pP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ma</a:t>
            </a:r>
            <a:r>
              <a:rPr sz="1600" b="1" spc="-30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Kinesis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079762" y="4087829"/>
            <a:ext cx="551180" cy="542290"/>
          </a:xfrm>
          <a:custGeom>
            <a:avLst/>
            <a:gdLst/>
            <a:ahLst/>
            <a:cxnLst/>
            <a:rect l="l" t="t" r="r" b="b"/>
            <a:pathLst>
              <a:path w="551180" h="542289">
                <a:moveTo>
                  <a:pt x="129385" y="0"/>
                </a:moveTo>
                <a:lnTo>
                  <a:pt x="230762" y="109296"/>
                </a:lnTo>
                <a:lnTo>
                  <a:pt x="0" y="323341"/>
                </a:lnTo>
                <a:lnTo>
                  <a:pt x="202756" y="541933"/>
                </a:lnTo>
                <a:lnTo>
                  <a:pt x="433519" y="327887"/>
                </a:lnTo>
                <a:lnTo>
                  <a:pt x="539005" y="327887"/>
                </a:lnTo>
                <a:lnTo>
                  <a:pt x="550732" y="15835"/>
                </a:lnTo>
                <a:lnTo>
                  <a:pt x="129385" y="0"/>
                </a:lnTo>
                <a:close/>
              </a:path>
              <a:path w="551180" h="542289">
                <a:moveTo>
                  <a:pt x="539005" y="327887"/>
                </a:moveTo>
                <a:lnTo>
                  <a:pt x="433519" y="327887"/>
                </a:lnTo>
                <a:lnTo>
                  <a:pt x="534897" y="437183"/>
                </a:lnTo>
                <a:lnTo>
                  <a:pt x="539005" y="327887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79762" y="4087829"/>
            <a:ext cx="551180" cy="542290"/>
          </a:xfrm>
          <a:custGeom>
            <a:avLst/>
            <a:gdLst/>
            <a:ahLst/>
            <a:cxnLst/>
            <a:rect l="l" t="t" r="r" b="b"/>
            <a:pathLst>
              <a:path w="551180" h="542289">
                <a:moveTo>
                  <a:pt x="0" y="323341"/>
                </a:moveTo>
                <a:lnTo>
                  <a:pt x="230762" y="109295"/>
                </a:lnTo>
                <a:lnTo>
                  <a:pt x="129384" y="0"/>
                </a:lnTo>
                <a:lnTo>
                  <a:pt x="550732" y="15835"/>
                </a:lnTo>
                <a:lnTo>
                  <a:pt x="534897" y="437183"/>
                </a:lnTo>
                <a:lnTo>
                  <a:pt x="433519" y="327887"/>
                </a:lnTo>
                <a:lnTo>
                  <a:pt x="202756" y="541933"/>
                </a:lnTo>
                <a:lnTo>
                  <a:pt x="0" y="323341"/>
                </a:lnTo>
                <a:close/>
              </a:path>
            </a:pathLst>
          </a:custGeom>
          <a:ln w="12699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09769" y="2343708"/>
            <a:ext cx="539115" cy="539115"/>
          </a:xfrm>
          <a:custGeom>
            <a:avLst/>
            <a:gdLst/>
            <a:ahLst/>
            <a:cxnLst/>
            <a:rect l="l" t="t" r="r" b="b"/>
            <a:pathLst>
              <a:path w="539114" h="539114">
                <a:moveTo>
                  <a:pt x="210822" y="0"/>
                </a:moveTo>
                <a:lnTo>
                  <a:pt x="0" y="210823"/>
                </a:lnTo>
                <a:lnTo>
                  <a:pt x="222561" y="433384"/>
                </a:lnTo>
                <a:lnTo>
                  <a:pt x="117149" y="538796"/>
                </a:lnTo>
                <a:lnTo>
                  <a:pt x="538794" y="538796"/>
                </a:lnTo>
                <a:lnTo>
                  <a:pt x="538794" y="222561"/>
                </a:lnTo>
                <a:lnTo>
                  <a:pt x="433383" y="222561"/>
                </a:lnTo>
                <a:lnTo>
                  <a:pt x="210822" y="0"/>
                </a:lnTo>
                <a:close/>
              </a:path>
              <a:path w="539114" h="539114">
                <a:moveTo>
                  <a:pt x="538794" y="117149"/>
                </a:moveTo>
                <a:lnTo>
                  <a:pt x="433383" y="222561"/>
                </a:lnTo>
                <a:lnTo>
                  <a:pt x="538794" y="222561"/>
                </a:lnTo>
                <a:lnTo>
                  <a:pt x="538794" y="117149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09769" y="2343708"/>
            <a:ext cx="539115" cy="539115"/>
          </a:xfrm>
          <a:custGeom>
            <a:avLst/>
            <a:gdLst/>
            <a:ahLst/>
            <a:cxnLst/>
            <a:rect l="l" t="t" r="r" b="b"/>
            <a:pathLst>
              <a:path w="539114" h="539114">
                <a:moveTo>
                  <a:pt x="210823" y="0"/>
                </a:moveTo>
                <a:lnTo>
                  <a:pt x="433384" y="222561"/>
                </a:lnTo>
                <a:lnTo>
                  <a:pt x="538795" y="117149"/>
                </a:lnTo>
                <a:lnTo>
                  <a:pt x="538794" y="538795"/>
                </a:lnTo>
                <a:lnTo>
                  <a:pt x="117149" y="538795"/>
                </a:lnTo>
                <a:lnTo>
                  <a:pt x="222561" y="433384"/>
                </a:lnTo>
                <a:lnTo>
                  <a:pt x="0" y="210823"/>
                </a:lnTo>
                <a:lnTo>
                  <a:pt x="210823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8455" y="3150829"/>
            <a:ext cx="613410" cy="596900"/>
          </a:xfrm>
          <a:custGeom>
            <a:avLst/>
            <a:gdLst/>
            <a:ahLst/>
            <a:cxnLst/>
            <a:rect l="l" t="t" r="r" b="b"/>
            <a:pathLst>
              <a:path w="613410" h="596900">
                <a:moveTo>
                  <a:pt x="314749" y="0"/>
                </a:moveTo>
                <a:lnTo>
                  <a:pt x="314749" y="149073"/>
                </a:lnTo>
                <a:lnTo>
                  <a:pt x="0" y="149073"/>
                </a:lnTo>
                <a:lnTo>
                  <a:pt x="0" y="447222"/>
                </a:lnTo>
                <a:lnTo>
                  <a:pt x="314749" y="447222"/>
                </a:lnTo>
                <a:lnTo>
                  <a:pt x="314749" y="596296"/>
                </a:lnTo>
                <a:lnTo>
                  <a:pt x="612896" y="298149"/>
                </a:lnTo>
                <a:lnTo>
                  <a:pt x="314749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98455" y="3150829"/>
            <a:ext cx="613410" cy="596900"/>
          </a:xfrm>
          <a:custGeom>
            <a:avLst/>
            <a:gdLst/>
            <a:ahLst/>
            <a:cxnLst/>
            <a:rect l="l" t="t" r="r" b="b"/>
            <a:pathLst>
              <a:path w="613410" h="596900">
                <a:moveTo>
                  <a:pt x="0" y="149074"/>
                </a:moveTo>
                <a:lnTo>
                  <a:pt x="314749" y="149074"/>
                </a:lnTo>
                <a:lnTo>
                  <a:pt x="314749" y="0"/>
                </a:lnTo>
                <a:lnTo>
                  <a:pt x="612897" y="298148"/>
                </a:lnTo>
                <a:lnTo>
                  <a:pt x="314749" y="596297"/>
                </a:lnTo>
                <a:lnTo>
                  <a:pt x="314749" y="447222"/>
                </a:lnTo>
                <a:lnTo>
                  <a:pt x="0" y="447222"/>
                </a:lnTo>
                <a:lnTo>
                  <a:pt x="0" y="149074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173015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3882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Warm</a:t>
            </a:r>
            <a:r>
              <a:rPr spc="-75" dirty="0"/>
              <a:t> </a:t>
            </a:r>
            <a:r>
              <a:rPr spc="-40" dirty="0"/>
              <a:t>Standby</a:t>
            </a:r>
          </a:p>
        </p:txBody>
      </p:sp>
      <p:sp>
        <p:nvSpPr>
          <p:cNvPr id="5" name="object 5"/>
          <p:cNvSpPr/>
          <p:nvPr/>
        </p:nvSpPr>
        <p:spPr>
          <a:xfrm>
            <a:off x="2949695" y="2535382"/>
            <a:ext cx="1765300" cy="3325495"/>
          </a:xfrm>
          <a:custGeom>
            <a:avLst/>
            <a:gdLst/>
            <a:ahLst/>
            <a:cxnLst/>
            <a:rect l="l" t="t" r="r" b="b"/>
            <a:pathLst>
              <a:path w="1765300" h="3325495">
                <a:moveTo>
                  <a:pt x="0" y="0"/>
                </a:moveTo>
                <a:lnTo>
                  <a:pt x="1765300" y="0"/>
                </a:lnTo>
                <a:lnTo>
                  <a:pt x="17653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A6B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47416" y="2542032"/>
            <a:ext cx="335280" cy="33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20440" y="4154423"/>
            <a:ext cx="68580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41776" y="4983479"/>
            <a:ext cx="640079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77840" y="2535382"/>
            <a:ext cx="1765300" cy="3325495"/>
          </a:xfrm>
          <a:custGeom>
            <a:avLst/>
            <a:gdLst/>
            <a:ahLst/>
            <a:cxnLst/>
            <a:rect l="l" t="t" r="r" b="b"/>
            <a:pathLst>
              <a:path w="1765300" h="3325495">
                <a:moveTo>
                  <a:pt x="0" y="0"/>
                </a:moveTo>
                <a:lnTo>
                  <a:pt x="1765300" y="0"/>
                </a:lnTo>
                <a:lnTo>
                  <a:pt x="17653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6939" y="1338783"/>
            <a:ext cx="7216775" cy="16579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Full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system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running,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minimum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size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Upon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disaster,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production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endParaRPr sz="2800">
              <a:latin typeface="Gill Sans MT"/>
              <a:cs typeface="Gill Sans MT"/>
            </a:endParaRPr>
          </a:p>
          <a:p>
            <a:pPr marL="2489835">
              <a:lnSpc>
                <a:spcPct val="100000"/>
              </a:lnSpc>
              <a:spcBef>
                <a:spcPts val="1960"/>
              </a:spcBef>
              <a:tabLst>
                <a:tab pos="6517640" algn="l"/>
              </a:tabLst>
            </a:pP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Corporate</a:t>
            </a:r>
            <a:r>
              <a:rPr sz="1200" spc="5" dirty="0">
                <a:solidFill>
                  <a:srgbClr val="5A6B8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data	</a:t>
            </a:r>
            <a:r>
              <a:rPr sz="1200" spc="-20" dirty="0">
                <a:latin typeface="Calibri"/>
                <a:cs typeface="Calibri"/>
              </a:rPr>
              <a:t>AWS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  <a:p>
            <a:pPr marR="1830705" algn="ctr">
              <a:lnSpc>
                <a:spcPct val="100000"/>
              </a:lnSpc>
            </a:pP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center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76871" y="2542032"/>
            <a:ext cx="332231" cy="332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19895" y="5525515"/>
            <a:ext cx="14357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RDS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Slave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(running)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86471" y="5001767"/>
            <a:ext cx="502920" cy="502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81825" y="5264758"/>
            <a:ext cx="3249930" cy="76200"/>
          </a:xfrm>
          <a:custGeom>
            <a:avLst/>
            <a:gdLst/>
            <a:ahLst/>
            <a:cxnLst/>
            <a:rect l="l" t="t" r="r" b="b"/>
            <a:pathLst>
              <a:path w="3249929" h="76200">
                <a:moveTo>
                  <a:pt x="3173552" y="0"/>
                </a:moveTo>
                <a:lnTo>
                  <a:pt x="3173552" y="76199"/>
                </a:lnTo>
                <a:lnTo>
                  <a:pt x="3243402" y="41274"/>
                </a:lnTo>
                <a:lnTo>
                  <a:pt x="3186266" y="41274"/>
                </a:lnTo>
                <a:lnTo>
                  <a:pt x="3186266" y="34924"/>
                </a:lnTo>
                <a:lnTo>
                  <a:pt x="3243402" y="34924"/>
                </a:lnTo>
                <a:lnTo>
                  <a:pt x="3173552" y="0"/>
                </a:lnTo>
                <a:close/>
              </a:path>
              <a:path w="3249929" h="76200">
                <a:moveTo>
                  <a:pt x="3173552" y="34924"/>
                </a:moveTo>
                <a:lnTo>
                  <a:pt x="0" y="34924"/>
                </a:lnTo>
                <a:lnTo>
                  <a:pt x="0" y="41274"/>
                </a:lnTo>
                <a:lnTo>
                  <a:pt x="3173552" y="41274"/>
                </a:lnTo>
                <a:lnTo>
                  <a:pt x="3173552" y="34924"/>
                </a:lnTo>
                <a:close/>
              </a:path>
              <a:path w="3249929" h="76200">
                <a:moveTo>
                  <a:pt x="3243402" y="34924"/>
                </a:moveTo>
                <a:lnTo>
                  <a:pt x="3186266" y="34924"/>
                </a:lnTo>
                <a:lnTo>
                  <a:pt x="3186266" y="41274"/>
                </a:lnTo>
                <a:lnTo>
                  <a:pt x="3243402" y="41274"/>
                </a:lnTo>
                <a:lnTo>
                  <a:pt x="3249752" y="38099"/>
                </a:lnTo>
                <a:lnTo>
                  <a:pt x="3243402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43000" y="4952492"/>
            <a:ext cx="154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66247" y="3138931"/>
            <a:ext cx="6737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50408" y="2593848"/>
            <a:ext cx="460248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04421" y="2819985"/>
            <a:ext cx="1350010" cy="675005"/>
          </a:xfrm>
          <a:custGeom>
            <a:avLst/>
            <a:gdLst/>
            <a:ahLst/>
            <a:cxnLst/>
            <a:rect l="l" t="t" r="r" b="b"/>
            <a:pathLst>
              <a:path w="1350010" h="675004">
                <a:moveTo>
                  <a:pt x="51222" y="606341"/>
                </a:moveTo>
                <a:lnTo>
                  <a:pt x="0" y="674416"/>
                </a:lnTo>
                <a:lnTo>
                  <a:pt x="85194" y="674550"/>
                </a:lnTo>
                <a:lnTo>
                  <a:pt x="72443" y="648949"/>
                </a:lnTo>
                <a:lnTo>
                  <a:pt x="58256" y="648949"/>
                </a:lnTo>
                <a:lnTo>
                  <a:pt x="55425" y="643265"/>
                </a:lnTo>
                <a:lnTo>
                  <a:pt x="66793" y="637603"/>
                </a:lnTo>
                <a:lnTo>
                  <a:pt x="51222" y="606341"/>
                </a:lnTo>
                <a:close/>
              </a:path>
              <a:path w="1350010" h="675004">
                <a:moveTo>
                  <a:pt x="66793" y="637603"/>
                </a:moveTo>
                <a:lnTo>
                  <a:pt x="55425" y="643265"/>
                </a:lnTo>
                <a:lnTo>
                  <a:pt x="58256" y="648949"/>
                </a:lnTo>
                <a:lnTo>
                  <a:pt x="69624" y="643288"/>
                </a:lnTo>
                <a:lnTo>
                  <a:pt x="66793" y="637603"/>
                </a:lnTo>
                <a:close/>
              </a:path>
              <a:path w="1350010" h="675004">
                <a:moveTo>
                  <a:pt x="69624" y="643288"/>
                </a:moveTo>
                <a:lnTo>
                  <a:pt x="58256" y="648949"/>
                </a:lnTo>
                <a:lnTo>
                  <a:pt x="72443" y="648949"/>
                </a:lnTo>
                <a:lnTo>
                  <a:pt x="69624" y="643288"/>
                </a:lnTo>
                <a:close/>
              </a:path>
              <a:path w="1350010" h="675004">
                <a:moveTo>
                  <a:pt x="1347033" y="0"/>
                </a:moveTo>
                <a:lnTo>
                  <a:pt x="66793" y="637603"/>
                </a:lnTo>
                <a:lnTo>
                  <a:pt x="69624" y="643288"/>
                </a:lnTo>
                <a:lnTo>
                  <a:pt x="1349863" y="5684"/>
                </a:lnTo>
                <a:lnTo>
                  <a:pt x="134703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07305" y="2819820"/>
            <a:ext cx="1581785" cy="548640"/>
          </a:xfrm>
          <a:custGeom>
            <a:avLst/>
            <a:gdLst/>
            <a:ahLst/>
            <a:cxnLst/>
            <a:rect l="l" t="t" r="r" b="b"/>
            <a:pathLst>
              <a:path w="1581784" h="548639">
                <a:moveTo>
                  <a:pt x="2030" y="0"/>
                </a:moveTo>
                <a:lnTo>
                  <a:pt x="0" y="6015"/>
                </a:lnTo>
                <a:lnTo>
                  <a:pt x="24065" y="14141"/>
                </a:lnTo>
                <a:lnTo>
                  <a:pt x="26095" y="8125"/>
                </a:lnTo>
                <a:lnTo>
                  <a:pt x="2030" y="0"/>
                </a:lnTo>
                <a:close/>
              </a:path>
              <a:path w="1581784" h="548639">
                <a:moveTo>
                  <a:pt x="44145" y="14218"/>
                </a:moveTo>
                <a:lnTo>
                  <a:pt x="42113" y="20234"/>
                </a:lnTo>
                <a:lnTo>
                  <a:pt x="66178" y="28360"/>
                </a:lnTo>
                <a:lnTo>
                  <a:pt x="68210" y="22344"/>
                </a:lnTo>
                <a:lnTo>
                  <a:pt x="44145" y="14218"/>
                </a:lnTo>
                <a:close/>
              </a:path>
              <a:path w="1581784" h="548639">
                <a:moveTo>
                  <a:pt x="86259" y="28439"/>
                </a:moveTo>
                <a:lnTo>
                  <a:pt x="84227" y="34455"/>
                </a:lnTo>
                <a:lnTo>
                  <a:pt x="108292" y="42580"/>
                </a:lnTo>
                <a:lnTo>
                  <a:pt x="110324" y="36564"/>
                </a:lnTo>
                <a:lnTo>
                  <a:pt x="86259" y="28439"/>
                </a:lnTo>
                <a:close/>
              </a:path>
              <a:path w="1581784" h="548639">
                <a:moveTo>
                  <a:pt x="128372" y="42658"/>
                </a:moveTo>
                <a:lnTo>
                  <a:pt x="126342" y="48674"/>
                </a:lnTo>
                <a:lnTo>
                  <a:pt x="150407" y="56799"/>
                </a:lnTo>
                <a:lnTo>
                  <a:pt x="152438" y="50783"/>
                </a:lnTo>
                <a:lnTo>
                  <a:pt x="128372" y="42658"/>
                </a:lnTo>
                <a:close/>
              </a:path>
              <a:path w="1581784" h="548639">
                <a:moveTo>
                  <a:pt x="170487" y="56878"/>
                </a:moveTo>
                <a:lnTo>
                  <a:pt x="168456" y="62894"/>
                </a:lnTo>
                <a:lnTo>
                  <a:pt x="192521" y="71019"/>
                </a:lnTo>
                <a:lnTo>
                  <a:pt x="194552" y="65003"/>
                </a:lnTo>
                <a:lnTo>
                  <a:pt x="170487" y="56878"/>
                </a:lnTo>
                <a:close/>
              </a:path>
              <a:path w="1581784" h="548639">
                <a:moveTo>
                  <a:pt x="212601" y="71097"/>
                </a:moveTo>
                <a:lnTo>
                  <a:pt x="210571" y="77113"/>
                </a:lnTo>
                <a:lnTo>
                  <a:pt x="234636" y="85238"/>
                </a:lnTo>
                <a:lnTo>
                  <a:pt x="236667" y="79222"/>
                </a:lnTo>
                <a:lnTo>
                  <a:pt x="212601" y="71097"/>
                </a:lnTo>
                <a:close/>
              </a:path>
              <a:path w="1581784" h="548639">
                <a:moveTo>
                  <a:pt x="254716" y="85317"/>
                </a:moveTo>
                <a:lnTo>
                  <a:pt x="252684" y="91333"/>
                </a:lnTo>
                <a:lnTo>
                  <a:pt x="276749" y="99458"/>
                </a:lnTo>
                <a:lnTo>
                  <a:pt x="278781" y="93442"/>
                </a:lnTo>
                <a:lnTo>
                  <a:pt x="254716" y="85317"/>
                </a:lnTo>
                <a:close/>
              </a:path>
              <a:path w="1581784" h="548639">
                <a:moveTo>
                  <a:pt x="296830" y="99536"/>
                </a:moveTo>
                <a:lnTo>
                  <a:pt x="294798" y="105553"/>
                </a:lnTo>
                <a:lnTo>
                  <a:pt x="318863" y="113678"/>
                </a:lnTo>
                <a:lnTo>
                  <a:pt x="320895" y="107661"/>
                </a:lnTo>
                <a:lnTo>
                  <a:pt x="296830" y="99536"/>
                </a:lnTo>
                <a:close/>
              </a:path>
              <a:path w="1581784" h="548639">
                <a:moveTo>
                  <a:pt x="338943" y="113756"/>
                </a:moveTo>
                <a:lnTo>
                  <a:pt x="336913" y="119772"/>
                </a:lnTo>
                <a:lnTo>
                  <a:pt x="360978" y="127897"/>
                </a:lnTo>
                <a:lnTo>
                  <a:pt x="363009" y="121881"/>
                </a:lnTo>
                <a:lnTo>
                  <a:pt x="338943" y="113756"/>
                </a:lnTo>
                <a:close/>
              </a:path>
              <a:path w="1581784" h="548639">
                <a:moveTo>
                  <a:pt x="381058" y="127975"/>
                </a:moveTo>
                <a:lnTo>
                  <a:pt x="379027" y="133992"/>
                </a:lnTo>
                <a:lnTo>
                  <a:pt x="403092" y="142118"/>
                </a:lnTo>
                <a:lnTo>
                  <a:pt x="405123" y="136100"/>
                </a:lnTo>
                <a:lnTo>
                  <a:pt x="381058" y="127975"/>
                </a:lnTo>
                <a:close/>
              </a:path>
              <a:path w="1581784" h="548639">
                <a:moveTo>
                  <a:pt x="423172" y="142195"/>
                </a:moveTo>
                <a:lnTo>
                  <a:pt x="421140" y="148211"/>
                </a:lnTo>
                <a:lnTo>
                  <a:pt x="445206" y="156337"/>
                </a:lnTo>
                <a:lnTo>
                  <a:pt x="447238" y="150321"/>
                </a:lnTo>
                <a:lnTo>
                  <a:pt x="423172" y="142195"/>
                </a:lnTo>
                <a:close/>
              </a:path>
              <a:path w="1581784" h="548639">
                <a:moveTo>
                  <a:pt x="465287" y="156414"/>
                </a:moveTo>
                <a:lnTo>
                  <a:pt x="463255" y="162431"/>
                </a:lnTo>
                <a:lnTo>
                  <a:pt x="487320" y="170557"/>
                </a:lnTo>
                <a:lnTo>
                  <a:pt x="489352" y="164539"/>
                </a:lnTo>
                <a:lnTo>
                  <a:pt x="465287" y="156414"/>
                </a:lnTo>
                <a:close/>
              </a:path>
              <a:path w="1581784" h="548639">
                <a:moveTo>
                  <a:pt x="507400" y="170634"/>
                </a:moveTo>
                <a:lnTo>
                  <a:pt x="505369" y="176650"/>
                </a:lnTo>
                <a:lnTo>
                  <a:pt x="529435" y="184776"/>
                </a:lnTo>
                <a:lnTo>
                  <a:pt x="531467" y="178760"/>
                </a:lnTo>
                <a:lnTo>
                  <a:pt x="507400" y="170634"/>
                </a:lnTo>
                <a:close/>
              </a:path>
              <a:path w="1581784" h="548639">
                <a:moveTo>
                  <a:pt x="549515" y="184853"/>
                </a:moveTo>
                <a:lnTo>
                  <a:pt x="547484" y="190870"/>
                </a:lnTo>
                <a:lnTo>
                  <a:pt x="571549" y="198996"/>
                </a:lnTo>
                <a:lnTo>
                  <a:pt x="573580" y="192979"/>
                </a:lnTo>
                <a:lnTo>
                  <a:pt x="549515" y="184853"/>
                </a:lnTo>
                <a:close/>
              </a:path>
              <a:path w="1581784" h="548639">
                <a:moveTo>
                  <a:pt x="591629" y="199073"/>
                </a:moveTo>
                <a:lnTo>
                  <a:pt x="589598" y="205089"/>
                </a:lnTo>
                <a:lnTo>
                  <a:pt x="613663" y="213215"/>
                </a:lnTo>
                <a:lnTo>
                  <a:pt x="615694" y="207199"/>
                </a:lnTo>
                <a:lnTo>
                  <a:pt x="591629" y="199073"/>
                </a:lnTo>
                <a:close/>
              </a:path>
              <a:path w="1581784" h="548639">
                <a:moveTo>
                  <a:pt x="633743" y="213292"/>
                </a:moveTo>
                <a:lnTo>
                  <a:pt x="631711" y="219309"/>
                </a:lnTo>
                <a:lnTo>
                  <a:pt x="655777" y="227435"/>
                </a:lnTo>
                <a:lnTo>
                  <a:pt x="657809" y="221418"/>
                </a:lnTo>
                <a:lnTo>
                  <a:pt x="633743" y="213292"/>
                </a:lnTo>
                <a:close/>
              </a:path>
              <a:path w="1581784" h="548639">
                <a:moveTo>
                  <a:pt x="675858" y="227512"/>
                </a:moveTo>
                <a:lnTo>
                  <a:pt x="673826" y="233528"/>
                </a:lnTo>
                <a:lnTo>
                  <a:pt x="697891" y="241654"/>
                </a:lnTo>
                <a:lnTo>
                  <a:pt x="699923" y="235638"/>
                </a:lnTo>
                <a:lnTo>
                  <a:pt x="675858" y="227512"/>
                </a:lnTo>
                <a:close/>
              </a:path>
              <a:path w="1581784" h="548639">
                <a:moveTo>
                  <a:pt x="717971" y="241731"/>
                </a:moveTo>
                <a:lnTo>
                  <a:pt x="715940" y="247749"/>
                </a:lnTo>
                <a:lnTo>
                  <a:pt x="740006" y="255874"/>
                </a:lnTo>
                <a:lnTo>
                  <a:pt x="742036" y="249857"/>
                </a:lnTo>
                <a:lnTo>
                  <a:pt x="717971" y="241731"/>
                </a:lnTo>
                <a:close/>
              </a:path>
              <a:path w="1581784" h="548639">
                <a:moveTo>
                  <a:pt x="760086" y="255951"/>
                </a:moveTo>
                <a:lnTo>
                  <a:pt x="758055" y="261967"/>
                </a:lnTo>
                <a:lnTo>
                  <a:pt x="782120" y="270093"/>
                </a:lnTo>
                <a:lnTo>
                  <a:pt x="784151" y="264077"/>
                </a:lnTo>
                <a:lnTo>
                  <a:pt x="760086" y="255951"/>
                </a:lnTo>
                <a:close/>
              </a:path>
              <a:path w="1581784" h="548639">
                <a:moveTo>
                  <a:pt x="802200" y="270170"/>
                </a:moveTo>
                <a:lnTo>
                  <a:pt x="800168" y="276188"/>
                </a:lnTo>
                <a:lnTo>
                  <a:pt x="824233" y="284313"/>
                </a:lnTo>
                <a:lnTo>
                  <a:pt x="826265" y="278296"/>
                </a:lnTo>
                <a:lnTo>
                  <a:pt x="802200" y="270170"/>
                </a:lnTo>
                <a:close/>
              </a:path>
              <a:path w="1581784" h="548639">
                <a:moveTo>
                  <a:pt x="844315" y="284391"/>
                </a:moveTo>
                <a:lnTo>
                  <a:pt x="842283" y="290407"/>
                </a:lnTo>
                <a:lnTo>
                  <a:pt x="866348" y="298532"/>
                </a:lnTo>
                <a:lnTo>
                  <a:pt x="868380" y="292516"/>
                </a:lnTo>
                <a:lnTo>
                  <a:pt x="844315" y="284391"/>
                </a:lnTo>
                <a:close/>
              </a:path>
              <a:path w="1581784" h="548639">
                <a:moveTo>
                  <a:pt x="886429" y="298610"/>
                </a:moveTo>
                <a:lnTo>
                  <a:pt x="884397" y="304627"/>
                </a:lnTo>
                <a:lnTo>
                  <a:pt x="908462" y="312752"/>
                </a:lnTo>
                <a:lnTo>
                  <a:pt x="910494" y="306735"/>
                </a:lnTo>
                <a:lnTo>
                  <a:pt x="886429" y="298610"/>
                </a:lnTo>
                <a:close/>
              </a:path>
              <a:path w="1581784" h="548639">
                <a:moveTo>
                  <a:pt x="928542" y="312830"/>
                </a:moveTo>
                <a:lnTo>
                  <a:pt x="926511" y="318846"/>
                </a:lnTo>
                <a:lnTo>
                  <a:pt x="950577" y="326971"/>
                </a:lnTo>
                <a:lnTo>
                  <a:pt x="952607" y="320955"/>
                </a:lnTo>
                <a:lnTo>
                  <a:pt x="928542" y="312830"/>
                </a:lnTo>
                <a:close/>
              </a:path>
              <a:path w="1581784" h="548639">
                <a:moveTo>
                  <a:pt x="970657" y="327049"/>
                </a:moveTo>
                <a:lnTo>
                  <a:pt x="968626" y="333066"/>
                </a:lnTo>
                <a:lnTo>
                  <a:pt x="992691" y="341191"/>
                </a:lnTo>
                <a:lnTo>
                  <a:pt x="994722" y="335175"/>
                </a:lnTo>
                <a:lnTo>
                  <a:pt x="970657" y="327049"/>
                </a:lnTo>
                <a:close/>
              </a:path>
              <a:path w="1581784" h="548639">
                <a:moveTo>
                  <a:pt x="1012771" y="341269"/>
                </a:moveTo>
                <a:lnTo>
                  <a:pt x="1010739" y="347285"/>
                </a:lnTo>
                <a:lnTo>
                  <a:pt x="1034804" y="355410"/>
                </a:lnTo>
                <a:lnTo>
                  <a:pt x="1036836" y="349394"/>
                </a:lnTo>
                <a:lnTo>
                  <a:pt x="1012771" y="341269"/>
                </a:lnTo>
                <a:close/>
              </a:path>
              <a:path w="1581784" h="548639">
                <a:moveTo>
                  <a:pt x="1054886" y="355489"/>
                </a:moveTo>
                <a:lnTo>
                  <a:pt x="1052854" y="361505"/>
                </a:lnTo>
                <a:lnTo>
                  <a:pt x="1076919" y="369630"/>
                </a:lnTo>
                <a:lnTo>
                  <a:pt x="1078951" y="363614"/>
                </a:lnTo>
                <a:lnTo>
                  <a:pt x="1054886" y="355489"/>
                </a:lnTo>
                <a:close/>
              </a:path>
              <a:path w="1581784" h="548639">
                <a:moveTo>
                  <a:pt x="1096999" y="369708"/>
                </a:moveTo>
                <a:lnTo>
                  <a:pt x="1094968" y="375724"/>
                </a:lnTo>
                <a:lnTo>
                  <a:pt x="1119033" y="383849"/>
                </a:lnTo>
                <a:lnTo>
                  <a:pt x="1121064" y="377833"/>
                </a:lnTo>
                <a:lnTo>
                  <a:pt x="1096999" y="369708"/>
                </a:lnTo>
                <a:close/>
              </a:path>
              <a:path w="1581784" h="548639">
                <a:moveTo>
                  <a:pt x="1139113" y="383928"/>
                </a:moveTo>
                <a:lnTo>
                  <a:pt x="1137083" y="389944"/>
                </a:lnTo>
                <a:lnTo>
                  <a:pt x="1161148" y="398070"/>
                </a:lnTo>
                <a:lnTo>
                  <a:pt x="1163179" y="392054"/>
                </a:lnTo>
                <a:lnTo>
                  <a:pt x="1139113" y="383928"/>
                </a:lnTo>
                <a:close/>
              </a:path>
              <a:path w="1581784" h="548639">
                <a:moveTo>
                  <a:pt x="1181228" y="398147"/>
                </a:moveTo>
                <a:lnTo>
                  <a:pt x="1179197" y="404163"/>
                </a:lnTo>
                <a:lnTo>
                  <a:pt x="1203262" y="412288"/>
                </a:lnTo>
                <a:lnTo>
                  <a:pt x="1205293" y="406273"/>
                </a:lnTo>
                <a:lnTo>
                  <a:pt x="1181228" y="398147"/>
                </a:lnTo>
                <a:close/>
              </a:path>
              <a:path w="1581784" h="548639">
                <a:moveTo>
                  <a:pt x="1223342" y="412367"/>
                </a:moveTo>
                <a:lnTo>
                  <a:pt x="1221312" y="418383"/>
                </a:lnTo>
                <a:lnTo>
                  <a:pt x="1245377" y="426509"/>
                </a:lnTo>
                <a:lnTo>
                  <a:pt x="1247407" y="420493"/>
                </a:lnTo>
                <a:lnTo>
                  <a:pt x="1223342" y="412367"/>
                </a:lnTo>
                <a:close/>
              </a:path>
              <a:path w="1581784" h="548639">
                <a:moveTo>
                  <a:pt x="1265457" y="426586"/>
                </a:moveTo>
                <a:lnTo>
                  <a:pt x="1263425" y="432602"/>
                </a:lnTo>
                <a:lnTo>
                  <a:pt x="1287490" y="440728"/>
                </a:lnTo>
                <a:lnTo>
                  <a:pt x="1289522" y="434712"/>
                </a:lnTo>
                <a:lnTo>
                  <a:pt x="1265457" y="426586"/>
                </a:lnTo>
                <a:close/>
              </a:path>
              <a:path w="1581784" h="548639">
                <a:moveTo>
                  <a:pt x="1307571" y="440806"/>
                </a:moveTo>
                <a:lnTo>
                  <a:pt x="1305539" y="446822"/>
                </a:lnTo>
                <a:lnTo>
                  <a:pt x="1329604" y="454948"/>
                </a:lnTo>
                <a:lnTo>
                  <a:pt x="1331636" y="448932"/>
                </a:lnTo>
                <a:lnTo>
                  <a:pt x="1307571" y="440806"/>
                </a:lnTo>
                <a:close/>
              </a:path>
              <a:path w="1581784" h="548639">
                <a:moveTo>
                  <a:pt x="1349684" y="455025"/>
                </a:moveTo>
                <a:lnTo>
                  <a:pt x="1347654" y="461041"/>
                </a:lnTo>
                <a:lnTo>
                  <a:pt x="1371719" y="469167"/>
                </a:lnTo>
                <a:lnTo>
                  <a:pt x="1373750" y="463151"/>
                </a:lnTo>
                <a:lnTo>
                  <a:pt x="1349684" y="455025"/>
                </a:lnTo>
                <a:close/>
              </a:path>
              <a:path w="1581784" h="548639">
                <a:moveTo>
                  <a:pt x="1391799" y="469245"/>
                </a:moveTo>
                <a:lnTo>
                  <a:pt x="1389768" y="475261"/>
                </a:lnTo>
                <a:lnTo>
                  <a:pt x="1413833" y="483387"/>
                </a:lnTo>
                <a:lnTo>
                  <a:pt x="1415864" y="477371"/>
                </a:lnTo>
                <a:lnTo>
                  <a:pt x="1391799" y="469245"/>
                </a:lnTo>
                <a:close/>
              </a:path>
              <a:path w="1581784" h="548639">
                <a:moveTo>
                  <a:pt x="1433913" y="483464"/>
                </a:moveTo>
                <a:lnTo>
                  <a:pt x="1431883" y="489480"/>
                </a:lnTo>
                <a:lnTo>
                  <a:pt x="1455948" y="497606"/>
                </a:lnTo>
                <a:lnTo>
                  <a:pt x="1457979" y="491590"/>
                </a:lnTo>
                <a:lnTo>
                  <a:pt x="1433913" y="483464"/>
                </a:lnTo>
                <a:close/>
              </a:path>
              <a:path w="1581784" h="548639">
                <a:moveTo>
                  <a:pt x="1521696" y="476242"/>
                </a:moveTo>
                <a:lnTo>
                  <a:pt x="1497319" y="548438"/>
                </a:lnTo>
                <a:lnTo>
                  <a:pt x="1581703" y="536717"/>
                </a:lnTo>
                <a:lnTo>
                  <a:pt x="1564532" y="519412"/>
                </a:lnTo>
                <a:lnTo>
                  <a:pt x="1520527" y="519412"/>
                </a:lnTo>
                <a:lnTo>
                  <a:pt x="1516110" y="517919"/>
                </a:lnTo>
                <a:lnTo>
                  <a:pt x="1518142" y="511903"/>
                </a:lnTo>
                <a:lnTo>
                  <a:pt x="1557082" y="511903"/>
                </a:lnTo>
                <a:lnTo>
                  <a:pt x="1521696" y="476242"/>
                </a:lnTo>
                <a:close/>
              </a:path>
              <a:path w="1581784" h="548639">
                <a:moveTo>
                  <a:pt x="1518142" y="511903"/>
                </a:moveTo>
                <a:lnTo>
                  <a:pt x="1516110" y="517919"/>
                </a:lnTo>
                <a:lnTo>
                  <a:pt x="1520527" y="519412"/>
                </a:lnTo>
                <a:lnTo>
                  <a:pt x="1522558" y="513396"/>
                </a:lnTo>
                <a:lnTo>
                  <a:pt x="1518142" y="511903"/>
                </a:lnTo>
                <a:close/>
              </a:path>
              <a:path w="1581784" h="548639">
                <a:moveTo>
                  <a:pt x="1557082" y="511903"/>
                </a:moveTo>
                <a:lnTo>
                  <a:pt x="1518142" y="511903"/>
                </a:lnTo>
                <a:lnTo>
                  <a:pt x="1522558" y="513396"/>
                </a:lnTo>
                <a:lnTo>
                  <a:pt x="1520527" y="519412"/>
                </a:lnTo>
                <a:lnTo>
                  <a:pt x="1564532" y="519412"/>
                </a:lnTo>
                <a:lnTo>
                  <a:pt x="1557082" y="511903"/>
                </a:lnTo>
                <a:close/>
              </a:path>
              <a:path w="1581784" h="548639">
                <a:moveTo>
                  <a:pt x="1476028" y="497685"/>
                </a:moveTo>
                <a:lnTo>
                  <a:pt x="1473996" y="503701"/>
                </a:lnTo>
                <a:lnTo>
                  <a:pt x="1498061" y="511826"/>
                </a:lnTo>
                <a:lnTo>
                  <a:pt x="1500093" y="505810"/>
                </a:lnTo>
                <a:lnTo>
                  <a:pt x="1476028" y="49768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19416" y="3962400"/>
            <a:ext cx="502920" cy="502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95425" y="3687571"/>
            <a:ext cx="2838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LB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86471" y="3093720"/>
            <a:ext cx="530351" cy="527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39113" y="4522723"/>
            <a:ext cx="122491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1454" marR="5080" indent="-19939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232F3E"/>
                </a:solidFill>
                <a:latin typeface="Calibri"/>
                <a:cs typeface="Calibri"/>
              </a:rPr>
              <a:t>EC2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Auto</a:t>
            </a:r>
            <a:r>
              <a:rPr sz="1400" spc="-5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Scaling  (minimum)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40752" y="3995928"/>
            <a:ext cx="606551" cy="6035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192" y="4047744"/>
            <a:ext cx="502920" cy="502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20440" y="3151632"/>
            <a:ext cx="685800" cy="685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83879" y="3245611"/>
            <a:ext cx="509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4925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2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200" spc="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  </a:t>
            </a:r>
            <a:r>
              <a:rPr sz="1200" spc="-15" dirty="0">
                <a:solidFill>
                  <a:srgbClr val="444949"/>
                </a:solidFill>
                <a:latin typeface="Calibri"/>
                <a:cs typeface="Calibri"/>
              </a:rPr>
              <a:t>proxy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83879" y="4245355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App  S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3438" y="5095747"/>
            <a:ext cx="466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er 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24452" y="3836271"/>
            <a:ext cx="76200" cy="319405"/>
          </a:xfrm>
          <a:custGeom>
            <a:avLst/>
            <a:gdLst/>
            <a:ahLst/>
            <a:cxnLst/>
            <a:rect l="l" t="t" r="r" b="b"/>
            <a:pathLst>
              <a:path w="76200" h="319404">
                <a:moveTo>
                  <a:pt x="34924" y="243071"/>
                </a:moveTo>
                <a:lnTo>
                  <a:pt x="0" y="243071"/>
                </a:lnTo>
                <a:lnTo>
                  <a:pt x="38100" y="319271"/>
                </a:lnTo>
                <a:lnTo>
                  <a:pt x="69850" y="255771"/>
                </a:lnTo>
                <a:lnTo>
                  <a:pt x="34925" y="255771"/>
                </a:lnTo>
                <a:lnTo>
                  <a:pt x="34924" y="243071"/>
                </a:lnTo>
                <a:close/>
              </a:path>
              <a:path w="76200" h="319404">
                <a:moveTo>
                  <a:pt x="41273" y="0"/>
                </a:moveTo>
                <a:lnTo>
                  <a:pt x="34923" y="0"/>
                </a:lnTo>
                <a:lnTo>
                  <a:pt x="34925" y="255771"/>
                </a:lnTo>
                <a:lnTo>
                  <a:pt x="41275" y="255771"/>
                </a:lnTo>
                <a:lnTo>
                  <a:pt x="41273" y="0"/>
                </a:lnTo>
                <a:close/>
              </a:path>
              <a:path w="76200" h="319404">
                <a:moveTo>
                  <a:pt x="76200" y="243071"/>
                </a:moveTo>
                <a:lnTo>
                  <a:pt x="41274" y="243071"/>
                </a:lnTo>
                <a:lnTo>
                  <a:pt x="41275" y="255771"/>
                </a:lnTo>
                <a:lnTo>
                  <a:pt x="69850" y="255771"/>
                </a:lnTo>
                <a:lnTo>
                  <a:pt x="76200" y="243071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24453" y="4839281"/>
            <a:ext cx="76200" cy="1443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4434" y="4209508"/>
            <a:ext cx="3418840" cy="926465"/>
          </a:xfrm>
          <a:custGeom>
            <a:avLst/>
            <a:gdLst/>
            <a:ahLst/>
            <a:cxnLst/>
            <a:rect l="l" t="t" r="r" b="b"/>
            <a:pathLst>
              <a:path w="3418840" h="926464">
                <a:moveTo>
                  <a:pt x="63900" y="852337"/>
                </a:moveTo>
                <a:lnTo>
                  <a:pt x="0" y="908682"/>
                </a:lnTo>
                <a:lnTo>
                  <a:pt x="83416" y="925996"/>
                </a:lnTo>
                <a:lnTo>
                  <a:pt x="75332" y="895488"/>
                </a:lnTo>
                <a:lnTo>
                  <a:pt x="62198" y="895488"/>
                </a:lnTo>
                <a:lnTo>
                  <a:pt x="60571" y="889349"/>
                </a:lnTo>
                <a:lnTo>
                  <a:pt x="72844" y="886097"/>
                </a:lnTo>
                <a:lnTo>
                  <a:pt x="63900" y="852337"/>
                </a:lnTo>
                <a:close/>
              </a:path>
              <a:path w="3418840" h="926464">
                <a:moveTo>
                  <a:pt x="72844" y="886097"/>
                </a:moveTo>
                <a:lnTo>
                  <a:pt x="60571" y="889349"/>
                </a:lnTo>
                <a:lnTo>
                  <a:pt x="62198" y="895488"/>
                </a:lnTo>
                <a:lnTo>
                  <a:pt x="74471" y="892236"/>
                </a:lnTo>
                <a:lnTo>
                  <a:pt x="72844" y="886097"/>
                </a:lnTo>
                <a:close/>
              </a:path>
              <a:path w="3418840" h="926464">
                <a:moveTo>
                  <a:pt x="74471" y="892236"/>
                </a:moveTo>
                <a:lnTo>
                  <a:pt x="62198" y="895488"/>
                </a:lnTo>
                <a:lnTo>
                  <a:pt x="75332" y="895488"/>
                </a:lnTo>
                <a:lnTo>
                  <a:pt x="74471" y="892236"/>
                </a:lnTo>
                <a:close/>
              </a:path>
              <a:path w="3418840" h="926464">
                <a:moveTo>
                  <a:pt x="3417190" y="0"/>
                </a:moveTo>
                <a:lnTo>
                  <a:pt x="72844" y="886097"/>
                </a:lnTo>
                <a:lnTo>
                  <a:pt x="74471" y="892236"/>
                </a:lnTo>
                <a:lnTo>
                  <a:pt x="3418817" y="6137"/>
                </a:lnTo>
                <a:lnTo>
                  <a:pt x="341719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7461" y="4295047"/>
            <a:ext cx="941705" cy="995044"/>
          </a:xfrm>
          <a:custGeom>
            <a:avLst/>
            <a:gdLst/>
            <a:ahLst/>
            <a:cxnLst/>
            <a:rect l="l" t="t" r="r" b="b"/>
            <a:pathLst>
              <a:path w="941704" h="995045">
                <a:moveTo>
                  <a:pt x="70092" y="0"/>
                </a:moveTo>
                <a:lnTo>
                  <a:pt x="44692" y="0"/>
                </a:lnTo>
                <a:lnTo>
                  <a:pt x="44692" y="6350"/>
                </a:lnTo>
                <a:lnTo>
                  <a:pt x="70092" y="6350"/>
                </a:lnTo>
                <a:lnTo>
                  <a:pt x="70092" y="0"/>
                </a:lnTo>
                <a:close/>
              </a:path>
              <a:path w="941704" h="995045">
                <a:moveTo>
                  <a:pt x="114542" y="0"/>
                </a:moveTo>
                <a:lnTo>
                  <a:pt x="89142" y="0"/>
                </a:lnTo>
                <a:lnTo>
                  <a:pt x="89142" y="6350"/>
                </a:lnTo>
                <a:lnTo>
                  <a:pt x="114542" y="6350"/>
                </a:lnTo>
                <a:lnTo>
                  <a:pt x="114542" y="0"/>
                </a:lnTo>
                <a:close/>
              </a:path>
              <a:path w="941704" h="995045">
                <a:moveTo>
                  <a:pt x="158992" y="0"/>
                </a:moveTo>
                <a:lnTo>
                  <a:pt x="133592" y="0"/>
                </a:lnTo>
                <a:lnTo>
                  <a:pt x="133592" y="6350"/>
                </a:lnTo>
                <a:lnTo>
                  <a:pt x="158992" y="6350"/>
                </a:lnTo>
                <a:lnTo>
                  <a:pt x="158992" y="0"/>
                </a:lnTo>
                <a:close/>
              </a:path>
              <a:path w="941704" h="995045">
                <a:moveTo>
                  <a:pt x="203442" y="0"/>
                </a:moveTo>
                <a:lnTo>
                  <a:pt x="178042" y="0"/>
                </a:lnTo>
                <a:lnTo>
                  <a:pt x="178042" y="6350"/>
                </a:lnTo>
                <a:lnTo>
                  <a:pt x="203442" y="6350"/>
                </a:lnTo>
                <a:lnTo>
                  <a:pt x="203442" y="0"/>
                </a:lnTo>
                <a:close/>
              </a:path>
              <a:path w="941704" h="995045">
                <a:moveTo>
                  <a:pt x="247892" y="0"/>
                </a:moveTo>
                <a:lnTo>
                  <a:pt x="222492" y="0"/>
                </a:lnTo>
                <a:lnTo>
                  <a:pt x="222492" y="6350"/>
                </a:lnTo>
                <a:lnTo>
                  <a:pt x="247892" y="6350"/>
                </a:lnTo>
                <a:lnTo>
                  <a:pt x="247892" y="0"/>
                </a:lnTo>
                <a:close/>
              </a:path>
              <a:path w="941704" h="995045">
                <a:moveTo>
                  <a:pt x="292342" y="0"/>
                </a:moveTo>
                <a:lnTo>
                  <a:pt x="266942" y="0"/>
                </a:lnTo>
                <a:lnTo>
                  <a:pt x="266942" y="6350"/>
                </a:lnTo>
                <a:lnTo>
                  <a:pt x="292342" y="6350"/>
                </a:lnTo>
                <a:lnTo>
                  <a:pt x="292342" y="0"/>
                </a:lnTo>
                <a:close/>
              </a:path>
              <a:path w="941704" h="995045">
                <a:moveTo>
                  <a:pt x="336792" y="0"/>
                </a:moveTo>
                <a:lnTo>
                  <a:pt x="311392" y="0"/>
                </a:lnTo>
                <a:lnTo>
                  <a:pt x="311392" y="6350"/>
                </a:lnTo>
                <a:lnTo>
                  <a:pt x="336792" y="6350"/>
                </a:lnTo>
                <a:lnTo>
                  <a:pt x="336792" y="0"/>
                </a:lnTo>
                <a:close/>
              </a:path>
              <a:path w="941704" h="995045">
                <a:moveTo>
                  <a:pt x="381242" y="0"/>
                </a:moveTo>
                <a:lnTo>
                  <a:pt x="355842" y="0"/>
                </a:lnTo>
                <a:lnTo>
                  <a:pt x="355842" y="6350"/>
                </a:lnTo>
                <a:lnTo>
                  <a:pt x="381242" y="6350"/>
                </a:lnTo>
                <a:lnTo>
                  <a:pt x="381242" y="0"/>
                </a:lnTo>
                <a:close/>
              </a:path>
              <a:path w="941704" h="995045">
                <a:moveTo>
                  <a:pt x="425692" y="0"/>
                </a:moveTo>
                <a:lnTo>
                  <a:pt x="400292" y="0"/>
                </a:lnTo>
                <a:lnTo>
                  <a:pt x="400292" y="6350"/>
                </a:lnTo>
                <a:lnTo>
                  <a:pt x="425692" y="6350"/>
                </a:lnTo>
                <a:lnTo>
                  <a:pt x="425692" y="0"/>
                </a:lnTo>
                <a:close/>
              </a:path>
              <a:path w="941704" h="995045">
                <a:moveTo>
                  <a:pt x="470142" y="0"/>
                </a:moveTo>
                <a:lnTo>
                  <a:pt x="444742" y="0"/>
                </a:lnTo>
                <a:lnTo>
                  <a:pt x="444742" y="6350"/>
                </a:lnTo>
                <a:lnTo>
                  <a:pt x="470142" y="6350"/>
                </a:lnTo>
                <a:lnTo>
                  <a:pt x="470142" y="0"/>
                </a:lnTo>
                <a:close/>
              </a:path>
              <a:path w="941704" h="995045">
                <a:moveTo>
                  <a:pt x="514592" y="0"/>
                </a:moveTo>
                <a:lnTo>
                  <a:pt x="489192" y="0"/>
                </a:lnTo>
                <a:lnTo>
                  <a:pt x="489192" y="6350"/>
                </a:lnTo>
                <a:lnTo>
                  <a:pt x="514592" y="6350"/>
                </a:lnTo>
                <a:lnTo>
                  <a:pt x="514592" y="0"/>
                </a:lnTo>
                <a:close/>
              </a:path>
              <a:path w="941704" h="995045">
                <a:moveTo>
                  <a:pt x="559042" y="0"/>
                </a:moveTo>
                <a:lnTo>
                  <a:pt x="533642" y="0"/>
                </a:lnTo>
                <a:lnTo>
                  <a:pt x="533642" y="6350"/>
                </a:lnTo>
                <a:lnTo>
                  <a:pt x="559042" y="6350"/>
                </a:lnTo>
                <a:lnTo>
                  <a:pt x="559042" y="0"/>
                </a:lnTo>
                <a:close/>
              </a:path>
              <a:path w="941704" h="995045">
                <a:moveTo>
                  <a:pt x="603492" y="0"/>
                </a:moveTo>
                <a:lnTo>
                  <a:pt x="578092" y="0"/>
                </a:lnTo>
                <a:lnTo>
                  <a:pt x="578092" y="6350"/>
                </a:lnTo>
                <a:lnTo>
                  <a:pt x="603492" y="6350"/>
                </a:lnTo>
                <a:lnTo>
                  <a:pt x="603492" y="0"/>
                </a:lnTo>
                <a:close/>
              </a:path>
              <a:path w="941704" h="995045">
                <a:moveTo>
                  <a:pt x="647942" y="0"/>
                </a:moveTo>
                <a:lnTo>
                  <a:pt x="622542" y="0"/>
                </a:lnTo>
                <a:lnTo>
                  <a:pt x="622542" y="6350"/>
                </a:lnTo>
                <a:lnTo>
                  <a:pt x="647942" y="6350"/>
                </a:lnTo>
                <a:lnTo>
                  <a:pt x="647942" y="0"/>
                </a:lnTo>
                <a:close/>
              </a:path>
              <a:path w="941704" h="995045">
                <a:moveTo>
                  <a:pt x="692392" y="0"/>
                </a:moveTo>
                <a:lnTo>
                  <a:pt x="666992" y="0"/>
                </a:lnTo>
                <a:lnTo>
                  <a:pt x="666992" y="6350"/>
                </a:lnTo>
                <a:lnTo>
                  <a:pt x="692392" y="6350"/>
                </a:lnTo>
                <a:lnTo>
                  <a:pt x="692392" y="0"/>
                </a:lnTo>
                <a:close/>
              </a:path>
              <a:path w="941704" h="995045">
                <a:moveTo>
                  <a:pt x="736842" y="0"/>
                </a:moveTo>
                <a:lnTo>
                  <a:pt x="711442" y="0"/>
                </a:lnTo>
                <a:lnTo>
                  <a:pt x="711442" y="6350"/>
                </a:lnTo>
                <a:lnTo>
                  <a:pt x="736842" y="6350"/>
                </a:lnTo>
                <a:lnTo>
                  <a:pt x="736842" y="0"/>
                </a:lnTo>
                <a:close/>
              </a:path>
              <a:path w="941704" h="995045">
                <a:moveTo>
                  <a:pt x="781292" y="0"/>
                </a:moveTo>
                <a:lnTo>
                  <a:pt x="755892" y="0"/>
                </a:lnTo>
                <a:lnTo>
                  <a:pt x="755892" y="6350"/>
                </a:lnTo>
                <a:lnTo>
                  <a:pt x="781292" y="6350"/>
                </a:lnTo>
                <a:lnTo>
                  <a:pt x="781292" y="0"/>
                </a:lnTo>
                <a:close/>
              </a:path>
              <a:path w="941704" h="995045">
                <a:moveTo>
                  <a:pt x="825742" y="0"/>
                </a:moveTo>
                <a:lnTo>
                  <a:pt x="800342" y="0"/>
                </a:lnTo>
                <a:lnTo>
                  <a:pt x="800342" y="6350"/>
                </a:lnTo>
                <a:lnTo>
                  <a:pt x="825742" y="6350"/>
                </a:lnTo>
                <a:lnTo>
                  <a:pt x="825742" y="0"/>
                </a:lnTo>
                <a:close/>
              </a:path>
              <a:path w="941704" h="995045">
                <a:moveTo>
                  <a:pt x="870192" y="0"/>
                </a:moveTo>
                <a:lnTo>
                  <a:pt x="844792" y="0"/>
                </a:lnTo>
                <a:lnTo>
                  <a:pt x="844792" y="6350"/>
                </a:lnTo>
                <a:lnTo>
                  <a:pt x="870192" y="6350"/>
                </a:lnTo>
                <a:lnTo>
                  <a:pt x="870192" y="0"/>
                </a:lnTo>
                <a:close/>
              </a:path>
              <a:path w="941704" h="995045">
                <a:moveTo>
                  <a:pt x="914642" y="0"/>
                </a:moveTo>
                <a:lnTo>
                  <a:pt x="889242" y="0"/>
                </a:lnTo>
                <a:lnTo>
                  <a:pt x="889242" y="6350"/>
                </a:lnTo>
                <a:lnTo>
                  <a:pt x="914642" y="6350"/>
                </a:lnTo>
                <a:lnTo>
                  <a:pt x="914642" y="0"/>
                </a:lnTo>
                <a:close/>
              </a:path>
              <a:path w="941704" h="995045">
                <a:moveTo>
                  <a:pt x="935135" y="3175"/>
                </a:moveTo>
                <a:lnTo>
                  <a:pt x="935135" y="23957"/>
                </a:lnTo>
                <a:lnTo>
                  <a:pt x="941485" y="23957"/>
                </a:lnTo>
                <a:lnTo>
                  <a:pt x="941485" y="6350"/>
                </a:lnTo>
                <a:lnTo>
                  <a:pt x="938310" y="6350"/>
                </a:lnTo>
                <a:lnTo>
                  <a:pt x="935135" y="3175"/>
                </a:lnTo>
                <a:close/>
              </a:path>
              <a:path w="941704" h="995045">
                <a:moveTo>
                  <a:pt x="941485" y="0"/>
                </a:moveTo>
                <a:lnTo>
                  <a:pt x="933692" y="0"/>
                </a:lnTo>
                <a:lnTo>
                  <a:pt x="933692" y="6350"/>
                </a:lnTo>
                <a:lnTo>
                  <a:pt x="935135" y="6350"/>
                </a:lnTo>
                <a:lnTo>
                  <a:pt x="935135" y="3175"/>
                </a:lnTo>
                <a:lnTo>
                  <a:pt x="941485" y="3175"/>
                </a:lnTo>
                <a:lnTo>
                  <a:pt x="941485" y="0"/>
                </a:lnTo>
                <a:close/>
              </a:path>
              <a:path w="941704" h="995045">
                <a:moveTo>
                  <a:pt x="941485" y="3175"/>
                </a:moveTo>
                <a:lnTo>
                  <a:pt x="935135" y="3175"/>
                </a:lnTo>
                <a:lnTo>
                  <a:pt x="938310" y="6350"/>
                </a:lnTo>
                <a:lnTo>
                  <a:pt x="941485" y="6350"/>
                </a:lnTo>
                <a:lnTo>
                  <a:pt x="941485" y="3175"/>
                </a:lnTo>
                <a:close/>
              </a:path>
              <a:path w="941704" h="995045">
                <a:moveTo>
                  <a:pt x="941485" y="43007"/>
                </a:moveTo>
                <a:lnTo>
                  <a:pt x="935135" y="43007"/>
                </a:lnTo>
                <a:lnTo>
                  <a:pt x="935135" y="68407"/>
                </a:lnTo>
                <a:lnTo>
                  <a:pt x="941485" y="68407"/>
                </a:lnTo>
                <a:lnTo>
                  <a:pt x="941485" y="43007"/>
                </a:lnTo>
                <a:close/>
              </a:path>
              <a:path w="941704" h="995045">
                <a:moveTo>
                  <a:pt x="941485" y="87457"/>
                </a:moveTo>
                <a:lnTo>
                  <a:pt x="935135" y="87457"/>
                </a:lnTo>
                <a:lnTo>
                  <a:pt x="935135" y="112857"/>
                </a:lnTo>
                <a:lnTo>
                  <a:pt x="941485" y="112857"/>
                </a:lnTo>
                <a:lnTo>
                  <a:pt x="941485" y="87457"/>
                </a:lnTo>
                <a:close/>
              </a:path>
              <a:path w="941704" h="995045">
                <a:moveTo>
                  <a:pt x="941485" y="131907"/>
                </a:moveTo>
                <a:lnTo>
                  <a:pt x="935135" y="131907"/>
                </a:lnTo>
                <a:lnTo>
                  <a:pt x="935135" y="157307"/>
                </a:lnTo>
                <a:lnTo>
                  <a:pt x="941485" y="157307"/>
                </a:lnTo>
                <a:lnTo>
                  <a:pt x="941485" y="131907"/>
                </a:lnTo>
                <a:close/>
              </a:path>
              <a:path w="941704" h="995045">
                <a:moveTo>
                  <a:pt x="941485" y="176357"/>
                </a:moveTo>
                <a:lnTo>
                  <a:pt x="935135" y="176357"/>
                </a:lnTo>
                <a:lnTo>
                  <a:pt x="935135" y="201757"/>
                </a:lnTo>
                <a:lnTo>
                  <a:pt x="941485" y="201757"/>
                </a:lnTo>
                <a:lnTo>
                  <a:pt x="941485" y="176357"/>
                </a:lnTo>
                <a:close/>
              </a:path>
              <a:path w="941704" h="995045">
                <a:moveTo>
                  <a:pt x="941485" y="220807"/>
                </a:moveTo>
                <a:lnTo>
                  <a:pt x="935135" y="220807"/>
                </a:lnTo>
                <a:lnTo>
                  <a:pt x="935135" y="246207"/>
                </a:lnTo>
                <a:lnTo>
                  <a:pt x="941485" y="246207"/>
                </a:lnTo>
                <a:lnTo>
                  <a:pt x="941485" y="220807"/>
                </a:lnTo>
                <a:close/>
              </a:path>
              <a:path w="941704" h="995045">
                <a:moveTo>
                  <a:pt x="941485" y="265257"/>
                </a:moveTo>
                <a:lnTo>
                  <a:pt x="935135" y="265257"/>
                </a:lnTo>
                <a:lnTo>
                  <a:pt x="935135" y="290657"/>
                </a:lnTo>
                <a:lnTo>
                  <a:pt x="941485" y="290657"/>
                </a:lnTo>
                <a:lnTo>
                  <a:pt x="941485" y="265257"/>
                </a:lnTo>
                <a:close/>
              </a:path>
              <a:path w="941704" h="995045">
                <a:moveTo>
                  <a:pt x="941485" y="309707"/>
                </a:moveTo>
                <a:lnTo>
                  <a:pt x="935135" y="309707"/>
                </a:lnTo>
                <a:lnTo>
                  <a:pt x="935135" y="335107"/>
                </a:lnTo>
                <a:lnTo>
                  <a:pt x="941485" y="335107"/>
                </a:lnTo>
                <a:lnTo>
                  <a:pt x="941485" y="309707"/>
                </a:lnTo>
                <a:close/>
              </a:path>
              <a:path w="941704" h="995045">
                <a:moveTo>
                  <a:pt x="941485" y="354157"/>
                </a:moveTo>
                <a:lnTo>
                  <a:pt x="935135" y="354157"/>
                </a:lnTo>
                <a:lnTo>
                  <a:pt x="935135" y="379557"/>
                </a:lnTo>
                <a:lnTo>
                  <a:pt x="941485" y="379557"/>
                </a:lnTo>
                <a:lnTo>
                  <a:pt x="941485" y="354157"/>
                </a:lnTo>
                <a:close/>
              </a:path>
              <a:path w="941704" h="995045">
                <a:moveTo>
                  <a:pt x="941485" y="398607"/>
                </a:moveTo>
                <a:lnTo>
                  <a:pt x="935135" y="398607"/>
                </a:lnTo>
                <a:lnTo>
                  <a:pt x="935135" y="424007"/>
                </a:lnTo>
                <a:lnTo>
                  <a:pt x="941485" y="424007"/>
                </a:lnTo>
                <a:lnTo>
                  <a:pt x="941485" y="398607"/>
                </a:lnTo>
                <a:close/>
              </a:path>
              <a:path w="941704" h="995045">
                <a:moveTo>
                  <a:pt x="941485" y="443057"/>
                </a:moveTo>
                <a:lnTo>
                  <a:pt x="935135" y="443057"/>
                </a:lnTo>
                <a:lnTo>
                  <a:pt x="935135" y="468457"/>
                </a:lnTo>
                <a:lnTo>
                  <a:pt x="941485" y="468457"/>
                </a:lnTo>
                <a:lnTo>
                  <a:pt x="941485" y="443057"/>
                </a:lnTo>
                <a:close/>
              </a:path>
              <a:path w="941704" h="995045">
                <a:moveTo>
                  <a:pt x="941485" y="487507"/>
                </a:moveTo>
                <a:lnTo>
                  <a:pt x="935135" y="487507"/>
                </a:lnTo>
                <a:lnTo>
                  <a:pt x="935135" y="512907"/>
                </a:lnTo>
                <a:lnTo>
                  <a:pt x="941485" y="512907"/>
                </a:lnTo>
                <a:lnTo>
                  <a:pt x="941485" y="487507"/>
                </a:lnTo>
                <a:close/>
              </a:path>
              <a:path w="941704" h="995045">
                <a:moveTo>
                  <a:pt x="941485" y="531957"/>
                </a:moveTo>
                <a:lnTo>
                  <a:pt x="935135" y="531957"/>
                </a:lnTo>
                <a:lnTo>
                  <a:pt x="935135" y="557357"/>
                </a:lnTo>
                <a:lnTo>
                  <a:pt x="941485" y="557357"/>
                </a:lnTo>
                <a:lnTo>
                  <a:pt x="941485" y="531957"/>
                </a:lnTo>
                <a:close/>
              </a:path>
              <a:path w="941704" h="995045">
                <a:moveTo>
                  <a:pt x="941485" y="576407"/>
                </a:moveTo>
                <a:lnTo>
                  <a:pt x="935135" y="576407"/>
                </a:lnTo>
                <a:lnTo>
                  <a:pt x="935135" y="601807"/>
                </a:lnTo>
                <a:lnTo>
                  <a:pt x="941485" y="601807"/>
                </a:lnTo>
                <a:lnTo>
                  <a:pt x="941485" y="576407"/>
                </a:lnTo>
                <a:close/>
              </a:path>
              <a:path w="941704" h="995045">
                <a:moveTo>
                  <a:pt x="941485" y="620857"/>
                </a:moveTo>
                <a:lnTo>
                  <a:pt x="935135" y="620857"/>
                </a:lnTo>
                <a:lnTo>
                  <a:pt x="935135" y="646257"/>
                </a:lnTo>
                <a:lnTo>
                  <a:pt x="941485" y="646257"/>
                </a:lnTo>
                <a:lnTo>
                  <a:pt x="941485" y="620857"/>
                </a:lnTo>
                <a:close/>
              </a:path>
              <a:path w="941704" h="995045">
                <a:moveTo>
                  <a:pt x="941485" y="665307"/>
                </a:moveTo>
                <a:lnTo>
                  <a:pt x="935135" y="665307"/>
                </a:lnTo>
                <a:lnTo>
                  <a:pt x="935135" y="690707"/>
                </a:lnTo>
                <a:lnTo>
                  <a:pt x="941485" y="690707"/>
                </a:lnTo>
                <a:lnTo>
                  <a:pt x="941485" y="665307"/>
                </a:lnTo>
                <a:close/>
              </a:path>
              <a:path w="941704" h="995045">
                <a:moveTo>
                  <a:pt x="941485" y="709757"/>
                </a:moveTo>
                <a:lnTo>
                  <a:pt x="935135" y="709757"/>
                </a:lnTo>
                <a:lnTo>
                  <a:pt x="935135" y="735157"/>
                </a:lnTo>
                <a:lnTo>
                  <a:pt x="941485" y="735157"/>
                </a:lnTo>
                <a:lnTo>
                  <a:pt x="941485" y="709757"/>
                </a:lnTo>
                <a:close/>
              </a:path>
              <a:path w="941704" h="995045">
                <a:moveTo>
                  <a:pt x="941485" y="754207"/>
                </a:moveTo>
                <a:lnTo>
                  <a:pt x="935135" y="754207"/>
                </a:lnTo>
                <a:lnTo>
                  <a:pt x="935135" y="779607"/>
                </a:lnTo>
                <a:lnTo>
                  <a:pt x="941485" y="779607"/>
                </a:lnTo>
                <a:lnTo>
                  <a:pt x="941485" y="754207"/>
                </a:lnTo>
                <a:close/>
              </a:path>
              <a:path w="941704" h="995045">
                <a:moveTo>
                  <a:pt x="941485" y="798657"/>
                </a:moveTo>
                <a:lnTo>
                  <a:pt x="935135" y="798657"/>
                </a:lnTo>
                <a:lnTo>
                  <a:pt x="935135" y="824057"/>
                </a:lnTo>
                <a:lnTo>
                  <a:pt x="941485" y="824057"/>
                </a:lnTo>
                <a:lnTo>
                  <a:pt x="941485" y="798657"/>
                </a:lnTo>
                <a:close/>
              </a:path>
              <a:path w="941704" h="995045">
                <a:moveTo>
                  <a:pt x="941485" y="843107"/>
                </a:moveTo>
                <a:lnTo>
                  <a:pt x="935135" y="843107"/>
                </a:lnTo>
                <a:lnTo>
                  <a:pt x="935135" y="868507"/>
                </a:lnTo>
                <a:lnTo>
                  <a:pt x="941485" y="868507"/>
                </a:lnTo>
                <a:lnTo>
                  <a:pt x="941485" y="843107"/>
                </a:lnTo>
                <a:close/>
              </a:path>
              <a:path w="941704" h="995045">
                <a:moveTo>
                  <a:pt x="941485" y="887557"/>
                </a:moveTo>
                <a:lnTo>
                  <a:pt x="935135" y="887557"/>
                </a:lnTo>
                <a:lnTo>
                  <a:pt x="935135" y="912957"/>
                </a:lnTo>
                <a:lnTo>
                  <a:pt x="941485" y="912957"/>
                </a:lnTo>
                <a:lnTo>
                  <a:pt x="941485" y="887557"/>
                </a:lnTo>
                <a:close/>
              </a:path>
              <a:path w="941704" h="995045">
                <a:moveTo>
                  <a:pt x="941485" y="953540"/>
                </a:moveTo>
                <a:lnTo>
                  <a:pt x="938310" y="953540"/>
                </a:lnTo>
                <a:lnTo>
                  <a:pt x="937618" y="954232"/>
                </a:lnTo>
                <a:lnTo>
                  <a:pt x="937618" y="959890"/>
                </a:lnTo>
                <a:lnTo>
                  <a:pt x="941485" y="959890"/>
                </a:lnTo>
                <a:lnTo>
                  <a:pt x="941485" y="953540"/>
                </a:lnTo>
                <a:close/>
              </a:path>
              <a:path w="941704" h="995045">
                <a:moveTo>
                  <a:pt x="941485" y="932007"/>
                </a:moveTo>
                <a:lnTo>
                  <a:pt x="935135" y="932007"/>
                </a:lnTo>
                <a:lnTo>
                  <a:pt x="935135" y="956715"/>
                </a:lnTo>
                <a:lnTo>
                  <a:pt x="937618" y="954232"/>
                </a:lnTo>
                <a:lnTo>
                  <a:pt x="937618" y="953540"/>
                </a:lnTo>
                <a:lnTo>
                  <a:pt x="941485" y="953540"/>
                </a:lnTo>
                <a:lnTo>
                  <a:pt x="941485" y="932007"/>
                </a:lnTo>
                <a:close/>
              </a:path>
              <a:path w="941704" h="995045">
                <a:moveTo>
                  <a:pt x="938310" y="953540"/>
                </a:moveTo>
                <a:lnTo>
                  <a:pt x="937618" y="953540"/>
                </a:lnTo>
                <a:lnTo>
                  <a:pt x="937618" y="954232"/>
                </a:lnTo>
                <a:lnTo>
                  <a:pt x="938310" y="953540"/>
                </a:lnTo>
                <a:close/>
              </a:path>
              <a:path w="941704" h="995045">
                <a:moveTo>
                  <a:pt x="918568" y="953540"/>
                </a:moveTo>
                <a:lnTo>
                  <a:pt x="893168" y="953540"/>
                </a:lnTo>
                <a:lnTo>
                  <a:pt x="893168" y="959890"/>
                </a:lnTo>
                <a:lnTo>
                  <a:pt x="918568" y="959890"/>
                </a:lnTo>
                <a:lnTo>
                  <a:pt x="918568" y="953540"/>
                </a:lnTo>
                <a:close/>
              </a:path>
              <a:path w="941704" h="995045">
                <a:moveTo>
                  <a:pt x="874118" y="953540"/>
                </a:moveTo>
                <a:lnTo>
                  <a:pt x="848718" y="953540"/>
                </a:lnTo>
                <a:lnTo>
                  <a:pt x="848718" y="959890"/>
                </a:lnTo>
                <a:lnTo>
                  <a:pt x="874118" y="959890"/>
                </a:lnTo>
                <a:lnTo>
                  <a:pt x="874118" y="953540"/>
                </a:lnTo>
                <a:close/>
              </a:path>
              <a:path w="941704" h="995045">
                <a:moveTo>
                  <a:pt x="829668" y="953540"/>
                </a:moveTo>
                <a:lnTo>
                  <a:pt x="804268" y="953540"/>
                </a:lnTo>
                <a:lnTo>
                  <a:pt x="804268" y="959890"/>
                </a:lnTo>
                <a:lnTo>
                  <a:pt x="829668" y="959890"/>
                </a:lnTo>
                <a:lnTo>
                  <a:pt x="829668" y="953540"/>
                </a:lnTo>
                <a:close/>
              </a:path>
              <a:path w="941704" h="995045">
                <a:moveTo>
                  <a:pt x="785218" y="953540"/>
                </a:moveTo>
                <a:lnTo>
                  <a:pt x="759818" y="953540"/>
                </a:lnTo>
                <a:lnTo>
                  <a:pt x="759818" y="959890"/>
                </a:lnTo>
                <a:lnTo>
                  <a:pt x="785218" y="959890"/>
                </a:lnTo>
                <a:lnTo>
                  <a:pt x="785218" y="953540"/>
                </a:lnTo>
                <a:close/>
              </a:path>
              <a:path w="941704" h="995045">
                <a:moveTo>
                  <a:pt x="740768" y="953540"/>
                </a:moveTo>
                <a:lnTo>
                  <a:pt x="715368" y="953540"/>
                </a:lnTo>
                <a:lnTo>
                  <a:pt x="715368" y="959890"/>
                </a:lnTo>
                <a:lnTo>
                  <a:pt x="740768" y="959890"/>
                </a:lnTo>
                <a:lnTo>
                  <a:pt x="740768" y="953540"/>
                </a:lnTo>
                <a:close/>
              </a:path>
              <a:path w="941704" h="995045">
                <a:moveTo>
                  <a:pt x="696318" y="953540"/>
                </a:moveTo>
                <a:lnTo>
                  <a:pt x="670918" y="953540"/>
                </a:lnTo>
                <a:lnTo>
                  <a:pt x="670918" y="959890"/>
                </a:lnTo>
                <a:lnTo>
                  <a:pt x="696318" y="959890"/>
                </a:lnTo>
                <a:lnTo>
                  <a:pt x="696318" y="953540"/>
                </a:lnTo>
                <a:close/>
              </a:path>
              <a:path w="941704" h="995045">
                <a:moveTo>
                  <a:pt x="651868" y="953540"/>
                </a:moveTo>
                <a:lnTo>
                  <a:pt x="626468" y="953540"/>
                </a:lnTo>
                <a:lnTo>
                  <a:pt x="626468" y="959890"/>
                </a:lnTo>
                <a:lnTo>
                  <a:pt x="651868" y="959890"/>
                </a:lnTo>
                <a:lnTo>
                  <a:pt x="651868" y="953540"/>
                </a:lnTo>
                <a:close/>
              </a:path>
              <a:path w="941704" h="995045">
                <a:moveTo>
                  <a:pt x="607418" y="953540"/>
                </a:moveTo>
                <a:lnTo>
                  <a:pt x="582018" y="953540"/>
                </a:lnTo>
                <a:lnTo>
                  <a:pt x="582018" y="959890"/>
                </a:lnTo>
                <a:lnTo>
                  <a:pt x="607418" y="959890"/>
                </a:lnTo>
                <a:lnTo>
                  <a:pt x="607418" y="953540"/>
                </a:lnTo>
                <a:close/>
              </a:path>
              <a:path w="941704" h="995045">
                <a:moveTo>
                  <a:pt x="562968" y="953540"/>
                </a:moveTo>
                <a:lnTo>
                  <a:pt x="537568" y="953540"/>
                </a:lnTo>
                <a:lnTo>
                  <a:pt x="537568" y="959890"/>
                </a:lnTo>
                <a:lnTo>
                  <a:pt x="562968" y="959890"/>
                </a:lnTo>
                <a:lnTo>
                  <a:pt x="562968" y="953540"/>
                </a:lnTo>
                <a:close/>
              </a:path>
              <a:path w="941704" h="995045">
                <a:moveTo>
                  <a:pt x="518518" y="953540"/>
                </a:moveTo>
                <a:lnTo>
                  <a:pt x="493118" y="953540"/>
                </a:lnTo>
                <a:lnTo>
                  <a:pt x="493118" y="959890"/>
                </a:lnTo>
                <a:lnTo>
                  <a:pt x="518518" y="959890"/>
                </a:lnTo>
                <a:lnTo>
                  <a:pt x="518518" y="953540"/>
                </a:lnTo>
                <a:close/>
              </a:path>
              <a:path w="941704" h="995045">
                <a:moveTo>
                  <a:pt x="474068" y="953540"/>
                </a:moveTo>
                <a:lnTo>
                  <a:pt x="448668" y="953540"/>
                </a:lnTo>
                <a:lnTo>
                  <a:pt x="448668" y="959890"/>
                </a:lnTo>
                <a:lnTo>
                  <a:pt x="474068" y="959890"/>
                </a:lnTo>
                <a:lnTo>
                  <a:pt x="474068" y="953540"/>
                </a:lnTo>
                <a:close/>
              </a:path>
              <a:path w="941704" h="995045">
                <a:moveTo>
                  <a:pt x="429618" y="953540"/>
                </a:moveTo>
                <a:lnTo>
                  <a:pt x="404218" y="953540"/>
                </a:lnTo>
                <a:lnTo>
                  <a:pt x="404218" y="959890"/>
                </a:lnTo>
                <a:lnTo>
                  <a:pt x="429618" y="959890"/>
                </a:lnTo>
                <a:lnTo>
                  <a:pt x="429618" y="953540"/>
                </a:lnTo>
                <a:close/>
              </a:path>
              <a:path w="941704" h="995045">
                <a:moveTo>
                  <a:pt x="385168" y="953540"/>
                </a:moveTo>
                <a:lnTo>
                  <a:pt x="359768" y="953540"/>
                </a:lnTo>
                <a:lnTo>
                  <a:pt x="359768" y="959890"/>
                </a:lnTo>
                <a:lnTo>
                  <a:pt x="385168" y="959890"/>
                </a:lnTo>
                <a:lnTo>
                  <a:pt x="385168" y="953540"/>
                </a:lnTo>
                <a:close/>
              </a:path>
              <a:path w="941704" h="995045">
                <a:moveTo>
                  <a:pt x="340718" y="953540"/>
                </a:moveTo>
                <a:lnTo>
                  <a:pt x="315318" y="953540"/>
                </a:lnTo>
                <a:lnTo>
                  <a:pt x="315318" y="959890"/>
                </a:lnTo>
                <a:lnTo>
                  <a:pt x="340718" y="959890"/>
                </a:lnTo>
                <a:lnTo>
                  <a:pt x="340718" y="953540"/>
                </a:lnTo>
                <a:close/>
              </a:path>
              <a:path w="941704" h="995045">
                <a:moveTo>
                  <a:pt x="296268" y="953540"/>
                </a:moveTo>
                <a:lnTo>
                  <a:pt x="270868" y="953540"/>
                </a:lnTo>
                <a:lnTo>
                  <a:pt x="270868" y="959890"/>
                </a:lnTo>
                <a:lnTo>
                  <a:pt x="296268" y="959890"/>
                </a:lnTo>
                <a:lnTo>
                  <a:pt x="296268" y="953540"/>
                </a:lnTo>
                <a:close/>
              </a:path>
              <a:path w="941704" h="995045">
                <a:moveTo>
                  <a:pt x="251818" y="953540"/>
                </a:moveTo>
                <a:lnTo>
                  <a:pt x="226418" y="953540"/>
                </a:lnTo>
                <a:lnTo>
                  <a:pt x="226418" y="959890"/>
                </a:lnTo>
                <a:lnTo>
                  <a:pt x="251818" y="959890"/>
                </a:lnTo>
                <a:lnTo>
                  <a:pt x="251818" y="953540"/>
                </a:lnTo>
                <a:close/>
              </a:path>
              <a:path w="941704" h="995045">
                <a:moveTo>
                  <a:pt x="207368" y="953540"/>
                </a:moveTo>
                <a:lnTo>
                  <a:pt x="181968" y="953540"/>
                </a:lnTo>
                <a:lnTo>
                  <a:pt x="181968" y="959890"/>
                </a:lnTo>
                <a:lnTo>
                  <a:pt x="207368" y="959890"/>
                </a:lnTo>
                <a:lnTo>
                  <a:pt x="207368" y="953540"/>
                </a:lnTo>
                <a:close/>
              </a:path>
              <a:path w="941704" h="995045">
                <a:moveTo>
                  <a:pt x="162918" y="953540"/>
                </a:moveTo>
                <a:lnTo>
                  <a:pt x="137518" y="953540"/>
                </a:lnTo>
                <a:lnTo>
                  <a:pt x="137518" y="959890"/>
                </a:lnTo>
                <a:lnTo>
                  <a:pt x="162918" y="959890"/>
                </a:lnTo>
                <a:lnTo>
                  <a:pt x="162918" y="953540"/>
                </a:lnTo>
                <a:close/>
              </a:path>
              <a:path w="941704" h="995045">
                <a:moveTo>
                  <a:pt x="118468" y="953540"/>
                </a:moveTo>
                <a:lnTo>
                  <a:pt x="93068" y="953540"/>
                </a:lnTo>
                <a:lnTo>
                  <a:pt x="93068" y="959890"/>
                </a:lnTo>
                <a:lnTo>
                  <a:pt x="118468" y="959890"/>
                </a:lnTo>
                <a:lnTo>
                  <a:pt x="118468" y="953540"/>
                </a:lnTo>
                <a:close/>
              </a:path>
              <a:path w="941704" h="995045">
                <a:moveTo>
                  <a:pt x="76200" y="918615"/>
                </a:moveTo>
                <a:lnTo>
                  <a:pt x="0" y="956715"/>
                </a:lnTo>
                <a:lnTo>
                  <a:pt x="76200" y="994815"/>
                </a:lnTo>
                <a:lnTo>
                  <a:pt x="76200" y="959890"/>
                </a:lnTo>
                <a:lnTo>
                  <a:pt x="63500" y="959890"/>
                </a:lnTo>
                <a:lnTo>
                  <a:pt x="63500" y="953540"/>
                </a:lnTo>
                <a:lnTo>
                  <a:pt x="76200" y="953540"/>
                </a:lnTo>
                <a:lnTo>
                  <a:pt x="76200" y="918615"/>
                </a:lnTo>
                <a:close/>
              </a:path>
              <a:path w="941704" h="995045">
                <a:moveTo>
                  <a:pt x="74018" y="953540"/>
                </a:moveTo>
                <a:lnTo>
                  <a:pt x="63500" y="953540"/>
                </a:lnTo>
                <a:lnTo>
                  <a:pt x="63500" y="959890"/>
                </a:lnTo>
                <a:lnTo>
                  <a:pt x="74018" y="959890"/>
                </a:lnTo>
                <a:lnTo>
                  <a:pt x="74018" y="953540"/>
                </a:lnTo>
                <a:close/>
              </a:path>
              <a:path w="941704" h="995045">
                <a:moveTo>
                  <a:pt x="76200" y="953540"/>
                </a:moveTo>
                <a:lnTo>
                  <a:pt x="74018" y="953540"/>
                </a:lnTo>
                <a:lnTo>
                  <a:pt x="74018" y="959890"/>
                </a:lnTo>
                <a:lnTo>
                  <a:pt x="76200" y="959890"/>
                </a:lnTo>
                <a:lnTo>
                  <a:pt x="76200" y="95354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178288" y="4537964"/>
            <a:ext cx="720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ail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4041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67130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Multi </a:t>
            </a:r>
            <a:r>
              <a:rPr spc="-65" dirty="0"/>
              <a:t>Site </a:t>
            </a:r>
            <a:r>
              <a:rPr spc="-5" dirty="0"/>
              <a:t>/ </a:t>
            </a:r>
            <a:r>
              <a:rPr spc="-80" dirty="0"/>
              <a:t>Hot </a:t>
            </a:r>
            <a:r>
              <a:rPr spc="-65" dirty="0"/>
              <a:t>Site</a:t>
            </a:r>
            <a:r>
              <a:rPr spc="-50" dirty="0"/>
              <a:t> Approach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7800975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800" spc="-160" dirty="0">
                <a:solidFill>
                  <a:srgbClr val="444949"/>
                </a:solidFill>
                <a:latin typeface="Gill Sans MT"/>
                <a:cs typeface="Gill Sans MT"/>
              </a:rPr>
              <a:t>RTO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(minutes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seconds)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very</a:t>
            </a:r>
            <a:r>
              <a:rPr sz="2800" spc="4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expensive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Full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Production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Premise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49695" y="2535382"/>
            <a:ext cx="1765300" cy="3325495"/>
          </a:xfrm>
          <a:custGeom>
            <a:avLst/>
            <a:gdLst/>
            <a:ahLst/>
            <a:cxnLst/>
            <a:rect l="l" t="t" r="r" b="b"/>
            <a:pathLst>
              <a:path w="1765300" h="3325495">
                <a:moveTo>
                  <a:pt x="0" y="0"/>
                </a:moveTo>
                <a:lnTo>
                  <a:pt x="1765300" y="0"/>
                </a:lnTo>
                <a:lnTo>
                  <a:pt x="17653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A6B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7416" y="2542032"/>
            <a:ext cx="335280" cy="33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0440" y="4154423"/>
            <a:ext cx="68580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41776" y="4983479"/>
            <a:ext cx="640079" cy="64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7840" y="2535382"/>
            <a:ext cx="1765300" cy="3325495"/>
          </a:xfrm>
          <a:custGeom>
            <a:avLst/>
            <a:gdLst/>
            <a:ahLst/>
            <a:cxnLst/>
            <a:rect l="l" t="t" r="r" b="b"/>
            <a:pathLst>
              <a:path w="1765300" h="3325495">
                <a:moveTo>
                  <a:pt x="0" y="0"/>
                </a:moveTo>
                <a:lnTo>
                  <a:pt x="1765300" y="0"/>
                </a:lnTo>
                <a:lnTo>
                  <a:pt x="17653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76871" y="2542032"/>
            <a:ext cx="332231" cy="332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19895" y="5525515"/>
            <a:ext cx="14357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RDS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Slave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(running)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586471" y="5001767"/>
            <a:ext cx="502920" cy="502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81825" y="5264758"/>
            <a:ext cx="3249930" cy="76200"/>
          </a:xfrm>
          <a:custGeom>
            <a:avLst/>
            <a:gdLst/>
            <a:ahLst/>
            <a:cxnLst/>
            <a:rect l="l" t="t" r="r" b="b"/>
            <a:pathLst>
              <a:path w="3249929" h="76200">
                <a:moveTo>
                  <a:pt x="3173552" y="0"/>
                </a:moveTo>
                <a:lnTo>
                  <a:pt x="3173552" y="76199"/>
                </a:lnTo>
                <a:lnTo>
                  <a:pt x="3243402" y="41274"/>
                </a:lnTo>
                <a:lnTo>
                  <a:pt x="3186266" y="41274"/>
                </a:lnTo>
                <a:lnTo>
                  <a:pt x="3186266" y="34924"/>
                </a:lnTo>
                <a:lnTo>
                  <a:pt x="3243402" y="34924"/>
                </a:lnTo>
                <a:lnTo>
                  <a:pt x="3173552" y="0"/>
                </a:lnTo>
                <a:close/>
              </a:path>
              <a:path w="3249929" h="76200">
                <a:moveTo>
                  <a:pt x="3173552" y="34924"/>
                </a:moveTo>
                <a:lnTo>
                  <a:pt x="0" y="34924"/>
                </a:lnTo>
                <a:lnTo>
                  <a:pt x="0" y="41274"/>
                </a:lnTo>
                <a:lnTo>
                  <a:pt x="3173552" y="41274"/>
                </a:lnTo>
                <a:lnTo>
                  <a:pt x="3173552" y="34924"/>
                </a:lnTo>
                <a:close/>
              </a:path>
              <a:path w="3249929" h="76200">
                <a:moveTo>
                  <a:pt x="3243402" y="34924"/>
                </a:moveTo>
                <a:lnTo>
                  <a:pt x="3186266" y="34924"/>
                </a:lnTo>
                <a:lnTo>
                  <a:pt x="3186266" y="41274"/>
                </a:lnTo>
                <a:lnTo>
                  <a:pt x="3243402" y="41274"/>
                </a:lnTo>
                <a:lnTo>
                  <a:pt x="3249752" y="38099"/>
                </a:lnTo>
                <a:lnTo>
                  <a:pt x="3243402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143000" y="4952492"/>
            <a:ext cx="154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66247" y="3138931"/>
            <a:ext cx="6737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50408" y="2593848"/>
            <a:ext cx="460248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04421" y="2819985"/>
            <a:ext cx="1350010" cy="675005"/>
          </a:xfrm>
          <a:custGeom>
            <a:avLst/>
            <a:gdLst/>
            <a:ahLst/>
            <a:cxnLst/>
            <a:rect l="l" t="t" r="r" b="b"/>
            <a:pathLst>
              <a:path w="1350010" h="675004">
                <a:moveTo>
                  <a:pt x="51222" y="606341"/>
                </a:moveTo>
                <a:lnTo>
                  <a:pt x="0" y="674416"/>
                </a:lnTo>
                <a:lnTo>
                  <a:pt x="85194" y="674550"/>
                </a:lnTo>
                <a:lnTo>
                  <a:pt x="72443" y="648949"/>
                </a:lnTo>
                <a:lnTo>
                  <a:pt x="58256" y="648949"/>
                </a:lnTo>
                <a:lnTo>
                  <a:pt x="55425" y="643265"/>
                </a:lnTo>
                <a:lnTo>
                  <a:pt x="66793" y="637603"/>
                </a:lnTo>
                <a:lnTo>
                  <a:pt x="51222" y="606341"/>
                </a:lnTo>
                <a:close/>
              </a:path>
              <a:path w="1350010" h="675004">
                <a:moveTo>
                  <a:pt x="66793" y="637603"/>
                </a:moveTo>
                <a:lnTo>
                  <a:pt x="55425" y="643265"/>
                </a:lnTo>
                <a:lnTo>
                  <a:pt x="58256" y="648949"/>
                </a:lnTo>
                <a:lnTo>
                  <a:pt x="69624" y="643288"/>
                </a:lnTo>
                <a:lnTo>
                  <a:pt x="66793" y="637603"/>
                </a:lnTo>
                <a:close/>
              </a:path>
              <a:path w="1350010" h="675004">
                <a:moveTo>
                  <a:pt x="69624" y="643288"/>
                </a:moveTo>
                <a:lnTo>
                  <a:pt x="58256" y="648949"/>
                </a:lnTo>
                <a:lnTo>
                  <a:pt x="72443" y="648949"/>
                </a:lnTo>
                <a:lnTo>
                  <a:pt x="69624" y="643288"/>
                </a:lnTo>
                <a:close/>
              </a:path>
              <a:path w="1350010" h="675004">
                <a:moveTo>
                  <a:pt x="1347033" y="0"/>
                </a:moveTo>
                <a:lnTo>
                  <a:pt x="66793" y="637603"/>
                </a:lnTo>
                <a:lnTo>
                  <a:pt x="69624" y="643288"/>
                </a:lnTo>
                <a:lnTo>
                  <a:pt x="1349863" y="5684"/>
                </a:lnTo>
                <a:lnTo>
                  <a:pt x="134703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07305" y="2819820"/>
            <a:ext cx="1581785" cy="548640"/>
          </a:xfrm>
          <a:custGeom>
            <a:avLst/>
            <a:gdLst/>
            <a:ahLst/>
            <a:cxnLst/>
            <a:rect l="l" t="t" r="r" b="b"/>
            <a:pathLst>
              <a:path w="1581784" h="548639">
                <a:moveTo>
                  <a:pt x="1508492" y="515348"/>
                </a:moveTo>
                <a:lnTo>
                  <a:pt x="1497319" y="548438"/>
                </a:lnTo>
                <a:lnTo>
                  <a:pt x="1581703" y="536717"/>
                </a:lnTo>
                <a:lnTo>
                  <a:pt x="1564532" y="519412"/>
                </a:lnTo>
                <a:lnTo>
                  <a:pt x="1520527" y="519412"/>
                </a:lnTo>
                <a:lnTo>
                  <a:pt x="1508492" y="515348"/>
                </a:lnTo>
                <a:close/>
              </a:path>
              <a:path w="1581784" h="548639">
                <a:moveTo>
                  <a:pt x="1510523" y="509332"/>
                </a:moveTo>
                <a:lnTo>
                  <a:pt x="1508492" y="515348"/>
                </a:lnTo>
                <a:lnTo>
                  <a:pt x="1520527" y="519412"/>
                </a:lnTo>
                <a:lnTo>
                  <a:pt x="1522558" y="513396"/>
                </a:lnTo>
                <a:lnTo>
                  <a:pt x="1510523" y="509332"/>
                </a:lnTo>
                <a:close/>
              </a:path>
              <a:path w="1581784" h="548639">
                <a:moveTo>
                  <a:pt x="1521696" y="476242"/>
                </a:moveTo>
                <a:lnTo>
                  <a:pt x="1510523" y="509332"/>
                </a:lnTo>
                <a:lnTo>
                  <a:pt x="1522558" y="513396"/>
                </a:lnTo>
                <a:lnTo>
                  <a:pt x="1520527" y="519412"/>
                </a:lnTo>
                <a:lnTo>
                  <a:pt x="1564532" y="519412"/>
                </a:lnTo>
                <a:lnTo>
                  <a:pt x="1521696" y="476242"/>
                </a:lnTo>
                <a:close/>
              </a:path>
              <a:path w="1581784" h="548639">
                <a:moveTo>
                  <a:pt x="2030" y="0"/>
                </a:moveTo>
                <a:lnTo>
                  <a:pt x="0" y="6015"/>
                </a:lnTo>
                <a:lnTo>
                  <a:pt x="1508492" y="515348"/>
                </a:lnTo>
                <a:lnTo>
                  <a:pt x="1510523" y="509332"/>
                </a:lnTo>
                <a:lnTo>
                  <a:pt x="203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19416" y="3962400"/>
            <a:ext cx="502920" cy="502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95425" y="3687571"/>
            <a:ext cx="2838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LB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586471" y="3093720"/>
            <a:ext cx="530351" cy="527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239113" y="4522723"/>
            <a:ext cx="122491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9385" marR="5080" indent="-14732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232F3E"/>
                </a:solidFill>
                <a:latin typeface="Calibri"/>
                <a:cs typeface="Calibri"/>
              </a:rPr>
              <a:t>EC2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Auto</a:t>
            </a:r>
            <a:r>
              <a:rPr sz="1400" spc="-5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Scaling  (production)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40752" y="3995928"/>
            <a:ext cx="606551" cy="6035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2192" y="4047744"/>
            <a:ext cx="502920" cy="5029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20440" y="3151632"/>
            <a:ext cx="685800" cy="6858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83879" y="3245611"/>
            <a:ext cx="509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 marR="5080" indent="-34925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2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200" spc="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  </a:t>
            </a:r>
            <a:r>
              <a:rPr sz="1200" spc="-15" dirty="0">
                <a:solidFill>
                  <a:srgbClr val="444949"/>
                </a:solidFill>
                <a:latin typeface="Calibri"/>
                <a:cs typeface="Calibri"/>
              </a:rPr>
              <a:t>proxy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83879" y="4245355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App  S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3438" y="5095747"/>
            <a:ext cx="466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er 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824452" y="3836271"/>
            <a:ext cx="76200" cy="319405"/>
          </a:xfrm>
          <a:custGeom>
            <a:avLst/>
            <a:gdLst/>
            <a:ahLst/>
            <a:cxnLst/>
            <a:rect l="l" t="t" r="r" b="b"/>
            <a:pathLst>
              <a:path w="76200" h="319404">
                <a:moveTo>
                  <a:pt x="34924" y="243071"/>
                </a:moveTo>
                <a:lnTo>
                  <a:pt x="0" y="243071"/>
                </a:lnTo>
                <a:lnTo>
                  <a:pt x="38100" y="319271"/>
                </a:lnTo>
                <a:lnTo>
                  <a:pt x="69850" y="255771"/>
                </a:lnTo>
                <a:lnTo>
                  <a:pt x="34925" y="255771"/>
                </a:lnTo>
                <a:lnTo>
                  <a:pt x="34924" y="243071"/>
                </a:lnTo>
                <a:close/>
              </a:path>
              <a:path w="76200" h="319404">
                <a:moveTo>
                  <a:pt x="41273" y="0"/>
                </a:moveTo>
                <a:lnTo>
                  <a:pt x="34923" y="0"/>
                </a:lnTo>
                <a:lnTo>
                  <a:pt x="34925" y="255771"/>
                </a:lnTo>
                <a:lnTo>
                  <a:pt x="41275" y="255771"/>
                </a:lnTo>
                <a:lnTo>
                  <a:pt x="41273" y="0"/>
                </a:lnTo>
                <a:close/>
              </a:path>
              <a:path w="76200" h="319404">
                <a:moveTo>
                  <a:pt x="76200" y="243071"/>
                </a:moveTo>
                <a:lnTo>
                  <a:pt x="41274" y="243071"/>
                </a:lnTo>
                <a:lnTo>
                  <a:pt x="41275" y="255771"/>
                </a:lnTo>
                <a:lnTo>
                  <a:pt x="69850" y="255771"/>
                </a:lnTo>
                <a:lnTo>
                  <a:pt x="76200" y="243071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24453" y="4839281"/>
            <a:ext cx="76200" cy="1443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04434" y="4209508"/>
            <a:ext cx="3418840" cy="926465"/>
          </a:xfrm>
          <a:custGeom>
            <a:avLst/>
            <a:gdLst/>
            <a:ahLst/>
            <a:cxnLst/>
            <a:rect l="l" t="t" r="r" b="b"/>
            <a:pathLst>
              <a:path w="3418840" h="926464">
                <a:moveTo>
                  <a:pt x="63900" y="852337"/>
                </a:moveTo>
                <a:lnTo>
                  <a:pt x="0" y="908682"/>
                </a:lnTo>
                <a:lnTo>
                  <a:pt x="83416" y="925996"/>
                </a:lnTo>
                <a:lnTo>
                  <a:pt x="75332" y="895488"/>
                </a:lnTo>
                <a:lnTo>
                  <a:pt x="62198" y="895488"/>
                </a:lnTo>
                <a:lnTo>
                  <a:pt x="60571" y="889349"/>
                </a:lnTo>
                <a:lnTo>
                  <a:pt x="72844" y="886097"/>
                </a:lnTo>
                <a:lnTo>
                  <a:pt x="63900" y="852337"/>
                </a:lnTo>
                <a:close/>
              </a:path>
              <a:path w="3418840" h="926464">
                <a:moveTo>
                  <a:pt x="72844" y="886097"/>
                </a:moveTo>
                <a:lnTo>
                  <a:pt x="60571" y="889349"/>
                </a:lnTo>
                <a:lnTo>
                  <a:pt x="62198" y="895488"/>
                </a:lnTo>
                <a:lnTo>
                  <a:pt x="74471" y="892236"/>
                </a:lnTo>
                <a:lnTo>
                  <a:pt x="72844" y="886097"/>
                </a:lnTo>
                <a:close/>
              </a:path>
              <a:path w="3418840" h="926464">
                <a:moveTo>
                  <a:pt x="74471" y="892236"/>
                </a:moveTo>
                <a:lnTo>
                  <a:pt x="62198" y="895488"/>
                </a:lnTo>
                <a:lnTo>
                  <a:pt x="75332" y="895488"/>
                </a:lnTo>
                <a:lnTo>
                  <a:pt x="74471" y="892236"/>
                </a:lnTo>
                <a:close/>
              </a:path>
              <a:path w="3418840" h="926464">
                <a:moveTo>
                  <a:pt x="3417190" y="0"/>
                </a:moveTo>
                <a:lnTo>
                  <a:pt x="72844" y="886097"/>
                </a:lnTo>
                <a:lnTo>
                  <a:pt x="74471" y="892236"/>
                </a:lnTo>
                <a:lnTo>
                  <a:pt x="3418817" y="6137"/>
                </a:lnTo>
                <a:lnTo>
                  <a:pt x="341719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87461" y="4295047"/>
            <a:ext cx="941705" cy="995044"/>
          </a:xfrm>
          <a:custGeom>
            <a:avLst/>
            <a:gdLst/>
            <a:ahLst/>
            <a:cxnLst/>
            <a:rect l="l" t="t" r="r" b="b"/>
            <a:pathLst>
              <a:path w="941704" h="995045">
                <a:moveTo>
                  <a:pt x="70092" y="0"/>
                </a:moveTo>
                <a:lnTo>
                  <a:pt x="44692" y="0"/>
                </a:lnTo>
                <a:lnTo>
                  <a:pt x="44692" y="6350"/>
                </a:lnTo>
                <a:lnTo>
                  <a:pt x="70092" y="6350"/>
                </a:lnTo>
                <a:lnTo>
                  <a:pt x="70092" y="0"/>
                </a:lnTo>
                <a:close/>
              </a:path>
              <a:path w="941704" h="995045">
                <a:moveTo>
                  <a:pt x="114542" y="0"/>
                </a:moveTo>
                <a:lnTo>
                  <a:pt x="89142" y="0"/>
                </a:lnTo>
                <a:lnTo>
                  <a:pt x="89142" y="6350"/>
                </a:lnTo>
                <a:lnTo>
                  <a:pt x="114542" y="6350"/>
                </a:lnTo>
                <a:lnTo>
                  <a:pt x="114542" y="0"/>
                </a:lnTo>
                <a:close/>
              </a:path>
              <a:path w="941704" h="995045">
                <a:moveTo>
                  <a:pt x="158992" y="0"/>
                </a:moveTo>
                <a:lnTo>
                  <a:pt x="133592" y="0"/>
                </a:lnTo>
                <a:lnTo>
                  <a:pt x="133592" y="6350"/>
                </a:lnTo>
                <a:lnTo>
                  <a:pt x="158992" y="6350"/>
                </a:lnTo>
                <a:lnTo>
                  <a:pt x="158992" y="0"/>
                </a:lnTo>
                <a:close/>
              </a:path>
              <a:path w="941704" h="995045">
                <a:moveTo>
                  <a:pt x="203442" y="0"/>
                </a:moveTo>
                <a:lnTo>
                  <a:pt x="178042" y="0"/>
                </a:lnTo>
                <a:lnTo>
                  <a:pt x="178042" y="6350"/>
                </a:lnTo>
                <a:lnTo>
                  <a:pt x="203442" y="6350"/>
                </a:lnTo>
                <a:lnTo>
                  <a:pt x="203442" y="0"/>
                </a:lnTo>
                <a:close/>
              </a:path>
              <a:path w="941704" h="995045">
                <a:moveTo>
                  <a:pt x="247892" y="0"/>
                </a:moveTo>
                <a:lnTo>
                  <a:pt x="222492" y="0"/>
                </a:lnTo>
                <a:lnTo>
                  <a:pt x="222492" y="6350"/>
                </a:lnTo>
                <a:lnTo>
                  <a:pt x="247892" y="6350"/>
                </a:lnTo>
                <a:lnTo>
                  <a:pt x="247892" y="0"/>
                </a:lnTo>
                <a:close/>
              </a:path>
              <a:path w="941704" h="995045">
                <a:moveTo>
                  <a:pt x="292342" y="0"/>
                </a:moveTo>
                <a:lnTo>
                  <a:pt x="266942" y="0"/>
                </a:lnTo>
                <a:lnTo>
                  <a:pt x="266942" y="6350"/>
                </a:lnTo>
                <a:lnTo>
                  <a:pt x="292342" y="6350"/>
                </a:lnTo>
                <a:lnTo>
                  <a:pt x="292342" y="0"/>
                </a:lnTo>
                <a:close/>
              </a:path>
              <a:path w="941704" h="995045">
                <a:moveTo>
                  <a:pt x="336792" y="0"/>
                </a:moveTo>
                <a:lnTo>
                  <a:pt x="311392" y="0"/>
                </a:lnTo>
                <a:lnTo>
                  <a:pt x="311392" y="6350"/>
                </a:lnTo>
                <a:lnTo>
                  <a:pt x="336792" y="6350"/>
                </a:lnTo>
                <a:lnTo>
                  <a:pt x="336792" y="0"/>
                </a:lnTo>
                <a:close/>
              </a:path>
              <a:path w="941704" h="995045">
                <a:moveTo>
                  <a:pt x="381242" y="0"/>
                </a:moveTo>
                <a:lnTo>
                  <a:pt x="355842" y="0"/>
                </a:lnTo>
                <a:lnTo>
                  <a:pt x="355842" y="6350"/>
                </a:lnTo>
                <a:lnTo>
                  <a:pt x="381242" y="6350"/>
                </a:lnTo>
                <a:lnTo>
                  <a:pt x="381242" y="0"/>
                </a:lnTo>
                <a:close/>
              </a:path>
              <a:path w="941704" h="995045">
                <a:moveTo>
                  <a:pt x="425692" y="0"/>
                </a:moveTo>
                <a:lnTo>
                  <a:pt x="400292" y="0"/>
                </a:lnTo>
                <a:lnTo>
                  <a:pt x="400292" y="6350"/>
                </a:lnTo>
                <a:lnTo>
                  <a:pt x="425692" y="6350"/>
                </a:lnTo>
                <a:lnTo>
                  <a:pt x="425692" y="0"/>
                </a:lnTo>
                <a:close/>
              </a:path>
              <a:path w="941704" h="995045">
                <a:moveTo>
                  <a:pt x="470142" y="0"/>
                </a:moveTo>
                <a:lnTo>
                  <a:pt x="444742" y="0"/>
                </a:lnTo>
                <a:lnTo>
                  <a:pt x="444742" y="6350"/>
                </a:lnTo>
                <a:lnTo>
                  <a:pt x="470142" y="6350"/>
                </a:lnTo>
                <a:lnTo>
                  <a:pt x="470142" y="0"/>
                </a:lnTo>
                <a:close/>
              </a:path>
              <a:path w="941704" h="995045">
                <a:moveTo>
                  <a:pt x="514592" y="0"/>
                </a:moveTo>
                <a:lnTo>
                  <a:pt x="489192" y="0"/>
                </a:lnTo>
                <a:lnTo>
                  <a:pt x="489192" y="6350"/>
                </a:lnTo>
                <a:lnTo>
                  <a:pt x="514592" y="6350"/>
                </a:lnTo>
                <a:lnTo>
                  <a:pt x="514592" y="0"/>
                </a:lnTo>
                <a:close/>
              </a:path>
              <a:path w="941704" h="995045">
                <a:moveTo>
                  <a:pt x="559042" y="0"/>
                </a:moveTo>
                <a:lnTo>
                  <a:pt x="533642" y="0"/>
                </a:lnTo>
                <a:lnTo>
                  <a:pt x="533642" y="6350"/>
                </a:lnTo>
                <a:lnTo>
                  <a:pt x="559042" y="6350"/>
                </a:lnTo>
                <a:lnTo>
                  <a:pt x="559042" y="0"/>
                </a:lnTo>
                <a:close/>
              </a:path>
              <a:path w="941704" h="995045">
                <a:moveTo>
                  <a:pt x="603492" y="0"/>
                </a:moveTo>
                <a:lnTo>
                  <a:pt x="578092" y="0"/>
                </a:lnTo>
                <a:lnTo>
                  <a:pt x="578092" y="6350"/>
                </a:lnTo>
                <a:lnTo>
                  <a:pt x="603492" y="6350"/>
                </a:lnTo>
                <a:lnTo>
                  <a:pt x="603492" y="0"/>
                </a:lnTo>
                <a:close/>
              </a:path>
              <a:path w="941704" h="995045">
                <a:moveTo>
                  <a:pt x="647942" y="0"/>
                </a:moveTo>
                <a:lnTo>
                  <a:pt x="622542" y="0"/>
                </a:lnTo>
                <a:lnTo>
                  <a:pt x="622542" y="6350"/>
                </a:lnTo>
                <a:lnTo>
                  <a:pt x="647942" y="6350"/>
                </a:lnTo>
                <a:lnTo>
                  <a:pt x="647942" y="0"/>
                </a:lnTo>
                <a:close/>
              </a:path>
              <a:path w="941704" h="995045">
                <a:moveTo>
                  <a:pt x="692392" y="0"/>
                </a:moveTo>
                <a:lnTo>
                  <a:pt x="666992" y="0"/>
                </a:lnTo>
                <a:lnTo>
                  <a:pt x="666992" y="6350"/>
                </a:lnTo>
                <a:lnTo>
                  <a:pt x="692392" y="6350"/>
                </a:lnTo>
                <a:lnTo>
                  <a:pt x="692392" y="0"/>
                </a:lnTo>
                <a:close/>
              </a:path>
              <a:path w="941704" h="995045">
                <a:moveTo>
                  <a:pt x="736842" y="0"/>
                </a:moveTo>
                <a:lnTo>
                  <a:pt x="711442" y="0"/>
                </a:lnTo>
                <a:lnTo>
                  <a:pt x="711442" y="6350"/>
                </a:lnTo>
                <a:lnTo>
                  <a:pt x="736842" y="6350"/>
                </a:lnTo>
                <a:lnTo>
                  <a:pt x="736842" y="0"/>
                </a:lnTo>
                <a:close/>
              </a:path>
              <a:path w="941704" h="995045">
                <a:moveTo>
                  <a:pt x="781292" y="0"/>
                </a:moveTo>
                <a:lnTo>
                  <a:pt x="755892" y="0"/>
                </a:lnTo>
                <a:lnTo>
                  <a:pt x="755892" y="6350"/>
                </a:lnTo>
                <a:lnTo>
                  <a:pt x="781292" y="6350"/>
                </a:lnTo>
                <a:lnTo>
                  <a:pt x="781292" y="0"/>
                </a:lnTo>
                <a:close/>
              </a:path>
              <a:path w="941704" h="995045">
                <a:moveTo>
                  <a:pt x="825742" y="0"/>
                </a:moveTo>
                <a:lnTo>
                  <a:pt x="800342" y="0"/>
                </a:lnTo>
                <a:lnTo>
                  <a:pt x="800342" y="6350"/>
                </a:lnTo>
                <a:lnTo>
                  <a:pt x="825742" y="6350"/>
                </a:lnTo>
                <a:lnTo>
                  <a:pt x="825742" y="0"/>
                </a:lnTo>
                <a:close/>
              </a:path>
              <a:path w="941704" h="995045">
                <a:moveTo>
                  <a:pt x="870192" y="0"/>
                </a:moveTo>
                <a:lnTo>
                  <a:pt x="844792" y="0"/>
                </a:lnTo>
                <a:lnTo>
                  <a:pt x="844792" y="6350"/>
                </a:lnTo>
                <a:lnTo>
                  <a:pt x="870192" y="6350"/>
                </a:lnTo>
                <a:lnTo>
                  <a:pt x="870192" y="0"/>
                </a:lnTo>
                <a:close/>
              </a:path>
              <a:path w="941704" h="995045">
                <a:moveTo>
                  <a:pt x="914642" y="0"/>
                </a:moveTo>
                <a:lnTo>
                  <a:pt x="889242" y="0"/>
                </a:lnTo>
                <a:lnTo>
                  <a:pt x="889242" y="6350"/>
                </a:lnTo>
                <a:lnTo>
                  <a:pt x="914642" y="6350"/>
                </a:lnTo>
                <a:lnTo>
                  <a:pt x="914642" y="0"/>
                </a:lnTo>
                <a:close/>
              </a:path>
              <a:path w="941704" h="995045">
                <a:moveTo>
                  <a:pt x="935135" y="3175"/>
                </a:moveTo>
                <a:lnTo>
                  <a:pt x="935135" y="23957"/>
                </a:lnTo>
                <a:lnTo>
                  <a:pt x="941485" y="23957"/>
                </a:lnTo>
                <a:lnTo>
                  <a:pt x="941485" y="6350"/>
                </a:lnTo>
                <a:lnTo>
                  <a:pt x="938310" y="6350"/>
                </a:lnTo>
                <a:lnTo>
                  <a:pt x="935135" y="3175"/>
                </a:lnTo>
                <a:close/>
              </a:path>
              <a:path w="941704" h="995045">
                <a:moveTo>
                  <a:pt x="941485" y="0"/>
                </a:moveTo>
                <a:lnTo>
                  <a:pt x="933692" y="0"/>
                </a:lnTo>
                <a:lnTo>
                  <a:pt x="933692" y="6350"/>
                </a:lnTo>
                <a:lnTo>
                  <a:pt x="935135" y="6350"/>
                </a:lnTo>
                <a:lnTo>
                  <a:pt x="935135" y="3175"/>
                </a:lnTo>
                <a:lnTo>
                  <a:pt x="941485" y="3175"/>
                </a:lnTo>
                <a:lnTo>
                  <a:pt x="941485" y="0"/>
                </a:lnTo>
                <a:close/>
              </a:path>
              <a:path w="941704" h="995045">
                <a:moveTo>
                  <a:pt x="941485" y="3175"/>
                </a:moveTo>
                <a:lnTo>
                  <a:pt x="935135" y="3175"/>
                </a:lnTo>
                <a:lnTo>
                  <a:pt x="938310" y="6350"/>
                </a:lnTo>
                <a:lnTo>
                  <a:pt x="941485" y="6350"/>
                </a:lnTo>
                <a:lnTo>
                  <a:pt x="941485" y="3175"/>
                </a:lnTo>
                <a:close/>
              </a:path>
              <a:path w="941704" h="995045">
                <a:moveTo>
                  <a:pt x="941485" y="43007"/>
                </a:moveTo>
                <a:lnTo>
                  <a:pt x="935135" y="43007"/>
                </a:lnTo>
                <a:lnTo>
                  <a:pt x="935135" y="68407"/>
                </a:lnTo>
                <a:lnTo>
                  <a:pt x="941485" y="68407"/>
                </a:lnTo>
                <a:lnTo>
                  <a:pt x="941485" y="43007"/>
                </a:lnTo>
                <a:close/>
              </a:path>
              <a:path w="941704" h="995045">
                <a:moveTo>
                  <a:pt x="941485" y="87457"/>
                </a:moveTo>
                <a:lnTo>
                  <a:pt x="935135" y="87457"/>
                </a:lnTo>
                <a:lnTo>
                  <a:pt x="935135" y="112857"/>
                </a:lnTo>
                <a:lnTo>
                  <a:pt x="941485" y="112857"/>
                </a:lnTo>
                <a:lnTo>
                  <a:pt x="941485" y="87457"/>
                </a:lnTo>
                <a:close/>
              </a:path>
              <a:path w="941704" h="995045">
                <a:moveTo>
                  <a:pt x="941485" y="131907"/>
                </a:moveTo>
                <a:lnTo>
                  <a:pt x="935135" y="131907"/>
                </a:lnTo>
                <a:lnTo>
                  <a:pt x="935135" y="157307"/>
                </a:lnTo>
                <a:lnTo>
                  <a:pt x="941485" y="157307"/>
                </a:lnTo>
                <a:lnTo>
                  <a:pt x="941485" y="131907"/>
                </a:lnTo>
                <a:close/>
              </a:path>
              <a:path w="941704" h="995045">
                <a:moveTo>
                  <a:pt x="941485" y="176357"/>
                </a:moveTo>
                <a:lnTo>
                  <a:pt x="935135" y="176357"/>
                </a:lnTo>
                <a:lnTo>
                  <a:pt x="935135" y="201757"/>
                </a:lnTo>
                <a:lnTo>
                  <a:pt x="941485" y="201757"/>
                </a:lnTo>
                <a:lnTo>
                  <a:pt x="941485" y="176357"/>
                </a:lnTo>
                <a:close/>
              </a:path>
              <a:path w="941704" h="995045">
                <a:moveTo>
                  <a:pt x="941485" y="220807"/>
                </a:moveTo>
                <a:lnTo>
                  <a:pt x="935135" y="220807"/>
                </a:lnTo>
                <a:lnTo>
                  <a:pt x="935135" y="246207"/>
                </a:lnTo>
                <a:lnTo>
                  <a:pt x="941485" y="246207"/>
                </a:lnTo>
                <a:lnTo>
                  <a:pt x="941485" y="220807"/>
                </a:lnTo>
                <a:close/>
              </a:path>
              <a:path w="941704" h="995045">
                <a:moveTo>
                  <a:pt x="941485" y="265257"/>
                </a:moveTo>
                <a:lnTo>
                  <a:pt x="935135" y="265257"/>
                </a:lnTo>
                <a:lnTo>
                  <a:pt x="935135" y="290657"/>
                </a:lnTo>
                <a:lnTo>
                  <a:pt x="941485" y="290657"/>
                </a:lnTo>
                <a:lnTo>
                  <a:pt x="941485" y="265257"/>
                </a:lnTo>
                <a:close/>
              </a:path>
              <a:path w="941704" h="995045">
                <a:moveTo>
                  <a:pt x="941485" y="309707"/>
                </a:moveTo>
                <a:lnTo>
                  <a:pt x="935135" y="309707"/>
                </a:lnTo>
                <a:lnTo>
                  <a:pt x="935135" y="335107"/>
                </a:lnTo>
                <a:lnTo>
                  <a:pt x="941485" y="335107"/>
                </a:lnTo>
                <a:lnTo>
                  <a:pt x="941485" y="309707"/>
                </a:lnTo>
                <a:close/>
              </a:path>
              <a:path w="941704" h="995045">
                <a:moveTo>
                  <a:pt x="941485" y="354157"/>
                </a:moveTo>
                <a:lnTo>
                  <a:pt x="935135" y="354157"/>
                </a:lnTo>
                <a:lnTo>
                  <a:pt x="935135" y="379557"/>
                </a:lnTo>
                <a:lnTo>
                  <a:pt x="941485" y="379557"/>
                </a:lnTo>
                <a:lnTo>
                  <a:pt x="941485" y="354157"/>
                </a:lnTo>
                <a:close/>
              </a:path>
              <a:path w="941704" h="995045">
                <a:moveTo>
                  <a:pt x="941485" y="398607"/>
                </a:moveTo>
                <a:lnTo>
                  <a:pt x="935135" y="398607"/>
                </a:lnTo>
                <a:lnTo>
                  <a:pt x="935135" y="424007"/>
                </a:lnTo>
                <a:lnTo>
                  <a:pt x="941485" y="424007"/>
                </a:lnTo>
                <a:lnTo>
                  <a:pt x="941485" y="398607"/>
                </a:lnTo>
                <a:close/>
              </a:path>
              <a:path w="941704" h="995045">
                <a:moveTo>
                  <a:pt x="941485" y="443057"/>
                </a:moveTo>
                <a:lnTo>
                  <a:pt x="935135" y="443057"/>
                </a:lnTo>
                <a:lnTo>
                  <a:pt x="935135" y="468457"/>
                </a:lnTo>
                <a:lnTo>
                  <a:pt x="941485" y="468457"/>
                </a:lnTo>
                <a:lnTo>
                  <a:pt x="941485" y="443057"/>
                </a:lnTo>
                <a:close/>
              </a:path>
              <a:path w="941704" h="995045">
                <a:moveTo>
                  <a:pt x="941485" y="487507"/>
                </a:moveTo>
                <a:lnTo>
                  <a:pt x="935135" y="487507"/>
                </a:lnTo>
                <a:lnTo>
                  <a:pt x="935135" y="512907"/>
                </a:lnTo>
                <a:lnTo>
                  <a:pt x="941485" y="512907"/>
                </a:lnTo>
                <a:lnTo>
                  <a:pt x="941485" y="487507"/>
                </a:lnTo>
                <a:close/>
              </a:path>
              <a:path w="941704" h="995045">
                <a:moveTo>
                  <a:pt x="941485" y="531957"/>
                </a:moveTo>
                <a:lnTo>
                  <a:pt x="935135" y="531957"/>
                </a:lnTo>
                <a:lnTo>
                  <a:pt x="935135" y="557357"/>
                </a:lnTo>
                <a:lnTo>
                  <a:pt x="941485" y="557357"/>
                </a:lnTo>
                <a:lnTo>
                  <a:pt x="941485" y="531957"/>
                </a:lnTo>
                <a:close/>
              </a:path>
              <a:path w="941704" h="995045">
                <a:moveTo>
                  <a:pt x="941485" y="576407"/>
                </a:moveTo>
                <a:lnTo>
                  <a:pt x="935135" y="576407"/>
                </a:lnTo>
                <a:lnTo>
                  <a:pt x="935135" y="601807"/>
                </a:lnTo>
                <a:lnTo>
                  <a:pt x="941485" y="601807"/>
                </a:lnTo>
                <a:lnTo>
                  <a:pt x="941485" y="576407"/>
                </a:lnTo>
                <a:close/>
              </a:path>
              <a:path w="941704" h="995045">
                <a:moveTo>
                  <a:pt x="941485" y="620857"/>
                </a:moveTo>
                <a:lnTo>
                  <a:pt x="935135" y="620857"/>
                </a:lnTo>
                <a:lnTo>
                  <a:pt x="935135" y="646257"/>
                </a:lnTo>
                <a:lnTo>
                  <a:pt x="941485" y="646257"/>
                </a:lnTo>
                <a:lnTo>
                  <a:pt x="941485" y="620857"/>
                </a:lnTo>
                <a:close/>
              </a:path>
              <a:path w="941704" h="995045">
                <a:moveTo>
                  <a:pt x="941485" y="665307"/>
                </a:moveTo>
                <a:lnTo>
                  <a:pt x="935135" y="665307"/>
                </a:lnTo>
                <a:lnTo>
                  <a:pt x="935135" y="690707"/>
                </a:lnTo>
                <a:lnTo>
                  <a:pt x="941485" y="690707"/>
                </a:lnTo>
                <a:lnTo>
                  <a:pt x="941485" y="665307"/>
                </a:lnTo>
                <a:close/>
              </a:path>
              <a:path w="941704" h="995045">
                <a:moveTo>
                  <a:pt x="941485" y="709757"/>
                </a:moveTo>
                <a:lnTo>
                  <a:pt x="935135" y="709757"/>
                </a:lnTo>
                <a:lnTo>
                  <a:pt x="935135" y="735157"/>
                </a:lnTo>
                <a:lnTo>
                  <a:pt x="941485" y="735157"/>
                </a:lnTo>
                <a:lnTo>
                  <a:pt x="941485" y="709757"/>
                </a:lnTo>
                <a:close/>
              </a:path>
              <a:path w="941704" h="995045">
                <a:moveTo>
                  <a:pt x="941485" y="754207"/>
                </a:moveTo>
                <a:lnTo>
                  <a:pt x="935135" y="754207"/>
                </a:lnTo>
                <a:lnTo>
                  <a:pt x="935135" y="779607"/>
                </a:lnTo>
                <a:lnTo>
                  <a:pt x="941485" y="779607"/>
                </a:lnTo>
                <a:lnTo>
                  <a:pt x="941485" y="754207"/>
                </a:lnTo>
                <a:close/>
              </a:path>
              <a:path w="941704" h="995045">
                <a:moveTo>
                  <a:pt x="941485" y="798657"/>
                </a:moveTo>
                <a:lnTo>
                  <a:pt x="935135" y="798657"/>
                </a:lnTo>
                <a:lnTo>
                  <a:pt x="935135" y="824057"/>
                </a:lnTo>
                <a:lnTo>
                  <a:pt x="941485" y="824057"/>
                </a:lnTo>
                <a:lnTo>
                  <a:pt x="941485" y="798657"/>
                </a:lnTo>
                <a:close/>
              </a:path>
              <a:path w="941704" h="995045">
                <a:moveTo>
                  <a:pt x="941485" y="843107"/>
                </a:moveTo>
                <a:lnTo>
                  <a:pt x="935135" y="843107"/>
                </a:lnTo>
                <a:lnTo>
                  <a:pt x="935135" y="868507"/>
                </a:lnTo>
                <a:lnTo>
                  <a:pt x="941485" y="868507"/>
                </a:lnTo>
                <a:lnTo>
                  <a:pt x="941485" y="843107"/>
                </a:lnTo>
                <a:close/>
              </a:path>
              <a:path w="941704" h="995045">
                <a:moveTo>
                  <a:pt x="941485" y="887557"/>
                </a:moveTo>
                <a:lnTo>
                  <a:pt x="935135" y="887557"/>
                </a:lnTo>
                <a:lnTo>
                  <a:pt x="935135" y="912957"/>
                </a:lnTo>
                <a:lnTo>
                  <a:pt x="941485" y="912957"/>
                </a:lnTo>
                <a:lnTo>
                  <a:pt x="941485" y="887557"/>
                </a:lnTo>
                <a:close/>
              </a:path>
              <a:path w="941704" h="995045">
                <a:moveTo>
                  <a:pt x="941485" y="953540"/>
                </a:moveTo>
                <a:lnTo>
                  <a:pt x="938310" y="953540"/>
                </a:lnTo>
                <a:lnTo>
                  <a:pt x="937618" y="954232"/>
                </a:lnTo>
                <a:lnTo>
                  <a:pt x="937618" y="959890"/>
                </a:lnTo>
                <a:lnTo>
                  <a:pt x="941485" y="959890"/>
                </a:lnTo>
                <a:lnTo>
                  <a:pt x="941485" y="953540"/>
                </a:lnTo>
                <a:close/>
              </a:path>
              <a:path w="941704" h="995045">
                <a:moveTo>
                  <a:pt x="941485" y="932007"/>
                </a:moveTo>
                <a:lnTo>
                  <a:pt x="935135" y="932007"/>
                </a:lnTo>
                <a:lnTo>
                  <a:pt x="935135" y="956715"/>
                </a:lnTo>
                <a:lnTo>
                  <a:pt x="937618" y="954232"/>
                </a:lnTo>
                <a:lnTo>
                  <a:pt x="937618" y="953540"/>
                </a:lnTo>
                <a:lnTo>
                  <a:pt x="941485" y="953540"/>
                </a:lnTo>
                <a:lnTo>
                  <a:pt x="941485" y="932007"/>
                </a:lnTo>
                <a:close/>
              </a:path>
              <a:path w="941704" h="995045">
                <a:moveTo>
                  <a:pt x="938310" y="953540"/>
                </a:moveTo>
                <a:lnTo>
                  <a:pt x="937618" y="953540"/>
                </a:lnTo>
                <a:lnTo>
                  <a:pt x="937618" y="954232"/>
                </a:lnTo>
                <a:lnTo>
                  <a:pt x="938310" y="953540"/>
                </a:lnTo>
                <a:close/>
              </a:path>
              <a:path w="941704" h="995045">
                <a:moveTo>
                  <a:pt x="918568" y="953540"/>
                </a:moveTo>
                <a:lnTo>
                  <a:pt x="893168" y="953540"/>
                </a:lnTo>
                <a:lnTo>
                  <a:pt x="893168" y="959890"/>
                </a:lnTo>
                <a:lnTo>
                  <a:pt x="918568" y="959890"/>
                </a:lnTo>
                <a:lnTo>
                  <a:pt x="918568" y="953540"/>
                </a:lnTo>
                <a:close/>
              </a:path>
              <a:path w="941704" h="995045">
                <a:moveTo>
                  <a:pt x="874118" y="953540"/>
                </a:moveTo>
                <a:lnTo>
                  <a:pt x="848718" y="953540"/>
                </a:lnTo>
                <a:lnTo>
                  <a:pt x="848718" y="959890"/>
                </a:lnTo>
                <a:lnTo>
                  <a:pt x="874118" y="959890"/>
                </a:lnTo>
                <a:lnTo>
                  <a:pt x="874118" y="953540"/>
                </a:lnTo>
                <a:close/>
              </a:path>
              <a:path w="941704" h="995045">
                <a:moveTo>
                  <a:pt x="829668" y="953540"/>
                </a:moveTo>
                <a:lnTo>
                  <a:pt x="804268" y="953540"/>
                </a:lnTo>
                <a:lnTo>
                  <a:pt x="804268" y="959890"/>
                </a:lnTo>
                <a:lnTo>
                  <a:pt x="829668" y="959890"/>
                </a:lnTo>
                <a:lnTo>
                  <a:pt x="829668" y="953540"/>
                </a:lnTo>
                <a:close/>
              </a:path>
              <a:path w="941704" h="995045">
                <a:moveTo>
                  <a:pt x="785218" y="953540"/>
                </a:moveTo>
                <a:lnTo>
                  <a:pt x="759818" y="953540"/>
                </a:lnTo>
                <a:lnTo>
                  <a:pt x="759818" y="959890"/>
                </a:lnTo>
                <a:lnTo>
                  <a:pt x="785218" y="959890"/>
                </a:lnTo>
                <a:lnTo>
                  <a:pt x="785218" y="953540"/>
                </a:lnTo>
                <a:close/>
              </a:path>
              <a:path w="941704" h="995045">
                <a:moveTo>
                  <a:pt x="740768" y="953540"/>
                </a:moveTo>
                <a:lnTo>
                  <a:pt x="715368" y="953540"/>
                </a:lnTo>
                <a:lnTo>
                  <a:pt x="715368" y="959890"/>
                </a:lnTo>
                <a:lnTo>
                  <a:pt x="740768" y="959890"/>
                </a:lnTo>
                <a:lnTo>
                  <a:pt x="740768" y="953540"/>
                </a:lnTo>
                <a:close/>
              </a:path>
              <a:path w="941704" h="995045">
                <a:moveTo>
                  <a:pt x="696318" y="953540"/>
                </a:moveTo>
                <a:lnTo>
                  <a:pt x="670918" y="953540"/>
                </a:lnTo>
                <a:lnTo>
                  <a:pt x="670918" y="959890"/>
                </a:lnTo>
                <a:lnTo>
                  <a:pt x="696318" y="959890"/>
                </a:lnTo>
                <a:lnTo>
                  <a:pt x="696318" y="953540"/>
                </a:lnTo>
                <a:close/>
              </a:path>
              <a:path w="941704" h="995045">
                <a:moveTo>
                  <a:pt x="651868" y="953540"/>
                </a:moveTo>
                <a:lnTo>
                  <a:pt x="626468" y="953540"/>
                </a:lnTo>
                <a:lnTo>
                  <a:pt x="626468" y="959890"/>
                </a:lnTo>
                <a:lnTo>
                  <a:pt x="651868" y="959890"/>
                </a:lnTo>
                <a:lnTo>
                  <a:pt x="651868" y="953540"/>
                </a:lnTo>
                <a:close/>
              </a:path>
              <a:path w="941704" h="995045">
                <a:moveTo>
                  <a:pt x="607418" y="953540"/>
                </a:moveTo>
                <a:lnTo>
                  <a:pt x="582018" y="953540"/>
                </a:lnTo>
                <a:lnTo>
                  <a:pt x="582018" y="959890"/>
                </a:lnTo>
                <a:lnTo>
                  <a:pt x="607418" y="959890"/>
                </a:lnTo>
                <a:lnTo>
                  <a:pt x="607418" y="953540"/>
                </a:lnTo>
                <a:close/>
              </a:path>
              <a:path w="941704" h="995045">
                <a:moveTo>
                  <a:pt x="562968" y="953540"/>
                </a:moveTo>
                <a:lnTo>
                  <a:pt x="537568" y="953540"/>
                </a:lnTo>
                <a:lnTo>
                  <a:pt x="537568" y="959890"/>
                </a:lnTo>
                <a:lnTo>
                  <a:pt x="562968" y="959890"/>
                </a:lnTo>
                <a:lnTo>
                  <a:pt x="562968" y="953540"/>
                </a:lnTo>
                <a:close/>
              </a:path>
              <a:path w="941704" h="995045">
                <a:moveTo>
                  <a:pt x="518518" y="953540"/>
                </a:moveTo>
                <a:lnTo>
                  <a:pt x="493118" y="953540"/>
                </a:lnTo>
                <a:lnTo>
                  <a:pt x="493118" y="959890"/>
                </a:lnTo>
                <a:lnTo>
                  <a:pt x="518518" y="959890"/>
                </a:lnTo>
                <a:lnTo>
                  <a:pt x="518518" y="953540"/>
                </a:lnTo>
                <a:close/>
              </a:path>
              <a:path w="941704" h="995045">
                <a:moveTo>
                  <a:pt x="474068" y="953540"/>
                </a:moveTo>
                <a:lnTo>
                  <a:pt x="448668" y="953540"/>
                </a:lnTo>
                <a:lnTo>
                  <a:pt x="448668" y="959890"/>
                </a:lnTo>
                <a:lnTo>
                  <a:pt x="474068" y="959890"/>
                </a:lnTo>
                <a:lnTo>
                  <a:pt x="474068" y="953540"/>
                </a:lnTo>
                <a:close/>
              </a:path>
              <a:path w="941704" h="995045">
                <a:moveTo>
                  <a:pt x="429618" y="953540"/>
                </a:moveTo>
                <a:lnTo>
                  <a:pt x="404218" y="953540"/>
                </a:lnTo>
                <a:lnTo>
                  <a:pt x="404218" y="959890"/>
                </a:lnTo>
                <a:lnTo>
                  <a:pt x="429618" y="959890"/>
                </a:lnTo>
                <a:lnTo>
                  <a:pt x="429618" y="953540"/>
                </a:lnTo>
                <a:close/>
              </a:path>
              <a:path w="941704" h="995045">
                <a:moveTo>
                  <a:pt x="385168" y="953540"/>
                </a:moveTo>
                <a:lnTo>
                  <a:pt x="359768" y="953540"/>
                </a:lnTo>
                <a:lnTo>
                  <a:pt x="359768" y="959890"/>
                </a:lnTo>
                <a:lnTo>
                  <a:pt x="385168" y="959890"/>
                </a:lnTo>
                <a:lnTo>
                  <a:pt x="385168" y="953540"/>
                </a:lnTo>
                <a:close/>
              </a:path>
              <a:path w="941704" h="995045">
                <a:moveTo>
                  <a:pt x="340718" y="953540"/>
                </a:moveTo>
                <a:lnTo>
                  <a:pt x="315318" y="953540"/>
                </a:lnTo>
                <a:lnTo>
                  <a:pt x="315318" y="959890"/>
                </a:lnTo>
                <a:lnTo>
                  <a:pt x="340718" y="959890"/>
                </a:lnTo>
                <a:lnTo>
                  <a:pt x="340718" y="953540"/>
                </a:lnTo>
                <a:close/>
              </a:path>
              <a:path w="941704" h="995045">
                <a:moveTo>
                  <a:pt x="296268" y="953540"/>
                </a:moveTo>
                <a:lnTo>
                  <a:pt x="270868" y="953540"/>
                </a:lnTo>
                <a:lnTo>
                  <a:pt x="270868" y="959890"/>
                </a:lnTo>
                <a:lnTo>
                  <a:pt x="296268" y="959890"/>
                </a:lnTo>
                <a:lnTo>
                  <a:pt x="296268" y="953540"/>
                </a:lnTo>
                <a:close/>
              </a:path>
              <a:path w="941704" h="995045">
                <a:moveTo>
                  <a:pt x="251818" y="953540"/>
                </a:moveTo>
                <a:lnTo>
                  <a:pt x="226418" y="953540"/>
                </a:lnTo>
                <a:lnTo>
                  <a:pt x="226418" y="959890"/>
                </a:lnTo>
                <a:lnTo>
                  <a:pt x="251818" y="959890"/>
                </a:lnTo>
                <a:lnTo>
                  <a:pt x="251818" y="953540"/>
                </a:lnTo>
                <a:close/>
              </a:path>
              <a:path w="941704" h="995045">
                <a:moveTo>
                  <a:pt x="207368" y="953540"/>
                </a:moveTo>
                <a:lnTo>
                  <a:pt x="181968" y="953540"/>
                </a:lnTo>
                <a:lnTo>
                  <a:pt x="181968" y="959890"/>
                </a:lnTo>
                <a:lnTo>
                  <a:pt x="207368" y="959890"/>
                </a:lnTo>
                <a:lnTo>
                  <a:pt x="207368" y="953540"/>
                </a:lnTo>
                <a:close/>
              </a:path>
              <a:path w="941704" h="995045">
                <a:moveTo>
                  <a:pt x="162918" y="953540"/>
                </a:moveTo>
                <a:lnTo>
                  <a:pt x="137518" y="953540"/>
                </a:lnTo>
                <a:lnTo>
                  <a:pt x="137518" y="959890"/>
                </a:lnTo>
                <a:lnTo>
                  <a:pt x="162918" y="959890"/>
                </a:lnTo>
                <a:lnTo>
                  <a:pt x="162918" y="953540"/>
                </a:lnTo>
                <a:close/>
              </a:path>
              <a:path w="941704" h="995045">
                <a:moveTo>
                  <a:pt x="118468" y="953540"/>
                </a:moveTo>
                <a:lnTo>
                  <a:pt x="93068" y="953540"/>
                </a:lnTo>
                <a:lnTo>
                  <a:pt x="93068" y="959890"/>
                </a:lnTo>
                <a:lnTo>
                  <a:pt x="118468" y="959890"/>
                </a:lnTo>
                <a:lnTo>
                  <a:pt x="118468" y="953540"/>
                </a:lnTo>
                <a:close/>
              </a:path>
              <a:path w="941704" h="995045">
                <a:moveTo>
                  <a:pt x="76200" y="918615"/>
                </a:moveTo>
                <a:lnTo>
                  <a:pt x="0" y="956715"/>
                </a:lnTo>
                <a:lnTo>
                  <a:pt x="76200" y="994815"/>
                </a:lnTo>
                <a:lnTo>
                  <a:pt x="76200" y="959890"/>
                </a:lnTo>
                <a:lnTo>
                  <a:pt x="63500" y="959890"/>
                </a:lnTo>
                <a:lnTo>
                  <a:pt x="63500" y="953540"/>
                </a:lnTo>
                <a:lnTo>
                  <a:pt x="76200" y="953540"/>
                </a:lnTo>
                <a:lnTo>
                  <a:pt x="76200" y="918615"/>
                </a:lnTo>
                <a:close/>
              </a:path>
              <a:path w="941704" h="995045">
                <a:moveTo>
                  <a:pt x="74018" y="953540"/>
                </a:moveTo>
                <a:lnTo>
                  <a:pt x="63500" y="953540"/>
                </a:lnTo>
                <a:lnTo>
                  <a:pt x="63500" y="959890"/>
                </a:lnTo>
                <a:lnTo>
                  <a:pt x="74018" y="959890"/>
                </a:lnTo>
                <a:lnTo>
                  <a:pt x="74018" y="953540"/>
                </a:lnTo>
                <a:close/>
              </a:path>
              <a:path w="941704" h="995045">
                <a:moveTo>
                  <a:pt x="76200" y="953540"/>
                </a:moveTo>
                <a:lnTo>
                  <a:pt x="74018" y="953540"/>
                </a:lnTo>
                <a:lnTo>
                  <a:pt x="74018" y="959890"/>
                </a:lnTo>
                <a:lnTo>
                  <a:pt x="76200" y="959890"/>
                </a:lnTo>
                <a:lnTo>
                  <a:pt x="76200" y="95354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178288" y="4537964"/>
            <a:ext cx="720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ail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394195" y="2605532"/>
            <a:ext cx="4732020" cy="312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30"/>
              </a:lnSpc>
              <a:spcBef>
                <a:spcPts val="100"/>
              </a:spcBef>
              <a:tabLst>
                <a:tab pos="4040504" algn="l"/>
              </a:tabLst>
            </a:pP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Corporate</a:t>
            </a:r>
            <a:r>
              <a:rPr sz="1200" spc="5" dirty="0">
                <a:solidFill>
                  <a:srgbClr val="5A6B8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data	</a:t>
            </a:r>
            <a:r>
              <a:rPr sz="1200" spc="-20" dirty="0">
                <a:latin typeface="Calibri"/>
                <a:cs typeface="Calibri"/>
              </a:rPr>
              <a:t>AWS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130"/>
              </a:lnSpc>
              <a:tabLst>
                <a:tab pos="1466850" algn="l"/>
                <a:tab pos="2967990" algn="l"/>
              </a:tabLst>
            </a:pPr>
            <a:r>
              <a:rPr sz="1800" spc="-15" baseline="-27777" dirty="0">
                <a:solidFill>
                  <a:srgbClr val="5A6B86"/>
                </a:solidFill>
                <a:latin typeface="Calibri"/>
                <a:cs typeface="Calibri"/>
              </a:rPr>
              <a:t>center	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active	active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859566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8234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All </a:t>
            </a:r>
            <a:r>
              <a:rPr spc="-80" dirty="0"/>
              <a:t>AWS </a:t>
            </a:r>
            <a:r>
              <a:rPr spc="-95" dirty="0"/>
              <a:t>Multi</a:t>
            </a:r>
            <a:r>
              <a:rPr spc="-135" dirty="0"/>
              <a:t> </a:t>
            </a:r>
            <a:r>
              <a:rPr spc="-65" dirty="0"/>
              <a:t>Region</a:t>
            </a:r>
          </a:p>
        </p:txBody>
      </p:sp>
      <p:sp>
        <p:nvSpPr>
          <p:cNvPr id="5" name="object 5"/>
          <p:cNvSpPr/>
          <p:nvPr/>
        </p:nvSpPr>
        <p:spPr>
          <a:xfrm>
            <a:off x="7052655" y="1862051"/>
            <a:ext cx="1765300" cy="3325495"/>
          </a:xfrm>
          <a:custGeom>
            <a:avLst/>
            <a:gdLst/>
            <a:ahLst/>
            <a:cxnLst/>
            <a:rect l="l" t="t" r="r" b="b"/>
            <a:pathLst>
              <a:path w="1765300" h="3325495">
                <a:moveTo>
                  <a:pt x="0" y="0"/>
                </a:moveTo>
                <a:lnTo>
                  <a:pt x="1765300" y="0"/>
                </a:lnTo>
                <a:lnTo>
                  <a:pt x="1765300" y="3325091"/>
                </a:lnTo>
                <a:lnTo>
                  <a:pt x="0" y="332509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97155" y="1931923"/>
            <a:ext cx="703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Calibri"/>
                <a:cs typeface="Calibri"/>
              </a:rPr>
              <a:t>AWS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Cloud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50023" y="1868423"/>
            <a:ext cx="335279" cy="332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59623" y="4328159"/>
            <a:ext cx="502920" cy="502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6639" y="4591427"/>
            <a:ext cx="3249930" cy="76200"/>
          </a:xfrm>
          <a:custGeom>
            <a:avLst/>
            <a:gdLst/>
            <a:ahLst/>
            <a:cxnLst/>
            <a:rect l="l" t="t" r="r" b="b"/>
            <a:pathLst>
              <a:path w="3249929" h="76200">
                <a:moveTo>
                  <a:pt x="3243403" y="34925"/>
                </a:moveTo>
                <a:lnTo>
                  <a:pt x="3186266" y="34925"/>
                </a:lnTo>
                <a:lnTo>
                  <a:pt x="3186266" y="41275"/>
                </a:lnTo>
                <a:lnTo>
                  <a:pt x="3173553" y="41275"/>
                </a:lnTo>
                <a:lnTo>
                  <a:pt x="3173553" y="76200"/>
                </a:lnTo>
                <a:lnTo>
                  <a:pt x="3249753" y="38100"/>
                </a:lnTo>
                <a:lnTo>
                  <a:pt x="3243403" y="34925"/>
                </a:lnTo>
                <a:close/>
              </a:path>
              <a:path w="3249929" h="76200">
                <a:moveTo>
                  <a:pt x="3173553" y="34925"/>
                </a:moveTo>
                <a:lnTo>
                  <a:pt x="0" y="34926"/>
                </a:lnTo>
                <a:lnTo>
                  <a:pt x="0" y="41276"/>
                </a:lnTo>
                <a:lnTo>
                  <a:pt x="3173553" y="41275"/>
                </a:lnTo>
                <a:lnTo>
                  <a:pt x="3173553" y="34925"/>
                </a:lnTo>
                <a:close/>
              </a:path>
              <a:path w="3249929" h="76200">
                <a:moveTo>
                  <a:pt x="3186266" y="34925"/>
                </a:moveTo>
                <a:lnTo>
                  <a:pt x="3173553" y="34925"/>
                </a:lnTo>
                <a:lnTo>
                  <a:pt x="3173553" y="41275"/>
                </a:lnTo>
                <a:lnTo>
                  <a:pt x="3186266" y="41275"/>
                </a:lnTo>
                <a:lnTo>
                  <a:pt x="3186266" y="34925"/>
                </a:lnTo>
                <a:close/>
              </a:path>
              <a:path w="3249929" h="76200">
                <a:moveTo>
                  <a:pt x="3173553" y="0"/>
                </a:moveTo>
                <a:lnTo>
                  <a:pt x="3173553" y="34925"/>
                </a:lnTo>
                <a:lnTo>
                  <a:pt x="3243403" y="34925"/>
                </a:lnTo>
                <a:lnTo>
                  <a:pt x="317355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17816" y="4278883"/>
            <a:ext cx="154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41063" y="2465324"/>
            <a:ext cx="6737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26608" y="1920239"/>
            <a:ext cx="457200" cy="457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77677" y="2146555"/>
            <a:ext cx="1351280" cy="558165"/>
          </a:xfrm>
          <a:custGeom>
            <a:avLst/>
            <a:gdLst/>
            <a:ahLst/>
            <a:cxnLst/>
            <a:rect l="l" t="t" r="r" b="b"/>
            <a:pathLst>
              <a:path w="1351279" h="558164">
                <a:moveTo>
                  <a:pt x="56259" y="487325"/>
                </a:moveTo>
                <a:lnTo>
                  <a:pt x="0" y="551300"/>
                </a:lnTo>
                <a:lnTo>
                  <a:pt x="84936" y="557923"/>
                </a:lnTo>
                <a:lnTo>
                  <a:pt x="73733" y="530344"/>
                </a:lnTo>
                <a:lnTo>
                  <a:pt x="60029" y="530344"/>
                </a:lnTo>
                <a:lnTo>
                  <a:pt x="57638" y="524461"/>
                </a:lnTo>
                <a:lnTo>
                  <a:pt x="69403" y="519683"/>
                </a:lnTo>
                <a:lnTo>
                  <a:pt x="56259" y="487325"/>
                </a:lnTo>
                <a:close/>
              </a:path>
              <a:path w="1351279" h="558164">
                <a:moveTo>
                  <a:pt x="69403" y="519683"/>
                </a:moveTo>
                <a:lnTo>
                  <a:pt x="57638" y="524461"/>
                </a:lnTo>
                <a:lnTo>
                  <a:pt x="60029" y="530344"/>
                </a:lnTo>
                <a:lnTo>
                  <a:pt x="71792" y="525566"/>
                </a:lnTo>
                <a:lnTo>
                  <a:pt x="69403" y="519683"/>
                </a:lnTo>
                <a:close/>
              </a:path>
              <a:path w="1351279" h="558164">
                <a:moveTo>
                  <a:pt x="71792" y="525566"/>
                </a:moveTo>
                <a:lnTo>
                  <a:pt x="60029" y="530344"/>
                </a:lnTo>
                <a:lnTo>
                  <a:pt x="73733" y="530344"/>
                </a:lnTo>
                <a:lnTo>
                  <a:pt x="71792" y="525566"/>
                </a:lnTo>
                <a:close/>
              </a:path>
              <a:path w="1351279" h="558164">
                <a:moveTo>
                  <a:pt x="1348812" y="0"/>
                </a:moveTo>
                <a:lnTo>
                  <a:pt x="69403" y="519683"/>
                </a:lnTo>
                <a:lnTo>
                  <a:pt x="71792" y="525566"/>
                </a:lnTo>
                <a:lnTo>
                  <a:pt x="1351202" y="5883"/>
                </a:lnTo>
                <a:lnTo>
                  <a:pt x="134881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82120" y="2146489"/>
            <a:ext cx="1581785" cy="548640"/>
          </a:xfrm>
          <a:custGeom>
            <a:avLst/>
            <a:gdLst/>
            <a:ahLst/>
            <a:cxnLst/>
            <a:rect l="l" t="t" r="r" b="b"/>
            <a:pathLst>
              <a:path w="1581784" h="548639">
                <a:moveTo>
                  <a:pt x="1508493" y="515348"/>
                </a:moveTo>
                <a:lnTo>
                  <a:pt x="1497321" y="548438"/>
                </a:lnTo>
                <a:lnTo>
                  <a:pt x="1581704" y="536717"/>
                </a:lnTo>
                <a:lnTo>
                  <a:pt x="1564533" y="519412"/>
                </a:lnTo>
                <a:lnTo>
                  <a:pt x="1520527" y="519412"/>
                </a:lnTo>
                <a:lnTo>
                  <a:pt x="1508493" y="515348"/>
                </a:lnTo>
                <a:close/>
              </a:path>
              <a:path w="1581784" h="548639">
                <a:moveTo>
                  <a:pt x="1510524" y="509332"/>
                </a:moveTo>
                <a:lnTo>
                  <a:pt x="1508493" y="515348"/>
                </a:lnTo>
                <a:lnTo>
                  <a:pt x="1520527" y="519412"/>
                </a:lnTo>
                <a:lnTo>
                  <a:pt x="1522559" y="513396"/>
                </a:lnTo>
                <a:lnTo>
                  <a:pt x="1510524" y="509332"/>
                </a:lnTo>
                <a:close/>
              </a:path>
              <a:path w="1581784" h="548639">
                <a:moveTo>
                  <a:pt x="1521697" y="476242"/>
                </a:moveTo>
                <a:lnTo>
                  <a:pt x="1510524" y="509332"/>
                </a:lnTo>
                <a:lnTo>
                  <a:pt x="1522559" y="513396"/>
                </a:lnTo>
                <a:lnTo>
                  <a:pt x="1520527" y="519412"/>
                </a:lnTo>
                <a:lnTo>
                  <a:pt x="1564533" y="519412"/>
                </a:lnTo>
                <a:lnTo>
                  <a:pt x="1521697" y="476242"/>
                </a:lnTo>
                <a:close/>
              </a:path>
              <a:path w="1581784" h="548639">
                <a:moveTo>
                  <a:pt x="2031" y="0"/>
                </a:moveTo>
                <a:lnTo>
                  <a:pt x="0" y="6015"/>
                </a:lnTo>
                <a:lnTo>
                  <a:pt x="1508493" y="515348"/>
                </a:lnTo>
                <a:lnTo>
                  <a:pt x="1510524" y="509332"/>
                </a:lnTo>
                <a:lnTo>
                  <a:pt x="203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95616" y="3288791"/>
            <a:ext cx="502920" cy="502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770239" y="3013963"/>
            <a:ext cx="28384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E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LB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62671" y="2420111"/>
            <a:ext cx="527303" cy="527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313928" y="3849115"/>
            <a:ext cx="122491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9385" marR="5080" indent="-14732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232F3E"/>
                </a:solidFill>
                <a:latin typeface="Calibri"/>
                <a:cs typeface="Calibri"/>
              </a:rPr>
              <a:t>EC2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Auto</a:t>
            </a:r>
            <a:r>
              <a:rPr sz="1400" spc="-5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Scaling  (production)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616952" y="3322320"/>
            <a:ext cx="603503" cy="6035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05343" y="3374135"/>
            <a:ext cx="502920" cy="502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62276" y="3621717"/>
            <a:ext cx="941705" cy="995044"/>
          </a:xfrm>
          <a:custGeom>
            <a:avLst/>
            <a:gdLst/>
            <a:ahLst/>
            <a:cxnLst/>
            <a:rect l="l" t="t" r="r" b="b"/>
            <a:pathLst>
              <a:path w="941704" h="995045">
                <a:moveTo>
                  <a:pt x="70091" y="0"/>
                </a:moveTo>
                <a:lnTo>
                  <a:pt x="44691" y="0"/>
                </a:lnTo>
                <a:lnTo>
                  <a:pt x="44691" y="6350"/>
                </a:lnTo>
                <a:lnTo>
                  <a:pt x="70091" y="6350"/>
                </a:lnTo>
                <a:lnTo>
                  <a:pt x="70091" y="0"/>
                </a:lnTo>
                <a:close/>
              </a:path>
              <a:path w="941704" h="995045">
                <a:moveTo>
                  <a:pt x="114541" y="0"/>
                </a:moveTo>
                <a:lnTo>
                  <a:pt x="89141" y="0"/>
                </a:lnTo>
                <a:lnTo>
                  <a:pt x="89141" y="6350"/>
                </a:lnTo>
                <a:lnTo>
                  <a:pt x="114541" y="6350"/>
                </a:lnTo>
                <a:lnTo>
                  <a:pt x="114541" y="0"/>
                </a:lnTo>
                <a:close/>
              </a:path>
              <a:path w="941704" h="995045">
                <a:moveTo>
                  <a:pt x="158991" y="0"/>
                </a:moveTo>
                <a:lnTo>
                  <a:pt x="133591" y="0"/>
                </a:lnTo>
                <a:lnTo>
                  <a:pt x="133591" y="6350"/>
                </a:lnTo>
                <a:lnTo>
                  <a:pt x="158991" y="6350"/>
                </a:lnTo>
                <a:lnTo>
                  <a:pt x="158991" y="0"/>
                </a:lnTo>
                <a:close/>
              </a:path>
              <a:path w="941704" h="995045">
                <a:moveTo>
                  <a:pt x="203441" y="0"/>
                </a:moveTo>
                <a:lnTo>
                  <a:pt x="178041" y="0"/>
                </a:lnTo>
                <a:lnTo>
                  <a:pt x="178041" y="6350"/>
                </a:lnTo>
                <a:lnTo>
                  <a:pt x="203441" y="6350"/>
                </a:lnTo>
                <a:lnTo>
                  <a:pt x="203441" y="0"/>
                </a:lnTo>
                <a:close/>
              </a:path>
              <a:path w="941704" h="995045">
                <a:moveTo>
                  <a:pt x="247891" y="0"/>
                </a:moveTo>
                <a:lnTo>
                  <a:pt x="222491" y="0"/>
                </a:lnTo>
                <a:lnTo>
                  <a:pt x="222491" y="6350"/>
                </a:lnTo>
                <a:lnTo>
                  <a:pt x="247891" y="6350"/>
                </a:lnTo>
                <a:lnTo>
                  <a:pt x="247891" y="0"/>
                </a:lnTo>
                <a:close/>
              </a:path>
              <a:path w="941704" h="995045">
                <a:moveTo>
                  <a:pt x="292341" y="0"/>
                </a:moveTo>
                <a:lnTo>
                  <a:pt x="266941" y="0"/>
                </a:lnTo>
                <a:lnTo>
                  <a:pt x="266941" y="6350"/>
                </a:lnTo>
                <a:lnTo>
                  <a:pt x="292341" y="6350"/>
                </a:lnTo>
                <a:lnTo>
                  <a:pt x="292341" y="0"/>
                </a:lnTo>
                <a:close/>
              </a:path>
              <a:path w="941704" h="995045">
                <a:moveTo>
                  <a:pt x="336791" y="0"/>
                </a:moveTo>
                <a:lnTo>
                  <a:pt x="311391" y="0"/>
                </a:lnTo>
                <a:lnTo>
                  <a:pt x="311391" y="6350"/>
                </a:lnTo>
                <a:lnTo>
                  <a:pt x="336791" y="6350"/>
                </a:lnTo>
                <a:lnTo>
                  <a:pt x="336791" y="0"/>
                </a:lnTo>
                <a:close/>
              </a:path>
              <a:path w="941704" h="995045">
                <a:moveTo>
                  <a:pt x="381241" y="0"/>
                </a:moveTo>
                <a:lnTo>
                  <a:pt x="355841" y="0"/>
                </a:lnTo>
                <a:lnTo>
                  <a:pt x="355841" y="6350"/>
                </a:lnTo>
                <a:lnTo>
                  <a:pt x="381241" y="6350"/>
                </a:lnTo>
                <a:lnTo>
                  <a:pt x="381241" y="0"/>
                </a:lnTo>
                <a:close/>
              </a:path>
              <a:path w="941704" h="995045">
                <a:moveTo>
                  <a:pt x="425691" y="0"/>
                </a:moveTo>
                <a:lnTo>
                  <a:pt x="400291" y="0"/>
                </a:lnTo>
                <a:lnTo>
                  <a:pt x="400291" y="6350"/>
                </a:lnTo>
                <a:lnTo>
                  <a:pt x="425691" y="6350"/>
                </a:lnTo>
                <a:lnTo>
                  <a:pt x="425691" y="0"/>
                </a:lnTo>
                <a:close/>
              </a:path>
              <a:path w="941704" h="995045">
                <a:moveTo>
                  <a:pt x="470141" y="0"/>
                </a:moveTo>
                <a:lnTo>
                  <a:pt x="444741" y="0"/>
                </a:lnTo>
                <a:lnTo>
                  <a:pt x="444741" y="6350"/>
                </a:lnTo>
                <a:lnTo>
                  <a:pt x="470141" y="6350"/>
                </a:lnTo>
                <a:lnTo>
                  <a:pt x="470141" y="0"/>
                </a:lnTo>
                <a:close/>
              </a:path>
              <a:path w="941704" h="995045">
                <a:moveTo>
                  <a:pt x="514591" y="0"/>
                </a:moveTo>
                <a:lnTo>
                  <a:pt x="489191" y="0"/>
                </a:lnTo>
                <a:lnTo>
                  <a:pt x="489191" y="6350"/>
                </a:lnTo>
                <a:lnTo>
                  <a:pt x="514591" y="6350"/>
                </a:lnTo>
                <a:lnTo>
                  <a:pt x="514591" y="0"/>
                </a:lnTo>
                <a:close/>
              </a:path>
              <a:path w="941704" h="995045">
                <a:moveTo>
                  <a:pt x="559041" y="0"/>
                </a:moveTo>
                <a:lnTo>
                  <a:pt x="533641" y="0"/>
                </a:lnTo>
                <a:lnTo>
                  <a:pt x="533641" y="6350"/>
                </a:lnTo>
                <a:lnTo>
                  <a:pt x="559041" y="6350"/>
                </a:lnTo>
                <a:lnTo>
                  <a:pt x="559041" y="0"/>
                </a:lnTo>
                <a:close/>
              </a:path>
              <a:path w="941704" h="995045">
                <a:moveTo>
                  <a:pt x="603491" y="0"/>
                </a:moveTo>
                <a:lnTo>
                  <a:pt x="578091" y="0"/>
                </a:lnTo>
                <a:lnTo>
                  <a:pt x="578091" y="6350"/>
                </a:lnTo>
                <a:lnTo>
                  <a:pt x="603491" y="6350"/>
                </a:lnTo>
                <a:lnTo>
                  <a:pt x="603491" y="0"/>
                </a:lnTo>
                <a:close/>
              </a:path>
              <a:path w="941704" h="995045">
                <a:moveTo>
                  <a:pt x="647941" y="0"/>
                </a:moveTo>
                <a:lnTo>
                  <a:pt x="622541" y="0"/>
                </a:lnTo>
                <a:lnTo>
                  <a:pt x="622541" y="6350"/>
                </a:lnTo>
                <a:lnTo>
                  <a:pt x="647941" y="6350"/>
                </a:lnTo>
                <a:lnTo>
                  <a:pt x="647941" y="0"/>
                </a:lnTo>
                <a:close/>
              </a:path>
              <a:path w="941704" h="995045">
                <a:moveTo>
                  <a:pt x="692391" y="0"/>
                </a:moveTo>
                <a:lnTo>
                  <a:pt x="666991" y="0"/>
                </a:lnTo>
                <a:lnTo>
                  <a:pt x="666991" y="6350"/>
                </a:lnTo>
                <a:lnTo>
                  <a:pt x="692391" y="6350"/>
                </a:lnTo>
                <a:lnTo>
                  <a:pt x="692391" y="0"/>
                </a:lnTo>
                <a:close/>
              </a:path>
              <a:path w="941704" h="995045">
                <a:moveTo>
                  <a:pt x="736841" y="0"/>
                </a:moveTo>
                <a:lnTo>
                  <a:pt x="711441" y="0"/>
                </a:lnTo>
                <a:lnTo>
                  <a:pt x="711441" y="6350"/>
                </a:lnTo>
                <a:lnTo>
                  <a:pt x="736841" y="6350"/>
                </a:lnTo>
                <a:lnTo>
                  <a:pt x="736841" y="0"/>
                </a:lnTo>
                <a:close/>
              </a:path>
              <a:path w="941704" h="995045">
                <a:moveTo>
                  <a:pt x="781291" y="0"/>
                </a:moveTo>
                <a:lnTo>
                  <a:pt x="755891" y="0"/>
                </a:lnTo>
                <a:lnTo>
                  <a:pt x="755891" y="6350"/>
                </a:lnTo>
                <a:lnTo>
                  <a:pt x="781291" y="6350"/>
                </a:lnTo>
                <a:lnTo>
                  <a:pt x="781291" y="0"/>
                </a:lnTo>
                <a:close/>
              </a:path>
              <a:path w="941704" h="995045">
                <a:moveTo>
                  <a:pt x="825741" y="0"/>
                </a:moveTo>
                <a:lnTo>
                  <a:pt x="800341" y="0"/>
                </a:lnTo>
                <a:lnTo>
                  <a:pt x="800341" y="6350"/>
                </a:lnTo>
                <a:lnTo>
                  <a:pt x="825741" y="6350"/>
                </a:lnTo>
                <a:lnTo>
                  <a:pt x="825741" y="0"/>
                </a:lnTo>
                <a:close/>
              </a:path>
              <a:path w="941704" h="995045">
                <a:moveTo>
                  <a:pt x="870191" y="0"/>
                </a:moveTo>
                <a:lnTo>
                  <a:pt x="844791" y="0"/>
                </a:lnTo>
                <a:lnTo>
                  <a:pt x="844791" y="6350"/>
                </a:lnTo>
                <a:lnTo>
                  <a:pt x="870191" y="6350"/>
                </a:lnTo>
                <a:lnTo>
                  <a:pt x="870191" y="0"/>
                </a:lnTo>
                <a:close/>
              </a:path>
              <a:path w="941704" h="995045">
                <a:moveTo>
                  <a:pt x="914641" y="0"/>
                </a:moveTo>
                <a:lnTo>
                  <a:pt x="889241" y="0"/>
                </a:lnTo>
                <a:lnTo>
                  <a:pt x="889241" y="6350"/>
                </a:lnTo>
                <a:lnTo>
                  <a:pt x="914641" y="6350"/>
                </a:lnTo>
                <a:lnTo>
                  <a:pt x="914641" y="0"/>
                </a:lnTo>
                <a:close/>
              </a:path>
              <a:path w="941704" h="995045">
                <a:moveTo>
                  <a:pt x="935135" y="3175"/>
                </a:moveTo>
                <a:lnTo>
                  <a:pt x="935135" y="23957"/>
                </a:lnTo>
                <a:lnTo>
                  <a:pt x="941485" y="23957"/>
                </a:lnTo>
                <a:lnTo>
                  <a:pt x="941485" y="6350"/>
                </a:lnTo>
                <a:lnTo>
                  <a:pt x="938310" y="6350"/>
                </a:lnTo>
                <a:lnTo>
                  <a:pt x="935135" y="3175"/>
                </a:lnTo>
                <a:close/>
              </a:path>
              <a:path w="941704" h="995045">
                <a:moveTo>
                  <a:pt x="941485" y="0"/>
                </a:moveTo>
                <a:lnTo>
                  <a:pt x="933691" y="0"/>
                </a:lnTo>
                <a:lnTo>
                  <a:pt x="933691" y="6350"/>
                </a:lnTo>
                <a:lnTo>
                  <a:pt x="935135" y="6350"/>
                </a:lnTo>
                <a:lnTo>
                  <a:pt x="935135" y="3175"/>
                </a:lnTo>
                <a:lnTo>
                  <a:pt x="941485" y="3175"/>
                </a:lnTo>
                <a:lnTo>
                  <a:pt x="941485" y="0"/>
                </a:lnTo>
                <a:close/>
              </a:path>
              <a:path w="941704" h="995045">
                <a:moveTo>
                  <a:pt x="941485" y="3175"/>
                </a:moveTo>
                <a:lnTo>
                  <a:pt x="935135" y="3175"/>
                </a:lnTo>
                <a:lnTo>
                  <a:pt x="938310" y="6350"/>
                </a:lnTo>
                <a:lnTo>
                  <a:pt x="941485" y="6350"/>
                </a:lnTo>
                <a:lnTo>
                  <a:pt x="941485" y="3175"/>
                </a:lnTo>
                <a:close/>
              </a:path>
              <a:path w="941704" h="995045">
                <a:moveTo>
                  <a:pt x="941485" y="43007"/>
                </a:moveTo>
                <a:lnTo>
                  <a:pt x="935135" y="43007"/>
                </a:lnTo>
                <a:lnTo>
                  <a:pt x="935135" y="68407"/>
                </a:lnTo>
                <a:lnTo>
                  <a:pt x="941485" y="68407"/>
                </a:lnTo>
                <a:lnTo>
                  <a:pt x="941485" y="43007"/>
                </a:lnTo>
                <a:close/>
              </a:path>
              <a:path w="941704" h="995045">
                <a:moveTo>
                  <a:pt x="941485" y="87457"/>
                </a:moveTo>
                <a:lnTo>
                  <a:pt x="935135" y="87457"/>
                </a:lnTo>
                <a:lnTo>
                  <a:pt x="935135" y="112857"/>
                </a:lnTo>
                <a:lnTo>
                  <a:pt x="941485" y="112857"/>
                </a:lnTo>
                <a:lnTo>
                  <a:pt x="941485" y="87457"/>
                </a:lnTo>
                <a:close/>
              </a:path>
              <a:path w="941704" h="995045">
                <a:moveTo>
                  <a:pt x="941485" y="131907"/>
                </a:moveTo>
                <a:lnTo>
                  <a:pt x="935135" y="131907"/>
                </a:lnTo>
                <a:lnTo>
                  <a:pt x="935135" y="157307"/>
                </a:lnTo>
                <a:lnTo>
                  <a:pt x="941485" y="157307"/>
                </a:lnTo>
                <a:lnTo>
                  <a:pt x="941485" y="131907"/>
                </a:lnTo>
                <a:close/>
              </a:path>
              <a:path w="941704" h="995045">
                <a:moveTo>
                  <a:pt x="941485" y="176357"/>
                </a:moveTo>
                <a:lnTo>
                  <a:pt x="935135" y="176357"/>
                </a:lnTo>
                <a:lnTo>
                  <a:pt x="935135" y="201757"/>
                </a:lnTo>
                <a:lnTo>
                  <a:pt x="941485" y="201757"/>
                </a:lnTo>
                <a:lnTo>
                  <a:pt x="941485" y="176357"/>
                </a:lnTo>
                <a:close/>
              </a:path>
              <a:path w="941704" h="995045">
                <a:moveTo>
                  <a:pt x="941485" y="220807"/>
                </a:moveTo>
                <a:lnTo>
                  <a:pt x="935135" y="220807"/>
                </a:lnTo>
                <a:lnTo>
                  <a:pt x="935135" y="246207"/>
                </a:lnTo>
                <a:lnTo>
                  <a:pt x="941485" y="246207"/>
                </a:lnTo>
                <a:lnTo>
                  <a:pt x="941485" y="220807"/>
                </a:lnTo>
                <a:close/>
              </a:path>
              <a:path w="941704" h="995045">
                <a:moveTo>
                  <a:pt x="941485" y="265257"/>
                </a:moveTo>
                <a:lnTo>
                  <a:pt x="935135" y="265257"/>
                </a:lnTo>
                <a:lnTo>
                  <a:pt x="935135" y="290657"/>
                </a:lnTo>
                <a:lnTo>
                  <a:pt x="941485" y="290657"/>
                </a:lnTo>
                <a:lnTo>
                  <a:pt x="941485" y="265257"/>
                </a:lnTo>
                <a:close/>
              </a:path>
              <a:path w="941704" h="995045">
                <a:moveTo>
                  <a:pt x="941485" y="309707"/>
                </a:moveTo>
                <a:lnTo>
                  <a:pt x="935135" y="309707"/>
                </a:lnTo>
                <a:lnTo>
                  <a:pt x="935135" y="335107"/>
                </a:lnTo>
                <a:lnTo>
                  <a:pt x="941485" y="335107"/>
                </a:lnTo>
                <a:lnTo>
                  <a:pt x="941485" y="309707"/>
                </a:lnTo>
                <a:close/>
              </a:path>
              <a:path w="941704" h="995045">
                <a:moveTo>
                  <a:pt x="941485" y="354157"/>
                </a:moveTo>
                <a:lnTo>
                  <a:pt x="935135" y="354157"/>
                </a:lnTo>
                <a:lnTo>
                  <a:pt x="935135" y="379557"/>
                </a:lnTo>
                <a:lnTo>
                  <a:pt x="941485" y="379557"/>
                </a:lnTo>
                <a:lnTo>
                  <a:pt x="941485" y="354157"/>
                </a:lnTo>
                <a:close/>
              </a:path>
              <a:path w="941704" h="995045">
                <a:moveTo>
                  <a:pt x="941485" y="398607"/>
                </a:moveTo>
                <a:lnTo>
                  <a:pt x="935135" y="398607"/>
                </a:lnTo>
                <a:lnTo>
                  <a:pt x="935135" y="424007"/>
                </a:lnTo>
                <a:lnTo>
                  <a:pt x="941485" y="424007"/>
                </a:lnTo>
                <a:lnTo>
                  <a:pt x="941485" y="398607"/>
                </a:lnTo>
                <a:close/>
              </a:path>
              <a:path w="941704" h="995045">
                <a:moveTo>
                  <a:pt x="941485" y="443057"/>
                </a:moveTo>
                <a:lnTo>
                  <a:pt x="935135" y="443057"/>
                </a:lnTo>
                <a:lnTo>
                  <a:pt x="935135" y="468457"/>
                </a:lnTo>
                <a:lnTo>
                  <a:pt x="941485" y="468457"/>
                </a:lnTo>
                <a:lnTo>
                  <a:pt x="941485" y="443057"/>
                </a:lnTo>
                <a:close/>
              </a:path>
              <a:path w="941704" h="995045">
                <a:moveTo>
                  <a:pt x="941485" y="487507"/>
                </a:moveTo>
                <a:lnTo>
                  <a:pt x="935135" y="487507"/>
                </a:lnTo>
                <a:lnTo>
                  <a:pt x="935135" y="512907"/>
                </a:lnTo>
                <a:lnTo>
                  <a:pt x="941485" y="512907"/>
                </a:lnTo>
                <a:lnTo>
                  <a:pt x="941485" y="487507"/>
                </a:lnTo>
                <a:close/>
              </a:path>
              <a:path w="941704" h="995045">
                <a:moveTo>
                  <a:pt x="941485" y="531957"/>
                </a:moveTo>
                <a:lnTo>
                  <a:pt x="935135" y="531957"/>
                </a:lnTo>
                <a:lnTo>
                  <a:pt x="935135" y="557357"/>
                </a:lnTo>
                <a:lnTo>
                  <a:pt x="941485" y="557357"/>
                </a:lnTo>
                <a:lnTo>
                  <a:pt x="941485" y="531957"/>
                </a:lnTo>
                <a:close/>
              </a:path>
              <a:path w="941704" h="995045">
                <a:moveTo>
                  <a:pt x="941485" y="576407"/>
                </a:moveTo>
                <a:lnTo>
                  <a:pt x="935135" y="576407"/>
                </a:lnTo>
                <a:lnTo>
                  <a:pt x="935135" y="601807"/>
                </a:lnTo>
                <a:lnTo>
                  <a:pt x="941485" y="601807"/>
                </a:lnTo>
                <a:lnTo>
                  <a:pt x="941485" y="576407"/>
                </a:lnTo>
                <a:close/>
              </a:path>
              <a:path w="941704" h="995045">
                <a:moveTo>
                  <a:pt x="941485" y="620857"/>
                </a:moveTo>
                <a:lnTo>
                  <a:pt x="935135" y="620857"/>
                </a:lnTo>
                <a:lnTo>
                  <a:pt x="935135" y="646257"/>
                </a:lnTo>
                <a:lnTo>
                  <a:pt x="941485" y="646257"/>
                </a:lnTo>
                <a:lnTo>
                  <a:pt x="941485" y="620857"/>
                </a:lnTo>
                <a:close/>
              </a:path>
              <a:path w="941704" h="995045">
                <a:moveTo>
                  <a:pt x="941485" y="665307"/>
                </a:moveTo>
                <a:lnTo>
                  <a:pt x="935135" y="665307"/>
                </a:lnTo>
                <a:lnTo>
                  <a:pt x="935135" y="690707"/>
                </a:lnTo>
                <a:lnTo>
                  <a:pt x="941485" y="690707"/>
                </a:lnTo>
                <a:lnTo>
                  <a:pt x="941485" y="665307"/>
                </a:lnTo>
                <a:close/>
              </a:path>
              <a:path w="941704" h="995045">
                <a:moveTo>
                  <a:pt x="941485" y="709757"/>
                </a:moveTo>
                <a:lnTo>
                  <a:pt x="935135" y="709757"/>
                </a:lnTo>
                <a:lnTo>
                  <a:pt x="935135" y="735157"/>
                </a:lnTo>
                <a:lnTo>
                  <a:pt x="941485" y="735157"/>
                </a:lnTo>
                <a:lnTo>
                  <a:pt x="941485" y="709757"/>
                </a:lnTo>
                <a:close/>
              </a:path>
              <a:path w="941704" h="995045">
                <a:moveTo>
                  <a:pt x="941485" y="754207"/>
                </a:moveTo>
                <a:lnTo>
                  <a:pt x="935135" y="754207"/>
                </a:lnTo>
                <a:lnTo>
                  <a:pt x="935135" y="779607"/>
                </a:lnTo>
                <a:lnTo>
                  <a:pt x="941485" y="779607"/>
                </a:lnTo>
                <a:lnTo>
                  <a:pt x="941485" y="754207"/>
                </a:lnTo>
                <a:close/>
              </a:path>
              <a:path w="941704" h="995045">
                <a:moveTo>
                  <a:pt x="941485" y="798657"/>
                </a:moveTo>
                <a:lnTo>
                  <a:pt x="935135" y="798657"/>
                </a:lnTo>
                <a:lnTo>
                  <a:pt x="935135" y="824057"/>
                </a:lnTo>
                <a:lnTo>
                  <a:pt x="941485" y="824057"/>
                </a:lnTo>
                <a:lnTo>
                  <a:pt x="941485" y="798657"/>
                </a:lnTo>
                <a:close/>
              </a:path>
              <a:path w="941704" h="995045">
                <a:moveTo>
                  <a:pt x="941485" y="843107"/>
                </a:moveTo>
                <a:lnTo>
                  <a:pt x="935135" y="843107"/>
                </a:lnTo>
                <a:lnTo>
                  <a:pt x="935135" y="868507"/>
                </a:lnTo>
                <a:lnTo>
                  <a:pt x="941485" y="868507"/>
                </a:lnTo>
                <a:lnTo>
                  <a:pt x="941485" y="843107"/>
                </a:lnTo>
                <a:close/>
              </a:path>
              <a:path w="941704" h="995045">
                <a:moveTo>
                  <a:pt x="941485" y="887557"/>
                </a:moveTo>
                <a:lnTo>
                  <a:pt x="935135" y="887557"/>
                </a:lnTo>
                <a:lnTo>
                  <a:pt x="935135" y="912957"/>
                </a:lnTo>
                <a:lnTo>
                  <a:pt x="941485" y="912957"/>
                </a:lnTo>
                <a:lnTo>
                  <a:pt x="941485" y="887557"/>
                </a:lnTo>
                <a:close/>
              </a:path>
              <a:path w="941704" h="995045">
                <a:moveTo>
                  <a:pt x="941485" y="953540"/>
                </a:moveTo>
                <a:lnTo>
                  <a:pt x="938310" y="953540"/>
                </a:lnTo>
                <a:lnTo>
                  <a:pt x="937618" y="954232"/>
                </a:lnTo>
                <a:lnTo>
                  <a:pt x="937618" y="959890"/>
                </a:lnTo>
                <a:lnTo>
                  <a:pt x="941485" y="959890"/>
                </a:lnTo>
                <a:lnTo>
                  <a:pt x="941485" y="953540"/>
                </a:lnTo>
                <a:close/>
              </a:path>
              <a:path w="941704" h="995045">
                <a:moveTo>
                  <a:pt x="941485" y="932007"/>
                </a:moveTo>
                <a:lnTo>
                  <a:pt x="935135" y="932007"/>
                </a:lnTo>
                <a:lnTo>
                  <a:pt x="935135" y="956715"/>
                </a:lnTo>
                <a:lnTo>
                  <a:pt x="937618" y="954232"/>
                </a:lnTo>
                <a:lnTo>
                  <a:pt x="937618" y="953540"/>
                </a:lnTo>
                <a:lnTo>
                  <a:pt x="941485" y="953540"/>
                </a:lnTo>
                <a:lnTo>
                  <a:pt x="941485" y="932007"/>
                </a:lnTo>
                <a:close/>
              </a:path>
              <a:path w="941704" h="995045">
                <a:moveTo>
                  <a:pt x="938310" y="953540"/>
                </a:moveTo>
                <a:lnTo>
                  <a:pt x="937618" y="953540"/>
                </a:lnTo>
                <a:lnTo>
                  <a:pt x="937618" y="954232"/>
                </a:lnTo>
                <a:lnTo>
                  <a:pt x="938310" y="953540"/>
                </a:lnTo>
                <a:close/>
              </a:path>
              <a:path w="941704" h="995045">
                <a:moveTo>
                  <a:pt x="918568" y="953540"/>
                </a:moveTo>
                <a:lnTo>
                  <a:pt x="893168" y="953540"/>
                </a:lnTo>
                <a:lnTo>
                  <a:pt x="893168" y="959890"/>
                </a:lnTo>
                <a:lnTo>
                  <a:pt x="918568" y="959890"/>
                </a:lnTo>
                <a:lnTo>
                  <a:pt x="918568" y="953540"/>
                </a:lnTo>
                <a:close/>
              </a:path>
              <a:path w="941704" h="995045">
                <a:moveTo>
                  <a:pt x="874118" y="953540"/>
                </a:moveTo>
                <a:lnTo>
                  <a:pt x="848718" y="953540"/>
                </a:lnTo>
                <a:lnTo>
                  <a:pt x="848718" y="959890"/>
                </a:lnTo>
                <a:lnTo>
                  <a:pt x="874118" y="959890"/>
                </a:lnTo>
                <a:lnTo>
                  <a:pt x="874118" y="953540"/>
                </a:lnTo>
                <a:close/>
              </a:path>
              <a:path w="941704" h="995045">
                <a:moveTo>
                  <a:pt x="829668" y="953540"/>
                </a:moveTo>
                <a:lnTo>
                  <a:pt x="804268" y="953540"/>
                </a:lnTo>
                <a:lnTo>
                  <a:pt x="804268" y="959890"/>
                </a:lnTo>
                <a:lnTo>
                  <a:pt x="829668" y="959890"/>
                </a:lnTo>
                <a:lnTo>
                  <a:pt x="829668" y="953540"/>
                </a:lnTo>
                <a:close/>
              </a:path>
              <a:path w="941704" h="995045">
                <a:moveTo>
                  <a:pt x="785218" y="953540"/>
                </a:moveTo>
                <a:lnTo>
                  <a:pt x="759818" y="953540"/>
                </a:lnTo>
                <a:lnTo>
                  <a:pt x="759818" y="959890"/>
                </a:lnTo>
                <a:lnTo>
                  <a:pt x="785218" y="959890"/>
                </a:lnTo>
                <a:lnTo>
                  <a:pt x="785218" y="953540"/>
                </a:lnTo>
                <a:close/>
              </a:path>
              <a:path w="941704" h="995045">
                <a:moveTo>
                  <a:pt x="740768" y="953540"/>
                </a:moveTo>
                <a:lnTo>
                  <a:pt x="715368" y="953540"/>
                </a:lnTo>
                <a:lnTo>
                  <a:pt x="715368" y="959890"/>
                </a:lnTo>
                <a:lnTo>
                  <a:pt x="740768" y="959890"/>
                </a:lnTo>
                <a:lnTo>
                  <a:pt x="740768" y="953540"/>
                </a:lnTo>
                <a:close/>
              </a:path>
              <a:path w="941704" h="995045">
                <a:moveTo>
                  <a:pt x="696318" y="953540"/>
                </a:moveTo>
                <a:lnTo>
                  <a:pt x="670918" y="953540"/>
                </a:lnTo>
                <a:lnTo>
                  <a:pt x="670918" y="959890"/>
                </a:lnTo>
                <a:lnTo>
                  <a:pt x="696318" y="959890"/>
                </a:lnTo>
                <a:lnTo>
                  <a:pt x="696318" y="953540"/>
                </a:lnTo>
                <a:close/>
              </a:path>
              <a:path w="941704" h="995045">
                <a:moveTo>
                  <a:pt x="651868" y="953540"/>
                </a:moveTo>
                <a:lnTo>
                  <a:pt x="626468" y="953540"/>
                </a:lnTo>
                <a:lnTo>
                  <a:pt x="626468" y="959890"/>
                </a:lnTo>
                <a:lnTo>
                  <a:pt x="651868" y="959890"/>
                </a:lnTo>
                <a:lnTo>
                  <a:pt x="651868" y="953540"/>
                </a:lnTo>
                <a:close/>
              </a:path>
              <a:path w="941704" h="995045">
                <a:moveTo>
                  <a:pt x="607418" y="953540"/>
                </a:moveTo>
                <a:lnTo>
                  <a:pt x="582018" y="953540"/>
                </a:lnTo>
                <a:lnTo>
                  <a:pt x="582018" y="959890"/>
                </a:lnTo>
                <a:lnTo>
                  <a:pt x="607418" y="959890"/>
                </a:lnTo>
                <a:lnTo>
                  <a:pt x="607418" y="953540"/>
                </a:lnTo>
                <a:close/>
              </a:path>
              <a:path w="941704" h="995045">
                <a:moveTo>
                  <a:pt x="562968" y="953540"/>
                </a:moveTo>
                <a:lnTo>
                  <a:pt x="537568" y="953540"/>
                </a:lnTo>
                <a:lnTo>
                  <a:pt x="537568" y="959890"/>
                </a:lnTo>
                <a:lnTo>
                  <a:pt x="562968" y="959890"/>
                </a:lnTo>
                <a:lnTo>
                  <a:pt x="562968" y="953540"/>
                </a:lnTo>
                <a:close/>
              </a:path>
              <a:path w="941704" h="995045">
                <a:moveTo>
                  <a:pt x="518518" y="953540"/>
                </a:moveTo>
                <a:lnTo>
                  <a:pt x="493118" y="953540"/>
                </a:lnTo>
                <a:lnTo>
                  <a:pt x="493118" y="959890"/>
                </a:lnTo>
                <a:lnTo>
                  <a:pt x="518518" y="959890"/>
                </a:lnTo>
                <a:lnTo>
                  <a:pt x="518518" y="953540"/>
                </a:lnTo>
                <a:close/>
              </a:path>
              <a:path w="941704" h="995045">
                <a:moveTo>
                  <a:pt x="474068" y="953540"/>
                </a:moveTo>
                <a:lnTo>
                  <a:pt x="448668" y="953540"/>
                </a:lnTo>
                <a:lnTo>
                  <a:pt x="448668" y="959890"/>
                </a:lnTo>
                <a:lnTo>
                  <a:pt x="474068" y="959890"/>
                </a:lnTo>
                <a:lnTo>
                  <a:pt x="474068" y="953540"/>
                </a:lnTo>
                <a:close/>
              </a:path>
              <a:path w="941704" h="995045">
                <a:moveTo>
                  <a:pt x="429618" y="953540"/>
                </a:moveTo>
                <a:lnTo>
                  <a:pt x="404218" y="953540"/>
                </a:lnTo>
                <a:lnTo>
                  <a:pt x="404218" y="959890"/>
                </a:lnTo>
                <a:lnTo>
                  <a:pt x="429618" y="959890"/>
                </a:lnTo>
                <a:lnTo>
                  <a:pt x="429618" y="953540"/>
                </a:lnTo>
                <a:close/>
              </a:path>
              <a:path w="941704" h="995045">
                <a:moveTo>
                  <a:pt x="385168" y="953540"/>
                </a:moveTo>
                <a:lnTo>
                  <a:pt x="359768" y="953540"/>
                </a:lnTo>
                <a:lnTo>
                  <a:pt x="359768" y="959890"/>
                </a:lnTo>
                <a:lnTo>
                  <a:pt x="385168" y="959890"/>
                </a:lnTo>
                <a:lnTo>
                  <a:pt x="385168" y="953540"/>
                </a:lnTo>
                <a:close/>
              </a:path>
              <a:path w="941704" h="995045">
                <a:moveTo>
                  <a:pt x="340718" y="953540"/>
                </a:moveTo>
                <a:lnTo>
                  <a:pt x="315318" y="953540"/>
                </a:lnTo>
                <a:lnTo>
                  <a:pt x="315318" y="959890"/>
                </a:lnTo>
                <a:lnTo>
                  <a:pt x="340718" y="959890"/>
                </a:lnTo>
                <a:lnTo>
                  <a:pt x="340718" y="953540"/>
                </a:lnTo>
                <a:close/>
              </a:path>
              <a:path w="941704" h="995045">
                <a:moveTo>
                  <a:pt x="296268" y="953540"/>
                </a:moveTo>
                <a:lnTo>
                  <a:pt x="270868" y="953540"/>
                </a:lnTo>
                <a:lnTo>
                  <a:pt x="270868" y="959890"/>
                </a:lnTo>
                <a:lnTo>
                  <a:pt x="296268" y="959890"/>
                </a:lnTo>
                <a:lnTo>
                  <a:pt x="296268" y="953540"/>
                </a:lnTo>
                <a:close/>
              </a:path>
              <a:path w="941704" h="995045">
                <a:moveTo>
                  <a:pt x="251818" y="953540"/>
                </a:moveTo>
                <a:lnTo>
                  <a:pt x="226418" y="953540"/>
                </a:lnTo>
                <a:lnTo>
                  <a:pt x="226418" y="959890"/>
                </a:lnTo>
                <a:lnTo>
                  <a:pt x="251818" y="959890"/>
                </a:lnTo>
                <a:lnTo>
                  <a:pt x="251818" y="953540"/>
                </a:lnTo>
                <a:close/>
              </a:path>
              <a:path w="941704" h="995045">
                <a:moveTo>
                  <a:pt x="207368" y="953540"/>
                </a:moveTo>
                <a:lnTo>
                  <a:pt x="181968" y="953540"/>
                </a:lnTo>
                <a:lnTo>
                  <a:pt x="181968" y="959890"/>
                </a:lnTo>
                <a:lnTo>
                  <a:pt x="207368" y="959890"/>
                </a:lnTo>
                <a:lnTo>
                  <a:pt x="207368" y="953540"/>
                </a:lnTo>
                <a:close/>
              </a:path>
              <a:path w="941704" h="995045">
                <a:moveTo>
                  <a:pt x="162918" y="953540"/>
                </a:moveTo>
                <a:lnTo>
                  <a:pt x="137518" y="953540"/>
                </a:lnTo>
                <a:lnTo>
                  <a:pt x="137518" y="959890"/>
                </a:lnTo>
                <a:lnTo>
                  <a:pt x="162918" y="959890"/>
                </a:lnTo>
                <a:lnTo>
                  <a:pt x="162918" y="953540"/>
                </a:lnTo>
                <a:close/>
              </a:path>
              <a:path w="941704" h="995045">
                <a:moveTo>
                  <a:pt x="118468" y="953540"/>
                </a:moveTo>
                <a:lnTo>
                  <a:pt x="93068" y="953540"/>
                </a:lnTo>
                <a:lnTo>
                  <a:pt x="93068" y="959890"/>
                </a:lnTo>
                <a:lnTo>
                  <a:pt x="118468" y="959890"/>
                </a:lnTo>
                <a:lnTo>
                  <a:pt x="118468" y="953540"/>
                </a:lnTo>
                <a:close/>
              </a:path>
              <a:path w="941704" h="995045">
                <a:moveTo>
                  <a:pt x="76200" y="918615"/>
                </a:moveTo>
                <a:lnTo>
                  <a:pt x="0" y="956715"/>
                </a:lnTo>
                <a:lnTo>
                  <a:pt x="76200" y="994815"/>
                </a:lnTo>
                <a:lnTo>
                  <a:pt x="76200" y="959890"/>
                </a:lnTo>
                <a:lnTo>
                  <a:pt x="63500" y="959890"/>
                </a:lnTo>
                <a:lnTo>
                  <a:pt x="63500" y="953540"/>
                </a:lnTo>
                <a:lnTo>
                  <a:pt x="76200" y="953540"/>
                </a:lnTo>
                <a:lnTo>
                  <a:pt x="76200" y="918615"/>
                </a:lnTo>
                <a:close/>
              </a:path>
              <a:path w="941704" h="995045">
                <a:moveTo>
                  <a:pt x="74018" y="953540"/>
                </a:moveTo>
                <a:lnTo>
                  <a:pt x="63500" y="953540"/>
                </a:lnTo>
                <a:lnTo>
                  <a:pt x="63500" y="959890"/>
                </a:lnTo>
                <a:lnTo>
                  <a:pt x="74018" y="959890"/>
                </a:lnTo>
                <a:lnTo>
                  <a:pt x="74018" y="953540"/>
                </a:lnTo>
                <a:close/>
              </a:path>
              <a:path w="941704" h="995045">
                <a:moveTo>
                  <a:pt x="76200" y="953540"/>
                </a:moveTo>
                <a:lnTo>
                  <a:pt x="74018" y="953540"/>
                </a:lnTo>
                <a:lnTo>
                  <a:pt x="74018" y="959890"/>
                </a:lnTo>
                <a:lnTo>
                  <a:pt x="76200" y="959890"/>
                </a:lnTo>
                <a:lnTo>
                  <a:pt x="76200" y="95354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253104" y="3864355"/>
            <a:ext cx="720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ail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23612" y="2035555"/>
            <a:ext cx="391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24959" y="2032508"/>
            <a:ext cx="391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39439" y="1883664"/>
            <a:ext cx="332232" cy="332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85032" y="3304032"/>
            <a:ext cx="502920" cy="4998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52088" y="2432304"/>
            <a:ext cx="527303" cy="5303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06367" y="3337559"/>
            <a:ext cx="603503" cy="6035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94759" y="3389376"/>
            <a:ext cx="502920" cy="5029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141257" y="1876700"/>
            <a:ext cx="1765300" cy="3325495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8318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655"/>
              </a:spcBef>
            </a:pPr>
            <a:r>
              <a:rPr sz="1200" spc="-20" dirty="0">
                <a:latin typeface="Calibri"/>
                <a:cs typeface="Calibri"/>
              </a:rPr>
              <a:t>AWS</a:t>
            </a:r>
            <a:r>
              <a:rPr sz="1200" spc="-5" dirty="0">
                <a:latin typeface="Calibri"/>
                <a:cs typeface="Calibri"/>
              </a:rPr>
              <a:t> Cloud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Times New Roman"/>
              <a:cs typeface="Times New Roman"/>
            </a:endParaRPr>
          </a:p>
          <a:p>
            <a:pPr marR="64769" algn="ctr">
              <a:lnSpc>
                <a:spcPct val="100000"/>
              </a:lnSpc>
            </a:pP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ELB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Times New Roman"/>
              <a:cs typeface="Times New Roman"/>
            </a:endParaRPr>
          </a:p>
          <a:p>
            <a:pPr marL="327660" marR="229870" algn="ctr">
              <a:lnSpc>
                <a:spcPct val="100000"/>
              </a:lnSpc>
            </a:pPr>
            <a:r>
              <a:rPr sz="1400" spc="-10" dirty="0">
                <a:solidFill>
                  <a:srgbClr val="232F3E"/>
                </a:solidFill>
                <a:latin typeface="Calibri"/>
                <a:cs typeface="Calibri"/>
              </a:rPr>
              <a:t>EC2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Auto</a:t>
            </a:r>
            <a:r>
              <a:rPr sz="1400" spc="-5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Scaling  (production)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Times New Roman"/>
              <a:cs typeface="Times New Roman"/>
            </a:endParaRPr>
          </a:p>
          <a:p>
            <a:pPr marR="10160" algn="ctr">
              <a:lnSpc>
                <a:spcPct val="100000"/>
              </a:lnSpc>
            </a:pP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Aurora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(master)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18559" y="4419600"/>
            <a:ext cx="551688" cy="5516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43970" y="4882388"/>
            <a:ext cx="15373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Aurora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(slave)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4562938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0126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0" dirty="0"/>
              <a:t>Disaster </a:t>
            </a:r>
            <a:r>
              <a:rPr spc="-70" dirty="0"/>
              <a:t>Recovery</a:t>
            </a:r>
            <a:r>
              <a:rPr spc="-565" dirty="0"/>
              <a:t> </a:t>
            </a:r>
            <a:r>
              <a:rPr spc="-100" dirty="0"/>
              <a:t>Tips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1433"/>
            <a:ext cx="5824220" cy="26454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SzPct val="103448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50" spc="-5" dirty="0">
                <a:solidFill>
                  <a:srgbClr val="444949"/>
                </a:solidFill>
                <a:latin typeface="Gill Sans MT"/>
                <a:cs typeface="Gill Sans MT"/>
              </a:rPr>
              <a:t>Backup</a:t>
            </a:r>
            <a:endParaRPr sz="145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EBS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Snapshots, </a:t>
            </a:r>
            <a:r>
              <a:rPr sz="1300" spc="-15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automated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backups </a:t>
            </a:r>
            <a:r>
              <a:rPr sz="13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Snapshots,</a:t>
            </a:r>
            <a:r>
              <a:rPr sz="1300" spc="-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13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Regular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pushes </a:t>
            </a:r>
            <a:r>
              <a:rPr sz="1300" spc="-3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300" spc="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13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1300" spc="5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IA </a:t>
            </a:r>
            <a:r>
              <a:rPr sz="13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1300" spc="-50" dirty="0">
                <a:solidFill>
                  <a:srgbClr val="444949"/>
                </a:solidFill>
                <a:latin typeface="Gill Sans MT"/>
                <a:cs typeface="Gill Sans MT"/>
              </a:rPr>
              <a:t>Glacier,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Lifecycle </a:t>
            </a:r>
            <a:r>
              <a:rPr sz="1300" spc="-60" dirty="0">
                <a:solidFill>
                  <a:srgbClr val="444949"/>
                </a:solidFill>
                <a:latin typeface="Gill Sans MT"/>
                <a:cs typeface="Gill Sans MT"/>
              </a:rPr>
              <a:t>Policy, </a:t>
            </a:r>
            <a:r>
              <a:rPr sz="1300" spc="-50" dirty="0">
                <a:solidFill>
                  <a:srgbClr val="444949"/>
                </a:solidFill>
                <a:latin typeface="Gill Sans MT"/>
                <a:cs typeface="Gill Sans MT"/>
              </a:rPr>
              <a:t>Cross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r>
              <a:rPr sz="13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Replication</a:t>
            </a:r>
            <a:endParaRPr sz="13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3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On-Premise: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Snowball </a:t>
            </a:r>
            <a:r>
              <a:rPr sz="1300" spc="-5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r>
              <a:rPr sz="13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1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SzPct val="103448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50" dirty="0">
                <a:solidFill>
                  <a:srgbClr val="444949"/>
                </a:solidFill>
                <a:latin typeface="Gill Sans MT"/>
                <a:cs typeface="Gill Sans MT"/>
              </a:rPr>
              <a:t>High</a:t>
            </a:r>
            <a:r>
              <a:rPr sz="1450" spc="-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450" spc="-15" dirty="0">
                <a:solidFill>
                  <a:srgbClr val="444949"/>
                </a:solidFill>
                <a:latin typeface="Gill Sans MT"/>
                <a:cs typeface="Gill Sans MT"/>
              </a:rPr>
              <a:t>Availability</a:t>
            </a:r>
            <a:endParaRPr sz="145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Use Route53 </a:t>
            </a:r>
            <a:r>
              <a:rPr sz="1300" spc="-3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migrate </a:t>
            </a:r>
            <a:r>
              <a:rPr sz="1300" spc="-10" dirty="0">
                <a:solidFill>
                  <a:srgbClr val="444949"/>
                </a:solidFill>
                <a:latin typeface="Gill Sans MT"/>
                <a:cs typeface="Gill Sans MT"/>
              </a:rPr>
              <a:t>DNS </a:t>
            </a:r>
            <a:r>
              <a:rPr sz="1300" spc="-45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Region </a:t>
            </a:r>
            <a:r>
              <a:rPr sz="1300" spc="-3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13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Region</a:t>
            </a:r>
            <a:endParaRPr sz="13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15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Multi-AZ, ElastiCache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Multi-AZ, EFS,</a:t>
            </a:r>
            <a:r>
              <a:rPr sz="13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13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Site </a:t>
            </a:r>
            <a:r>
              <a:rPr sz="1300" spc="-3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Site </a:t>
            </a:r>
            <a:r>
              <a:rPr sz="1300" spc="-15" dirty="0">
                <a:solidFill>
                  <a:srgbClr val="444949"/>
                </a:solidFill>
                <a:latin typeface="Gill Sans MT"/>
                <a:cs typeface="Gill Sans MT"/>
              </a:rPr>
              <a:t>VPN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13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recovery from </a:t>
            </a:r>
            <a:r>
              <a:rPr sz="1300" spc="-35" dirty="0">
                <a:solidFill>
                  <a:srgbClr val="444949"/>
                </a:solidFill>
                <a:latin typeface="Gill Sans MT"/>
                <a:cs typeface="Gill Sans MT"/>
              </a:rPr>
              <a:t>Direct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 Connect</a:t>
            </a:r>
            <a:endParaRPr sz="1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25"/>
              </a:spcBef>
              <a:buSzPct val="103448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50" spc="-10" dirty="0">
                <a:solidFill>
                  <a:srgbClr val="444949"/>
                </a:solidFill>
                <a:latin typeface="Gill Sans MT"/>
                <a:cs typeface="Gill Sans MT"/>
              </a:rPr>
              <a:t>Replication</a:t>
            </a:r>
            <a:endParaRPr sz="145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15" dirty="0">
                <a:solidFill>
                  <a:srgbClr val="444949"/>
                </a:solidFill>
                <a:latin typeface="Gill Sans MT"/>
                <a:cs typeface="Gill Sans MT"/>
              </a:rPr>
              <a:t>RDS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Replication </a:t>
            </a:r>
            <a:r>
              <a:rPr sz="1300" spc="-40" dirty="0">
                <a:solidFill>
                  <a:srgbClr val="444949"/>
                </a:solidFill>
                <a:latin typeface="Gill Sans MT"/>
                <a:cs typeface="Gill Sans MT"/>
              </a:rPr>
              <a:t>(Cross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Region),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AWS Aurora </a:t>
            </a:r>
            <a:r>
              <a:rPr sz="1300" spc="9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Global</a:t>
            </a:r>
            <a:r>
              <a:rPr sz="1300" spc="-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Databases</a:t>
            </a:r>
            <a:endParaRPr sz="13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15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replication from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on-premise </a:t>
            </a:r>
            <a:r>
              <a:rPr sz="1300" spc="-3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13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15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13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r>
              <a:rPr sz="1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13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4089908"/>
            <a:ext cx="9271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solidFill>
                  <a:srgbClr val="444949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5539" y="4091042"/>
            <a:ext cx="9258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dirty="0">
                <a:solidFill>
                  <a:srgbClr val="444949"/>
                </a:solidFill>
                <a:latin typeface="Gill Sans MT"/>
                <a:cs typeface="Gill Sans MT"/>
              </a:rPr>
              <a:t>Automation</a:t>
            </a:r>
            <a:endParaRPr sz="145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4324603"/>
            <a:ext cx="5520690" cy="1116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CloudFormation </a:t>
            </a:r>
            <a:r>
              <a:rPr sz="13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1300" spc="-35" dirty="0">
                <a:solidFill>
                  <a:srgbClr val="444949"/>
                </a:solidFill>
                <a:latin typeface="Gill Sans MT"/>
                <a:cs typeface="Gill Sans MT"/>
              </a:rPr>
              <a:t>Elastic Beanstalk to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re-create </a:t>
            </a:r>
            <a:r>
              <a:rPr sz="13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whole </a:t>
            </a:r>
            <a:r>
              <a:rPr sz="1300" spc="-15" dirty="0">
                <a:solidFill>
                  <a:srgbClr val="444949"/>
                </a:solidFill>
                <a:latin typeface="Gill Sans MT"/>
                <a:cs typeface="Gill Sans MT"/>
              </a:rPr>
              <a:t>new</a:t>
            </a:r>
            <a:r>
              <a:rPr sz="13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environment</a:t>
            </a:r>
            <a:endParaRPr sz="1300">
              <a:latin typeface="Gill Sans MT"/>
              <a:cs typeface="Gill Sans MT"/>
            </a:endParaRPr>
          </a:p>
          <a:p>
            <a:pPr marL="698500" indent="-22860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35" dirty="0">
                <a:solidFill>
                  <a:srgbClr val="444949"/>
                </a:solidFill>
                <a:latin typeface="Gill Sans MT"/>
                <a:cs typeface="Gill Sans MT"/>
              </a:rPr>
              <a:t>Recover </a:t>
            </a:r>
            <a:r>
              <a:rPr sz="13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1300" spc="-20" dirty="0">
                <a:solidFill>
                  <a:srgbClr val="444949"/>
                </a:solidFill>
                <a:latin typeface="Gill Sans MT"/>
                <a:cs typeface="Gill Sans MT"/>
              </a:rPr>
              <a:t>Reboot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instances with CloudWatch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if alarms</a:t>
            </a:r>
            <a:r>
              <a:rPr sz="13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fail</a:t>
            </a:r>
            <a:endParaRPr sz="1300">
              <a:latin typeface="Gill Sans MT"/>
              <a:cs typeface="Gill Sans MT"/>
            </a:endParaRPr>
          </a:p>
          <a:p>
            <a:pPr marL="6985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13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functions </a:t>
            </a:r>
            <a:r>
              <a:rPr sz="1300" spc="-4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customized</a:t>
            </a:r>
            <a:r>
              <a:rPr sz="13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automations</a:t>
            </a:r>
            <a:endParaRPr sz="1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SzPct val="103448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50" spc="-5" dirty="0">
                <a:solidFill>
                  <a:srgbClr val="444949"/>
                </a:solidFill>
                <a:latin typeface="Gill Sans MT"/>
                <a:cs typeface="Gill Sans MT"/>
              </a:rPr>
              <a:t>Chaos</a:t>
            </a:r>
            <a:endParaRPr sz="145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Netflix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13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300" spc="-30" dirty="0">
                <a:solidFill>
                  <a:srgbClr val="444949"/>
                </a:solidFill>
                <a:latin typeface="Gill Sans MT"/>
                <a:cs typeface="Gill Sans MT"/>
              </a:rPr>
              <a:t>“simian-army”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randomly terminating</a:t>
            </a:r>
            <a:r>
              <a:rPr sz="13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300" spc="-2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endParaRPr sz="13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597330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608393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0" dirty="0"/>
              <a:t>Exam </a:t>
            </a:r>
            <a:r>
              <a:rPr sz="6000" spc="-90" dirty="0"/>
              <a:t>Review </a:t>
            </a:r>
            <a:r>
              <a:rPr sz="6000" spc="-60" dirty="0"/>
              <a:t>&amp;</a:t>
            </a:r>
            <a:r>
              <a:rPr sz="6000" spc="-775" dirty="0"/>
              <a:t> </a:t>
            </a:r>
            <a:r>
              <a:rPr sz="6000" spc="-130" dirty="0"/>
              <a:t>Tips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115024382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1194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State </a:t>
            </a:r>
            <a:r>
              <a:rPr spc="-45" dirty="0"/>
              <a:t>of </a:t>
            </a:r>
            <a:r>
              <a:rPr spc="-70" dirty="0"/>
              <a:t>learning</a:t>
            </a:r>
            <a:r>
              <a:rPr spc="60" dirty="0"/>
              <a:t> </a:t>
            </a:r>
            <a:r>
              <a:rPr spc="-80" dirty="0"/>
              <a:t>checkpoint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277985" cy="1858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Let’s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look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far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we’ve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gone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learning</a:t>
            </a:r>
            <a:r>
              <a:rPr sz="2800" spc="43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journey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Clr>
                <a:srgbClr val="444949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https://aws.amazon.com/certification/certified-solutions-architect-  </a:t>
            </a:r>
            <a:r>
              <a:rPr sz="28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associate/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9075845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695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Practice makes</a:t>
            </a:r>
            <a:r>
              <a:rPr spc="40" dirty="0"/>
              <a:t> </a:t>
            </a:r>
            <a:r>
              <a:rPr spc="-85" dirty="0"/>
              <a:t>perfect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121900" cy="364807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26034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you’re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AWS,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take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bit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practice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thanks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course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before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rushing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</a:t>
            </a:r>
            <a:endParaRPr sz="2800">
              <a:latin typeface="Gill Sans MT"/>
              <a:cs typeface="Gill Sans MT"/>
            </a:endParaRPr>
          </a:p>
          <a:p>
            <a:pPr marL="241300" marR="316230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recommends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years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hands-on  experience on</a:t>
            </a:r>
            <a:r>
              <a:rPr sz="2800" spc="-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Practice makes</a:t>
            </a:r>
            <a:r>
              <a:rPr sz="28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perfect!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feel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overwhelmed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amount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knowledge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just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learned, 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just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4718833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0482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Proceed by</a:t>
            </a:r>
            <a:r>
              <a:rPr spc="25" dirty="0"/>
              <a:t> </a:t>
            </a:r>
            <a:r>
              <a:rPr spc="-80" dirty="0"/>
              <a:t>elimination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387330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questions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going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scenario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questions,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rule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answers that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800" spc="5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wrong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remaining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answers,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understand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makes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</a:t>
            </a:r>
            <a:r>
              <a:rPr sz="28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sense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There are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few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trick</a:t>
            </a:r>
            <a:r>
              <a:rPr sz="28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questions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over-think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solution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seems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feasible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highly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complicated, 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probably</a:t>
            </a:r>
            <a:r>
              <a:rPr sz="28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wrong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2577651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045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0" dirty="0"/>
              <a:t>Skim </a:t>
            </a:r>
            <a:r>
              <a:rPr spc="-65" dirty="0"/>
              <a:t>the </a:t>
            </a:r>
            <a:r>
              <a:rPr spc="-75" dirty="0"/>
              <a:t>AWS</a:t>
            </a:r>
            <a:r>
              <a:rPr spc="-565" dirty="0"/>
              <a:t> </a:t>
            </a:r>
            <a:r>
              <a:rPr spc="-55" dirty="0"/>
              <a:t>Whitepapers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037445" cy="358140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about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White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Papers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here: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Architecting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Cloud: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Best</a:t>
            </a:r>
            <a:r>
              <a:rPr sz="2400" spc="-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Practices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Well-Architected</a:t>
            </a:r>
            <a:r>
              <a:rPr sz="2400" spc="-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Framework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Disaster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Recovery</a:t>
            </a:r>
            <a:r>
              <a:rPr sz="24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(</a:t>
            </a:r>
            <a:r>
              <a:rPr sz="2400" u="heavy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https://aws.amazon.com/disaster-recovery/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)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Overall we’ve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explored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most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important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concepts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course</a:t>
            </a:r>
            <a:endParaRPr sz="2800">
              <a:latin typeface="Gill Sans MT"/>
              <a:cs typeface="Gill Sans MT"/>
            </a:endParaRPr>
          </a:p>
          <a:p>
            <a:pPr marL="241300" marR="1213485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never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bad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look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whitepapers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think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interesting!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1211587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4533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Read each </a:t>
            </a:r>
            <a:r>
              <a:rPr spc="-105" dirty="0"/>
              <a:t>service’s</a:t>
            </a:r>
            <a:r>
              <a:rPr spc="60" dirty="0"/>
              <a:t> </a:t>
            </a:r>
            <a:r>
              <a:rPr spc="-185" dirty="0"/>
              <a:t>FAQ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7484745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FAQ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Frequently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asked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questions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Example:</a:t>
            </a:r>
            <a:r>
              <a:rPr sz="2800" spc="-225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800" u="heavy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https://aws.amazon.com/vpc/faqs/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FAQ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cover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questions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asked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4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confirm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understanding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8874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232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65" dirty="0"/>
              <a:t>Kinesis </a:t>
            </a:r>
            <a:r>
              <a:rPr spc="-80" dirty="0"/>
              <a:t>Streams</a:t>
            </a:r>
            <a:r>
              <a:rPr spc="13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72091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Streams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divided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ordered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Shards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Partitions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216351"/>
            <a:ext cx="9284970" cy="236347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retention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day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default,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7</a:t>
            </a:r>
            <a:r>
              <a:rPr sz="28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days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reprocess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replay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Multiple applications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consume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stream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Real-time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processing with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Once data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inserted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Kinesis,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can’t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deleted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(immutability)</a:t>
            </a:r>
            <a:endParaRPr sz="2800">
              <a:latin typeface="Gill Sans MT"/>
              <a:cs typeface="Gill Sans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915274" y="2002224"/>
          <a:ext cx="2691130" cy="1089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5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2725271" y="2232691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5" h="619125">
                <a:moveTo>
                  <a:pt x="1259541" y="0"/>
                </a:moveTo>
                <a:lnTo>
                  <a:pt x="1259541" y="154641"/>
                </a:lnTo>
                <a:lnTo>
                  <a:pt x="0" y="154641"/>
                </a:lnTo>
                <a:lnTo>
                  <a:pt x="0" y="463924"/>
                </a:lnTo>
                <a:lnTo>
                  <a:pt x="1259541" y="463924"/>
                </a:lnTo>
                <a:lnTo>
                  <a:pt x="1259541" y="618563"/>
                </a:lnTo>
                <a:lnTo>
                  <a:pt x="1568822" y="309281"/>
                </a:lnTo>
                <a:lnTo>
                  <a:pt x="125954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5271" y="2232691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5" h="619125">
                <a:moveTo>
                  <a:pt x="0" y="154641"/>
                </a:moveTo>
                <a:lnTo>
                  <a:pt x="1259542" y="154641"/>
                </a:lnTo>
                <a:lnTo>
                  <a:pt x="1259542" y="0"/>
                </a:lnTo>
                <a:lnTo>
                  <a:pt x="1568823" y="309282"/>
                </a:lnTo>
                <a:lnTo>
                  <a:pt x="1259542" y="618564"/>
                </a:lnTo>
                <a:lnTo>
                  <a:pt x="1259542" y="463923"/>
                </a:lnTo>
                <a:lnTo>
                  <a:pt x="0" y="463923"/>
                </a:lnTo>
                <a:lnTo>
                  <a:pt x="0" y="154641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952777" y="2376932"/>
            <a:ext cx="959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42729" y="2232691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4" h="619125">
                <a:moveTo>
                  <a:pt x="1259541" y="0"/>
                </a:moveTo>
                <a:lnTo>
                  <a:pt x="1259541" y="154641"/>
                </a:lnTo>
                <a:lnTo>
                  <a:pt x="0" y="154641"/>
                </a:lnTo>
                <a:lnTo>
                  <a:pt x="0" y="463924"/>
                </a:lnTo>
                <a:lnTo>
                  <a:pt x="1259541" y="463924"/>
                </a:lnTo>
                <a:lnTo>
                  <a:pt x="1259541" y="618563"/>
                </a:lnTo>
                <a:lnTo>
                  <a:pt x="1568823" y="309281"/>
                </a:lnTo>
                <a:lnTo>
                  <a:pt x="125954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42729" y="2232691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4" h="619125">
                <a:moveTo>
                  <a:pt x="0" y="154641"/>
                </a:moveTo>
                <a:lnTo>
                  <a:pt x="1259542" y="154641"/>
                </a:lnTo>
                <a:lnTo>
                  <a:pt x="1259542" y="0"/>
                </a:lnTo>
                <a:lnTo>
                  <a:pt x="1568823" y="309282"/>
                </a:lnTo>
                <a:lnTo>
                  <a:pt x="1259542" y="618564"/>
                </a:lnTo>
                <a:lnTo>
                  <a:pt x="1259542" y="463923"/>
                </a:lnTo>
                <a:lnTo>
                  <a:pt x="0" y="463923"/>
                </a:lnTo>
                <a:lnTo>
                  <a:pt x="0" y="154641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33628" y="2376932"/>
            <a:ext cx="1033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86256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78751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Get </a:t>
            </a:r>
            <a:r>
              <a:rPr spc="-95" dirty="0"/>
              <a:t>into </a:t>
            </a:r>
            <a:r>
              <a:rPr spc="-65" dirty="0"/>
              <a:t>the </a:t>
            </a:r>
            <a:r>
              <a:rPr spc="-75" dirty="0"/>
              <a:t>AWS</a:t>
            </a:r>
            <a:r>
              <a:rPr spc="-40" dirty="0"/>
              <a:t> </a:t>
            </a:r>
            <a:r>
              <a:rPr spc="-85" dirty="0"/>
              <a:t>Community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735060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discuss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course</a:t>
            </a:r>
            <a:r>
              <a:rPr sz="28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Q&amp;A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Review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questions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asked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people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Q&amp;A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practice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test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</a:t>
            </a:r>
            <a:r>
              <a:rPr sz="28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section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forums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online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online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blogs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Attend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local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meetups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discuss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engineers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Watch re-invent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videos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Youtube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(AWS</a:t>
            </a:r>
            <a:r>
              <a:rPr sz="2800" spc="-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Conference)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3542399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6597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How </a:t>
            </a:r>
            <a:r>
              <a:rPr spc="-120" dirty="0"/>
              <a:t>will </a:t>
            </a:r>
            <a:r>
              <a:rPr spc="-65" dirty="0"/>
              <a:t>the </a:t>
            </a:r>
            <a:r>
              <a:rPr spc="-25" dirty="0"/>
              <a:t>exam</a:t>
            </a:r>
            <a:r>
              <a:rPr spc="215" dirty="0"/>
              <a:t> </a:t>
            </a:r>
            <a:r>
              <a:rPr spc="-150" dirty="0"/>
              <a:t>work?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8044"/>
            <a:ext cx="10067290" cy="4603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20" dirty="0">
                <a:solidFill>
                  <a:srgbClr val="444949"/>
                </a:solidFill>
                <a:latin typeface="Gill Sans MT"/>
                <a:cs typeface="Gill Sans MT"/>
              </a:rPr>
              <a:t>You’ll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register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online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2400" spc="295" dirty="0">
                <a:solidFill>
                  <a:srgbClr val="0563C1"/>
                </a:solidFill>
                <a:latin typeface="Gill Sans MT"/>
                <a:cs typeface="Gill Sans MT"/>
              </a:rPr>
              <a:t> </a:t>
            </a:r>
            <a:r>
              <a:rPr sz="24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</a:t>
            </a:r>
            <a:r>
              <a:rPr sz="2400" u="heavy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  <a:hlinkClick r:id="rId3"/>
              </a:rPr>
              <a:t>www.aws.training/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Fee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150</a:t>
            </a:r>
            <a:r>
              <a:rPr sz="24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USD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two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documents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(ID,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Credit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Card,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details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in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emails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sent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you)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notes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allowed,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pen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allowed,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</a:t>
            </a:r>
            <a:r>
              <a:rPr sz="24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speaking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65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questions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asked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130</a:t>
            </a:r>
            <a:r>
              <a:rPr sz="24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minutes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 the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end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optionally review all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questions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answers</a:t>
            </a:r>
            <a:endParaRPr sz="24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right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away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passed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failed the</a:t>
            </a:r>
            <a:r>
              <a:rPr sz="2400" spc="48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exams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which answers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were right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4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wrong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overall score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few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days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later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(email</a:t>
            </a:r>
            <a:r>
              <a:rPr sz="2400" spc="5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notification)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2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pass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score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least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720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1000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fail,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retake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again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14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days</a:t>
            </a:r>
            <a:r>
              <a:rPr sz="24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later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2775403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4886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45" dirty="0"/>
              <a:t>Congratulations!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34498294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58965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5" dirty="0"/>
              <a:t>Congratulations!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661525" cy="43599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Congrats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finishing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course!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I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hope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pass 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without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hitch</a:t>
            </a:r>
            <a:r>
              <a:rPr sz="2800" spc="3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Wingdings"/>
                <a:cs typeface="Wingdings"/>
              </a:rPr>
              <a:t></a:t>
            </a:r>
            <a:endParaRPr sz="2800">
              <a:latin typeface="Wingdings"/>
              <a:cs typeface="Wingdings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34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haven’t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done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yet, </a:t>
            </a: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I’d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review from</a:t>
            </a:r>
            <a:r>
              <a:rPr sz="28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you!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passed,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I’ll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than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happy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know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I’ve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helped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Post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Q&amp;A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help &amp;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motivate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students.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4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tips!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Post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LinkedIn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tag</a:t>
            </a:r>
            <a:r>
              <a:rPr sz="24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me!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marR="5080" indent="-228600">
              <a:lnSpc>
                <a:spcPts val="2690"/>
              </a:lnSpc>
              <a:spcBef>
                <a:spcPts val="1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Overall, </a:t>
            </a: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I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hope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learned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tremendously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good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Solutions</a:t>
            </a:r>
            <a:r>
              <a:rPr sz="2800" spc="-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25923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758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65" dirty="0"/>
              <a:t>Kinesis </a:t>
            </a:r>
            <a:r>
              <a:rPr spc="-80" dirty="0"/>
              <a:t>Streams</a:t>
            </a:r>
            <a:r>
              <a:rPr spc="150" dirty="0"/>
              <a:t> </a:t>
            </a:r>
            <a:r>
              <a:rPr spc="-75" dirty="0"/>
              <a:t>Shards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8900"/>
            <a:ext cx="9095740" cy="284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One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stream </a:t>
            </a:r>
            <a:r>
              <a:rPr sz="26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made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</a:t>
            </a:r>
            <a:r>
              <a:rPr sz="26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shards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1MB/s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1000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messages/s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600" spc="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SHARD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2MB/s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at read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6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SHARD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Billing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shard provisioned,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as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shards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2600" spc="5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want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Batching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message</a:t>
            </a:r>
            <a:r>
              <a:rPr sz="26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calls.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number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shards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evolve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(reshard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600" spc="4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merge)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Records are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ordered per</a:t>
            </a:r>
            <a:r>
              <a:rPr sz="3825" spc="277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shard</a:t>
            </a:r>
            <a:endParaRPr sz="3825" baseline="1089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56648" y="4769224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6648" y="5127811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6648" y="5486400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0294" y="4993341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5" h="619125">
                <a:moveTo>
                  <a:pt x="1259541" y="0"/>
                </a:moveTo>
                <a:lnTo>
                  <a:pt x="1259541" y="154641"/>
                </a:lnTo>
                <a:lnTo>
                  <a:pt x="0" y="154641"/>
                </a:lnTo>
                <a:lnTo>
                  <a:pt x="0" y="463923"/>
                </a:lnTo>
                <a:lnTo>
                  <a:pt x="1259541" y="463923"/>
                </a:lnTo>
                <a:lnTo>
                  <a:pt x="1259541" y="618563"/>
                </a:lnTo>
                <a:lnTo>
                  <a:pt x="1568822" y="309281"/>
                </a:lnTo>
                <a:lnTo>
                  <a:pt x="125954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294" y="4993341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5" h="619125">
                <a:moveTo>
                  <a:pt x="0" y="154641"/>
                </a:moveTo>
                <a:lnTo>
                  <a:pt x="1259542" y="154641"/>
                </a:lnTo>
                <a:lnTo>
                  <a:pt x="1259542" y="0"/>
                </a:lnTo>
                <a:lnTo>
                  <a:pt x="1568823" y="309282"/>
                </a:lnTo>
                <a:lnTo>
                  <a:pt x="1259542" y="618564"/>
                </a:lnTo>
                <a:lnTo>
                  <a:pt x="1259542" y="463923"/>
                </a:lnTo>
                <a:lnTo>
                  <a:pt x="0" y="463923"/>
                </a:lnTo>
                <a:lnTo>
                  <a:pt x="0" y="154641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800" y="5138420"/>
            <a:ext cx="959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08777" y="5011020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4" h="619125">
                <a:moveTo>
                  <a:pt x="1259541" y="0"/>
                </a:moveTo>
                <a:lnTo>
                  <a:pt x="1259541" y="154641"/>
                </a:lnTo>
                <a:lnTo>
                  <a:pt x="0" y="154641"/>
                </a:lnTo>
                <a:lnTo>
                  <a:pt x="0" y="463923"/>
                </a:lnTo>
                <a:lnTo>
                  <a:pt x="1259541" y="463923"/>
                </a:lnTo>
                <a:lnTo>
                  <a:pt x="1259541" y="618563"/>
                </a:lnTo>
                <a:lnTo>
                  <a:pt x="1568823" y="309281"/>
                </a:lnTo>
                <a:lnTo>
                  <a:pt x="125954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08777" y="5011020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4" h="619125">
                <a:moveTo>
                  <a:pt x="0" y="154641"/>
                </a:moveTo>
                <a:lnTo>
                  <a:pt x="1259542" y="154641"/>
                </a:lnTo>
                <a:lnTo>
                  <a:pt x="1259542" y="0"/>
                </a:lnTo>
                <a:lnTo>
                  <a:pt x="1568823" y="309282"/>
                </a:lnTo>
                <a:lnTo>
                  <a:pt x="1259542" y="618564"/>
                </a:lnTo>
                <a:lnTo>
                  <a:pt x="1259542" y="463923"/>
                </a:lnTo>
                <a:lnTo>
                  <a:pt x="0" y="463923"/>
                </a:lnTo>
                <a:lnTo>
                  <a:pt x="0" y="154641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899676" y="5156708"/>
            <a:ext cx="1033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consumers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46493" y="4536141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46493" y="4894728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46493" y="5253316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46493" y="5612386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36340" y="4732633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36340" y="5091221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6340" y="5449808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28427" y="4948518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28427" y="5307106"/>
            <a:ext cx="1690370" cy="358775"/>
          </a:xfrm>
          <a:custGeom>
            <a:avLst/>
            <a:gdLst/>
            <a:ahLst/>
            <a:cxnLst/>
            <a:rect l="l" t="t" r="r" b="b"/>
            <a:pathLst>
              <a:path w="1690370" h="358775">
                <a:moveTo>
                  <a:pt x="0" y="0"/>
                </a:moveTo>
                <a:lnTo>
                  <a:pt x="1689845" y="0"/>
                </a:lnTo>
                <a:lnTo>
                  <a:pt x="1689845" y="358588"/>
                </a:lnTo>
                <a:lnTo>
                  <a:pt x="0" y="358588"/>
                </a:lnTo>
                <a:lnTo>
                  <a:pt x="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2750298" y="4529791"/>
          <a:ext cx="6781165" cy="1447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0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10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72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86998"/>
                      </a:solidFill>
                      <a:prstDash val="solid"/>
                    </a:lnR>
                    <a:lnB w="19050">
                      <a:solidFill>
                        <a:srgbClr val="386998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B w="19050">
                      <a:solidFill>
                        <a:srgbClr val="38699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360">
                <a:tc rowSpan="3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5397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7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1714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B w="19050">
                      <a:solidFill>
                        <a:srgbClr val="38699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8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97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14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B w="19050">
                      <a:solidFill>
                        <a:srgbClr val="38699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397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730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714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799">
                <a:tc rowSpan="3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730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62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8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2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9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62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9593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4041">
                <a:tc rowSpan="3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540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89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7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54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7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55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89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T w="19050">
                      <a:solidFill>
                        <a:srgbClr val="386998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67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669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86998"/>
                      </a:solidFill>
                      <a:prstDash val="solid"/>
                    </a:lnL>
                    <a:lnT w="19050">
                      <a:solidFill>
                        <a:srgbClr val="386998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983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8370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65" dirty="0"/>
              <a:t>Kinesis </a:t>
            </a:r>
            <a:r>
              <a:rPr spc="-70" dirty="0"/>
              <a:t>API </a:t>
            </a:r>
            <a:r>
              <a:rPr spc="-5" dirty="0"/>
              <a:t>– </a:t>
            </a:r>
            <a:r>
              <a:rPr spc="-65" dirty="0"/>
              <a:t>Put</a:t>
            </a:r>
            <a:r>
              <a:rPr spc="20" dirty="0"/>
              <a:t> </a:t>
            </a:r>
            <a:r>
              <a:rPr spc="-120" dirty="0"/>
              <a:t>records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95476"/>
            <a:ext cx="3937000" cy="1323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141605" indent="-228600">
              <a:lnSpc>
                <a:spcPct val="7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PutRecord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1800" spc="13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Partition </a:t>
            </a:r>
            <a:r>
              <a:rPr sz="1800" spc="-55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gets  </a:t>
            </a:r>
            <a:r>
              <a:rPr sz="1800" spc="-20" dirty="0">
                <a:solidFill>
                  <a:srgbClr val="444949"/>
                </a:solidFill>
                <a:latin typeface="Gill Sans MT"/>
                <a:cs typeface="Gill Sans MT"/>
              </a:rPr>
              <a:t>hashed</a:t>
            </a:r>
            <a:endParaRPr sz="18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800" spc="-2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1800" spc="-55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goes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800" spc="-20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partition  </a:t>
            </a:r>
            <a:r>
              <a:rPr sz="1800" spc="-20" dirty="0">
                <a:solidFill>
                  <a:srgbClr val="444949"/>
                </a:solidFill>
                <a:latin typeface="Gill Sans MT"/>
                <a:cs typeface="Gill Sans MT"/>
              </a:rPr>
              <a:t>(helps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ordering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specific</a:t>
            </a:r>
            <a:r>
              <a:rPr sz="1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key)</a:t>
            </a:r>
            <a:endParaRPr sz="1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Messages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sent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“sequence</a:t>
            </a:r>
            <a:r>
              <a:rPr sz="1800" spc="-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number”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8" y="2736596"/>
            <a:ext cx="3990340" cy="4921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Choose </a:t>
            </a:r>
            <a:r>
              <a:rPr sz="1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partition </a:t>
            </a:r>
            <a:r>
              <a:rPr sz="1800" spc="-55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highly  distributed </a:t>
            </a:r>
            <a:r>
              <a:rPr sz="1800" spc="-20" dirty="0">
                <a:solidFill>
                  <a:srgbClr val="444949"/>
                </a:solidFill>
                <a:latin typeface="Gill Sans MT"/>
                <a:cs typeface="Gill Sans MT"/>
              </a:rPr>
              <a:t>(helps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prevent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“hot</a:t>
            </a:r>
            <a:r>
              <a:rPr sz="18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partition”)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138" y="3196844"/>
            <a:ext cx="3685540" cy="6400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228600">
              <a:lnSpc>
                <a:spcPts val="1789"/>
              </a:lnSpc>
              <a:spcBef>
                <a:spcPts val="1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500" spc="-45" dirty="0">
                <a:solidFill>
                  <a:srgbClr val="444949"/>
                </a:solidFill>
                <a:latin typeface="Gill Sans MT"/>
                <a:cs typeface="Gill Sans MT"/>
              </a:rPr>
              <a:t>user_id </a:t>
            </a:r>
            <a:r>
              <a:rPr sz="1500" spc="-3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1500" spc="-20" dirty="0">
                <a:solidFill>
                  <a:srgbClr val="444949"/>
                </a:solidFill>
                <a:latin typeface="Gill Sans MT"/>
                <a:cs typeface="Gill Sans MT"/>
              </a:rPr>
              <a:t>many</a:t>
            </a:r>
            <a:r>
              <a:rPr sz="15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500" spc="-35" dirty="0">
                <a:solidFill>
                  <a:srgbClr val="444949"/>
                </a:solidFill>
                <a:latin typeface="Gill Sans MT"/>
                <a:cs typeface="Gill Sans MT"/>
              </a:rPr>
              <a:t>users</a:t>
            </a:r>
            <a:endParaRPr sz="1500">
              <a:latin typeface="Gill Sans MT"/>
              <a:cs typeface="Gill Sans MT"/>
            </a:endParaRPr>
          </a:p>
          <a:p>
            <a:pPr marL="241300" marR="5080" indent="-228600">
              <a:lnSpc>
                <a:spcPct val="69300"/>
              </a:lnSpc>
              <a:spcBef>
                <a:spcPts val="540"/>
              </a:spcBef>
              <a:buSzPct val="103448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1500" spc="-30" dirty="0">
                <a:solidFill>
                  <a:srgbClr val="444949"/>
                </a:solidFill>
                <a:latin typeface="Gill Sans MT"/>
                <a:cs typeface="Gill Sans MT"/>
              </a:rPr>
              <a:t>country_id if </a:t>
            </a:r>
            <a:r>
              <a:rPr sz="1500" spc="10" dirty="0">
                <a:solidFill>
                  <a:srgbClr val="444949"/>
                </a:solidFill>
                <a:latin typeface="Gill Sans MT"/>
                <a:cs typeface="Gill Sans MT"/>
              </a:rPr>
              <a:t>90% </a:t>
            </a:r>
            <a:r>
              <a:rPr sz="1500" spc="-1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1500" spc="-2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1500" spc="-35" dirty="0">
                <a:solidFill>
                  <a:srgbClr val="444949"/>
                </a:solidFill>
                <a:latin typeface="Gill Sans MT"/>
                <a:cs typeface="Gill Sans MT"/>
              </a:rPr>
              <a:t>users are </a:t>
            </a:r>
            <a:r>
              <a:rPr sz="1500" spc="-3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1500" spc="-10" dirty="0">
                <a:solidFill>
                  <a:srgbClr val="444949"/>
                </a:solidFill>
                <a:latin typeface="Gill Sans MT"/>
                <a:cs typeface="Gill Sans MT"/>
              </a:rPr>
              <a:t>one  </a:t>
            </a:r>
            <a:r>
              <a:rPr sz="1500" spc="-25" dirty="0">
                <a:solidFill>
                  <a:srgbClr val="444949"/>
                </a:solidFill>
                <a:latin typeface="Gill Sans MT"/>
                <a:cs typeface="Gill Sans MT"/>
              </a:rPr>
              <a:t>country</a:t>
            </a:r>
            <a:endParaRPr sz="15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8" y="3855211"/>
            <a:ext cx="4309110" cy="15132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417830" indent="-228600">
              <a:lnSpc>
                <a:spcPct val="70000"/>
              </a:lnSpc>
              <a:spcBef>
                <a:spcPts val="7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Batching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PutRecords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reduce  </a:t>
            </a:r>
            <a:r>
              <a:rPr sz="1800" spc="-50" dirty="0">
                <a:solidFill>
                  <a:srgbClr val="444949"/>
                </a:solidFill>
                <a:latin typeface="Gill Sans MT"/>
                <a:cs typeface="Gill Sans MT"/>
              </a:rPr>
              <a:t>costs </a:t>
            </a:r>
            <a:r>
              <a:rPr sz="1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increase</a:t>
            </a:r>
            <a:r>
              <a:rPr sz="1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throughput</a:t>
            </a:r>
            <a:endParaRPr sz="1800">
              <a:latin typeface="Gill Sans MT"/>
              <a:cs typeface="Gill Sans MT"/>
            </a:endParaRPr>
          </a:p>
          <a:p>
            <a:pPr marL="241300" marR="298450" indent="-228600">
              <a:lnSpc>
                <a:spcPct val="70000"/>
              </a:lnSpc>
              <a:spcBef>
                <a:spcPts val="1010"/>
              </a:spcBef>
              <a:buSzPct val="102857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750" spc="-10" dirty="0">
                <a:solidFill>
                  <a:srgbClr val="444949"/>
                </a:solidFill>
                <a:latin typeface="Gill Sans MT"/>
                <a:cs typeface="Gill Sans MT"/>
              </a:rPr>
              <a:t>ProvisionedThroughputExceeded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1800" spc="-15" dirty="0">
                <a:solidFill>
                  <a:srgbClr val="444949"/>
                </a:solidFill>
                <a:latin typeface="Gill Sans MT"/>
                <a:cs typeface="Gill Sans MT"/>
              </a:rPr>
              <a:t>go  </a:t>
            </a:r>
            <a:r>
              <a:rPr sz="1800" spc="-6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1800" spc="-3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1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55" dirty="0">
                <a:solidFill>
                  <a:srgbClr val="444949"/>
                </a:solidFill>
                <a:latin typeface="Gill Sans MT"/>
                <a:cs typeface="Gill Sans MT"/>
              </a:rPr>
              <a:t>limits</a:t>
            </a:r>
            <a:endParaRPr sz="18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1800" spc="-2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1800" spc="-65" dirty="0">
                <a:solidFill>
                  <a:srgbClr val="444949"/>
                </a:solidFill>
                <a:latin typeface="Gill Sans MT"/>
                <a:cs typeface="Gill Sans MT"/>
              </a:rPr>
              <a:t>CLI, </a:t>
            </a:r>
            <a:r>
              <a:rPr sz="1800" spc="-3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1800" spc="-75" dirty="0">
                <a:solidFill>
                  <a:srgbClr val="444949"/>
                </a:solidFill>
                <a:latin typeface="Gill Sans MT"/>
                <a:cs typeface="Gill Sans MT"/>
              </a:rPr>
              <a:t>SDK, </a:t>
            </a:r>
            <a:r>
              <a:rPr sz="1800" spc="-7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producer </a:t>
            </a:r>
            <a:r>
              <a:rPr sz="1800" spc="-45" dirty="0">
                <a:solidFill>
                  <a:srgbClr val="444949"/>
                </a:solidFill>
                <a:latin typeface="Gill Sans MT"/>
                <a:cs typeface="Gill Sans MT"/>
              </a:rPr>
              <a:t>libraries 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from various</a:t>
            </a:r>
            <a:r>
              <a:rPr sz="1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Gill Sans MT"/>
                <a:cs typeface="Gill Sans MT"/>
              </a:rPr>
              <a:t>frameworks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55324" y="3564342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4" h="619125">
                <a:moveTo>
                  <a:pt x="1259541" y="0"/>
                </a:moveTo>
                <a:lnTo>
                  <a:pt x="1259541" y="154642"/>
                </a:lnTo>
                <a:lnTo>
                  <a:pt x="0" y="154642"/>
                </a:lnTo>
                <a:lnTo>
                  <a:pt x="0" y="463924"/>
                </a:lnTo>
                <a:lnTo>
                  <a:pt x="1259541" y="463924"/>
                </a:lnTo>
                <a:lnTo>
                  <a:pt x="1259541" y="618564"/>
                </a:lnTo>
                <a:lnTo>
                  <a:pt x="1568823" y="309283"/>
                </a:lnTo>
                <a:lnTo>
                  <a:pt x="125954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55324" y="3564342"/>
            <a:ext cx="1569085" cy="619125"/>
          </a:xfrm>
          <a:custGeom>
            <a:avLst/>
            <a:gdLst/>
            <a:ahLst/>
            <a:cxnLst/>
            <a:rect l="l" t="t" r="r" b="b"/>
            <a:pathLst>
              <a:path w="1569084" h="619125">
                <a:moveTo>
                  <a:pt x="0" y="154641"/>
                </a:moveTo>
                <a:lnTo>
                  <a:pt x="1259542" y="154641"/>
                </a:lnTo>
                <a:lnTo>
                  <a:pt x="1259542" y="0"/>
                </a:lnTo>
                <a:lnTo>
                  <a:pt x="1568823" y="309282"/>
                </a:lnTo>
                <a:lnTo>
                  <a:pt x="1259542" y="618564"/>
                </a:lnTo>
                <a:lnTo>
                  <a:pt x="1259542" y="463923"/>
                </a:lnTo>
                <a:lnTo>
                  <a:pt x="0" y="463923"/>
                </a:lnTo>
                <a:lnTo>
                  <a:pt x="0" y="154641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04676" y="3708907"/>
            <a:ext cx="91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oduced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43601" y="3206127"/>
            <a:ext cx="1475105" cy="1515110"/>
          </a:xfrm>
          <a:custGeom>
            <a:avLst/>
            <a:gdLst/>
            <a:ahLst/>
            <a:cxnLst/>
            <a:rect l="l" t="t" r="r" b="b"/>
            <a:pathLst>
              <a:path w="1475104" h="1515110">
                <a:moveTo>
                  <a:pt x="0" y="0"/>
                </a:moveTo>
                <a:lnTo>
                  <a:pt x="1474694" y="0"/>
                </a:lnTo>
                <a:lnTo>
                  <a:pt x="1474694" y="1515035"/>
                </a:lnTo>
                <a:lnTo>
                  <a:pt x="0" y="15150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78787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49951" y="3212477"/>
            <a:ext cx="1462405" cy="1502410"/>
          </a:xfrm>
          <a:prstGeom prst="rect">
            <a:avLst/>
          </a:prstGeom>
          <a:solidFill>
            <a:srgbClr val="A5A5A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3601" y="2871197"/>
            <a:ext cx="1475105" cy="33528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15240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2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Message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18294" y="2354898"/>
            <a:ext cx="1315085" cy="683895"/>
          </a:xfrm>
          <a:custGeom>
            <a:avLst/>
            <a:gdLst/>
            <a:ahLst/>
            <a:cxnLst/>
            <a:rect l="l" t="t" r="r" b="b"/>
            <a:pathLst>
              <a:path w="1315084" h="683894">
                <a:moveTo>
                  <a:pt x="50110" y="614865"/>
                </a:moveTo>
                <a:lnTo>
                  <a:pt x="0" y="683764"/>
                </a:lnTo>
                <a:lnTo>
                  <a:pt x="85185" y="682513"/>
                </a:lnTo>
                <a:lnTo>
                  <a:pt x="72140" y="657354"/>
                </a:lnTo>
                <a:lnTo>
                  <a:pt x="57834" y="657354"/>
                </a:lnTo>
                <a:lnTo>
                  <a:pt x="54910" y="651717"/>
                </a:lnTo>
                <a:lnTo>
                  <a:pt x="66186" y="645870"/>
                </a:lnTo>
                <a:lnTo>
                  <a:pt x="50110" y="614865"/>
                </a:lnTo>
                <a:close/>
              </a:path>
              <a:path w="1315084" h="683894">
                <a:moveTo>
                  <a:pt x="66186" y="645870"/>
                </a:moveTo>
                <a:lnTo>
                  <a:pt x="54910" y="651717"/>
                </a:lnTo>
                <a:lnTo>
                  <a:pt x="57834" y="657354"/>
                </a:lnTo>
                <a:lnTo>
                  <a:pt x="69109" y="651508"/>
                </a:lnTo>
                <a:lnTo>
                  <a:pt x="66186" y="645870"/>
                </a:lnTo>
                <a:close/>
              </a:path>
              <a:path w="1315084" h="683894">
                <a:moveTo>
                  <a:pt x="69109" y="651508"/>
                </a:moveTo>
                <a:lnTo>
                  <a:pt x="57834" y="657354"/>
                </a:lnTo>
                <a:lnTo>
                  <a:pt x="72140" y="657354"/>
                </a:lnTo>
                <a:lnTo>
                  <a:pt x="69109" y="651508"/>
                </a:lnTo>
                <a:close/>
              </a:path>
              <a:path w="1315084" h="683894">
                <a:moveTo>
                  <a:pt x="1311868" y="0"/>
                </a:moveTo>
                <a:lnTo>
                  <a:pt x="66186" y="645870"/>
                </a:lnTo>
                <a:lnTo>
                  <a:pt x="69109" y="651508"/>
                </a:lnTo>
                <a:lnTo>
                  <a:pt x="1314790" y="5637"/>
                </a:lnTo>
                <a:lnTo>
                  <a:pt x="131186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38459" y="1938020"/>
            <a:ext cx="33991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Key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is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hashed to determine shard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9854827" y="3020484"/>
          <a:ext cx="1709420" cy="1452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8588">
                <a:tc>
                  <a:txBody>
                    <a:bodyPr/>
                    <a:lstStyle/>
                    <a:p>
                      <a:pPr marR="487045" algn="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587">
                <a:tc>
                  <a:txBody>
                    <a:bodyPr/>
                    <a:lstStyle/>
                    <a:p>
                      <a:pPr marR="48704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450">
                <a:tc>
                  <a:txBody>
                    <a:bodyPr/>
                    <a:lstStyle/>
                    <a:p>
                      <a:pPr marR="487045" algn="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451">
                <a:tc>
                  <a:txBody>
                    <a:bodyPr/>
                    <a:lstStyle/>
                    <a:p>
                      <a:pPr marR="487045" algn="r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Shard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386998"/>
                      </a:solidFill>
                      <a:prstDash val="solid"/>
                    </a:lnL>
                    <a:lnR w="19050">
                      <a:solidFill>
                        <a:srgbClr val="386998"/>
                      </a:solidFill>
                      <a:prstDash val="solid"/>
                    </a:lnR>
                    <a:lnT w="19050">
                      <a:solidFill>
                        <a:srgbClr val="386998"/>
                      </a:solidFill>
                      <a:prstDash val="solid"/>
                    </a:lnT>
                    <a:lnB w="19050">
                      <a:solidFill>
                        <a:srgbClr val="386998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112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67448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65" dirty="0"/>
              <a:t>Kinesis </a:t>
            </a:r>
            <a:r>
              <a:rPr spc="-70" dirty="0"/>
              <a:t>API </a:t>
            </a:r>
            <a:r>
              <a:rPr spc="-5" dirty="0"/>
              <a:t>–</a:t>
            </a:r>
            <a:r>
              <a:rPr spc="20" dirty="0"/>
              <a:t> </a:t>
            </a:r>
            <a:r>
              <a:rPr spc="-70" dirty="0"/>
              <a:t>Exceptions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280015" cy="36868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ProvisionedThroughputExceeded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Exceptions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Happens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sending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(exceeding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MB/s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TPS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any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shard)</a:t>
            </a:r>
            <a:endParaRPr sz="24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sure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hot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shard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(such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partition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bad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too 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much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goes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</a:t>
            </a:r>
            <a:r>
              <a:rPr sz="24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partition)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Solution: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Retries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4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backoff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Increase shards</a:t>
            </a:r>
            <a:r>
              <a:rPr sz="24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(scaling)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Ensure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partition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good</a:t>
            </a:r>
            <a:r>
              <a:rPr sz="24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one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8378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1534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70" dirty="0"/>
              <a:t>Tape</a:t>
            </a:r>
            <a:r>
              <a:rPr spc="-65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299700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companies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processes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physical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tapes</a:t>
            </a:r>
            <a:r>
              <a:rPr sz="2800" spc="2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(!)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Tape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Gateway,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companies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 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same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processes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Tape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Library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(VTL)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backed by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-3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Glacier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existing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tape-based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processes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(and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iSCSI</a:t>
            </a:r>
            <a:r>
              <a:rPr sz="28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interface)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Works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leading backup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software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vendors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66416" y="4288535"/>
            <a:ext cx="7059168" cy="1511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4759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8294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65" dirty="0"/>
              <a:t>Kinesis </a:t>
            </a:r>
            <a:r>
              <a:rPr spc="-70" dirty="0"/>
              <a:t>API </a:t>
            </a:r>
            <a:r>
              <a:rPr spc="-5" dirty="0"/>
              <a:t>–</a:t>
            </a:r>
            <a:r>
              <a:rPr spc="35" dirty="0"/>
              <a:t> </a:t>
            </a:r>
            <a:r>
              <a:rPr spc="-75" dirty="0"/>
              <a:t>Consumers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5205095" cy="350647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243204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use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normal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consumer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(CLI,  </a:t>
            </a: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SDK,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800">
              <a:latin typeface="Gill Sans MT"/>
              <a:cs typeface="Gill Sans MT"/>
            </a:endParaRPr>
          </a:p>
          <a:p>
            <a:pPr marL="241300" marR="335915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use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Library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(in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Java,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Node,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Python,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Gill Sans MT"/>
                <a:cs typeface="Gill Sans MT"/>
              </a:rPr>
              <a:t>Ruby,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.Net)</a:t>
            </a:r>
            <a:endParaRPr sz="2800">
              <a:latin typeface="Gill Sans MT"/>
              <a:cs typeface="Gill Sans MT"/>
            </a:endParaRPr>
          </a:p>
          <a:p>
            <a:pPr marL="698500" marR="165100" lvl="1" indent="-228600">
              <a:lnSpc>
                <a:spcPts val="2590"/>
              </a:lnSpc>
              <a:spcBef>
                <a:spcPts val="5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Gill Sans MT"/>
                <a:cs typeface="Gill Sans MT"/>
              </a:rPr>
              <a:t>KCL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checkpoint  offsets</a:t>
            </a:r>
            <a:endParaRPr sz="2400">
              <a:latin typeface="Gill Sans MT"/>
              <a:cs typeface="Gill Sans MT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0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Gill Sans MT"/>
                <a:cs typeface="Gill Sans MT"/>
              </a:rPr>
              <a:t>KCL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track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other 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workers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share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work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amongst 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shards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991343" y="4126991"/>
            <a:ext cx="545592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74316" y="4769611"/>
            <a:ext cx="9785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3350">
              <a:lnSpc>
                <a:spcPct val="100000"/>
              </a:lnSpc>
              <a:spcBef>
                <a:spcPts val="105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Dyn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amoDB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21423" y="2770632"/>
            <a:ext cx="679703" cy="7193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940499" y="2367787"/>
            <a:ext cx="64579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7155" marR="5080" indent="-85090">
              <a:lnSpc>
                <a:spcPct val="100000"/>
              </a:lnSpc>
              <a:spcBef>
                <a:spcPts val="90"/>
              </a:spcBef>
            </a:pP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800" b="1" spc="-1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Kinesis–  enabled</a:t>
            </a:r>
            <a:r>
              <a:rPr sz="800" b="1" spc="-1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40" dirty="0">
                <a:solidFill>
                  <a:srgbClr val="444949"/>
                </a:solidFill>
                <a:latin typeface="Calibri"/>
                <a:cs typeface="Calibri"/>
              </a:rPr>
              <a:t>app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24871" y="1712976"/>
            <a:ext cx="512064" cy="5486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40499" y="3510788"/>
            <a:ext cx="64579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7155" marR="5080" indent="-85090">
              <a:lnSpc>
                <a:spcPct val="100000"/>
              </a:lnSpc>
              <a:spcBef>
                <a:spcPts val="90"/>
              </a:spcBef>
            </a:pP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800" b="1" spc="-1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50" dirty="0">
                <a:solidFill>
                  <a:srgbClr val="444949"/>
                </a:solidFill>
                <a:latin typeface="Calibri"/>
                <a:cs typeface="Calibri"/>
              </a:rPr>
              <a:t>Kinesis–  enabled</a:t>
            </a:r>
            <a:r>
              <a:rPr sz="800" b="1" spc="-1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800" b="1" spc="-40" dirty="0">
                <a:solidFill>
                  <a:srgbClr val="444949"/>
                </a:solidFill>
                <a:latin typeface="Calibri"/>
                <a:cs typeface="Calibri"/>
              </a:rPr>
              <a:t>app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24871" y="2855976"/>
            <a:ext cx="512064" cy="5486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99805" y="1983254"/>
            <a:ext cx="2526030" cy="1150620"/>
          </a:xfrm>
          <a:custGeom>
            <a:avLst/>
            <a:gdLst/>
            <a:ahLst/>
            <a:cxnLst/>
            <a:rect l="l" t="t" r="r" b="b"/>
            <a:pathLst>
              <a:path w="2526029" h="1150620">
                <a:moveTo>
                  <a:pt x="2454845" y="31811"/>
                </a:moveTo>
                <a:lnTo>
                  <a:pt x="0" y="1144316"/>
                </a:lnTo>
                <a:lnTo>
                  <a:pt x="2621" y="1150101"/>
                </a:lnTo>
                <a:lnTo>
                  <a:pt x="2457466" y="37595"/>
                </a:lnTo>
                <a:lnTo>
                  <a:pt x="2454845" y="31811"/>
                </a:lnTo>
                <a:close/>
              </a:path>
              <a:path w="2526029" h="1150620">
                <a:moveTo>
                  <a:pt x="2506640" y="26568"/>
                </a:moveTo>
                <a:lnTo>
                  <a:pt x="2466414" y="26568"/>
                </a:lnTo>
                <a:lnTo>
                  <a:pt x="2469036" y="32351"/>
                </a:lnTo>
                <a:lnTo>
                  <a:pt x="2457466" y="37595"/>
                </a:lnTo>
                <a:lnTo>
                  <a:pt x="2471882" y="69405"/>
                </a:lnTo>
                <a:lnTo>
                  <a:pt x="2506640" y="26568"/>
                </a:lnTo>
                <a:close/>
              </a:path>
              <a:path w="2526029" h="1150620">
                <a:moveTo>
                  <a:pt x="2466414" y="26568"/>
                </a:moveTo>
                <a:lnTo>
                  <a:pt x="2454845" y="31811"/>
                </a:lnTo>
                <a:lnTo>
                  <a:pt x="2457466" y="37595"/>
                </a:lnTo>
                <a:lnTo>
                  <a:pt x="2469036" y="32351"/>
                </a:lnTo>
                <a:lnTo>
                  <a:pt x="2466414" y="26568"/>
                </a:lnTo>
                <a:close/>
              </a:path>
              <a:path w="2526029" h="1150620">
                <a:moveTo>
                  <a:pt x="2440428" y="0"/>
                </a:moveTo>
                <a:lnTo>
                  <a:pt x="2454845" y="31811"/>
                </a:lnTo>
                <a:lnTo>
                  <a:pt x="2466414" y="26568"/>
                </a:lnTo>
                <a:lnTo>
                  <a:pt x="2506640" y="26568"/>
                </a:lnTo>
                <a:lnTo>
                  <a:pt x="2525561" y="3249"/>
                </a:lnTo>
                <a:lnTo>
                  <a:pt x="244042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 rot="20100000">
            <a:off x="7799771" y="2281259"/>
            <a:ext cx="183421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Con</a:t>
            </a:r>
            <a:r>
              <a:rPr sz="2700" spc="-30" baseline="1543" dirty="0">
                <a:solidFill>
                  <a:srgbClr val="444949"/>
                </a:solidFill>
                <a:latin typeface="Calibri"/>
                <a:cs typeface="Calibri"/>
              </a:rPr>
              <a:t>sume</a:t>
            </a:r>
            <a:r>
              <a:rPr sz="2700" spc="-89" baseline="1543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30" baseline="3086" dirty="0">
                <a:solidFill>
                  <a:srgbClr val="444949"/>
                </a:solidFill>
                <a:latin typeface="Calibri"/>
                <a:cs typeface="Calibri"/>
              </a:rPr>
              <a:t>messa</a:t>
            </a:r>
            <a:r>
              <a:rPr sz="2700" spc="-30" baseline="4629" dirty="0">
                <a:solidFill>
                  <a:srgbClr val="444949"/>
                </a:solidFill>
                <a:latin typeface="Calibri"/>
                <a:cs typeface="Calibri"/>
              </a:rPr>
              <a:t>ges</a:t>
            </a:r>
            <a:endParaRPr sz="2700" baseline="4629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01116" y="3092364"/>
            <a:ext cx="2524760" cy="76200"/>
          </a:xfrm>
          <a:custGeom>
            <a:avLst/>
            <a:gdLst/>
            <a:ahLst/>
            <a:cxnLst/>
            <a:rect l="l" t="t" r="r" b="b"/>
            <a:pathLst>
              <a:path w="2524759" h="76200">
                <a:moveTo>
                  <a:pt x="2448050" y="41274"/>
                </a:moveTo>
                <a:lnTo>
                  <a:pt x="2448050" y="76200"/>
                </a:lnTo>
                <a:lnTo>
                  <a:pt x="2517900" y="41275"/>
                </a:lnTo>
                <a:lnTo>
                  <a:pt x="2448050" y="41274"/>
                </a:lnTo>
                <a:close/>
              </a:path>
              <a:path w="2524759" h="76200">
                <a:moveTo>
                  <a:pt x="2448050" y="34924"/>
                </a:moveTo>
                <a:lnTo>
                  <a:pt x="2448050" y="41274"/>
                </a:lnTo>
                <a:lnTo>
                  <a:pt x="2460749" y="41275"/>
                </a:lnTo>
                <a:lnTo>
                  <a:pt x="2460749" y="34925"/>
                </a:lnTo>
                <a:lnTo>
                  <a:pt x="2448050" y="34924"/>
                </a:lnTo>
                <a:close/>
              </a:path>
              <a:path w="2524759" h="76200">
                <a:moveTo>
                  <a:pt x="2448050" y="0"/>
                </a:moveTo>
                <a:lnTo>
                  <a:pt x="2448050" y="34924"/>
                </a:lnTo>
                <a:lnTo>
                  <a:pt x="2460749" y="34925"/>
                </a:lnTo>
                <a:lnTo>
                  <a:pt x="2460749" y="41275"/>
                </a:lnTo>
                <a:lnTo>
                  <a:pt x="2517903" y="41273"/>
                </a:lnTo>
                <a:lnTo>
                  <a:pt x="2524250" y="38100"/>
                </a:lnTo>
                <a:lnTo>
                  <a:pt x="2448050" y="0"/>
                </a:lnTo>
                <a:close/>
              </a:path>
              <a:path w="2524759" h="76200">
                <a:moveTo>
                  <a:pt x="0" y="34923"/>
                </a:moveTo>
                <a:lnTo>
                  <a:pt x="0" y="41273"/>
                </a:lnTo>
                <a:lnTo>
                  <a:pt x="2448050" y="41274"/>
                </a:lnTo>
                <a:lnTo>
                  <a:pt x="2448050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900333" y="3114547"/>
            <a:ext cx="184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Consume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messages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534999" y="3092364"/>
            <a:ext cx="231775" cy="1376680"/>
          </a:xfrm>
          <a:custGeom>
            <a:avLst/>
            <a:gdLst/>
            <a:ahLst/>
            <a:cxnLst/>
            <a:rect l="l" t="t" r="r" b="b"/>
            <a:pathLst>
              <a:path w="231775" h="1376679">
                <a:moveTo>
                  <a:pt x="88900" y="1300231"/>
                </a:moveTo>
                <a:lnTo>
                  <a:pt x="12700" y="1338331"/>
                </a:lnTo>
                <a:lnTo>
                  <a:pt x="88900" y="1376431"/>
                </a:lnTo>
                <a:lnTo>
                  <a:pt x="88900" y="1341506"/>
                </a:lnTo>
                <a:lnTo>
                  <a:pt x="76200" y="1341506"/>
                </a:lnTo>
                <a:lnTo>
                  <a:pt x="76200" y="1335156"/>
                </a:lnTo>
                <a:lnTo>
                  <a:pt x="88900" y="1335156"/>
                </a:lnTo>
                <a:lnTo>
                  <a:pt x="88900" y="1300231"/>
                </a:lnTo>
                <a:close/>
              </a:path>
              <a:path w="231775" h="1376679">
                <a:moveTo>
                  <a:pt x="88900" y="1335156"/>
                </a:moveTo>
                <a:lnTo>
                  <a:pt x="76200" y="1335156"/>
                </a:lnTo>
                <a:lnTo>
                  <a:pt x="76200" y="1341506"/>
                </a:lnTo>
                <a:lnTo>
                  <a:pt x="88900" y="1341506"/>
                </a:lnTo>
                <a:lnTo>
                  <a:pt x="88900" y="1335156"/>
                </a:lnTo>
                <a:close/>
              </a:path>
              <a:path w="231775" h="1376679">
                <a:moveTo>
                  <a:pt x="225425" y="1335156"/>
                </a:moveTo>
                <a:lnTo>
                  <a:pt x="88900" y="1335156"/>
                </a:lnTo>
                <a:lnTo>
                  <a:pt x="88900" y="1341506"/>
                </a:lnTo>
                <a:lnTo>
                  <a:pt x="231775" y="1341506"/>
                </a:lnTo>
                <a:lnTo>
                  <a:pt x="231775" y="1338331"/>
                </a:lnTo>
                <a:lnTo>
                  <a:pt x="225425" y="1338331"/>
                </a:lnTo>
                <a:lnTo>
                  <a:pt x="225425" y="1335156"/>
                </a:lnTo>
                <a:close/>
              </a:path>
              <a:path w="231775" h="1376679">
                <a:moveTo>
                  <a:pt x="225425" y="38100"/>
                </a:moveTo>
                <a:lnTo>
                  <a:pt x="225425" y="1338331"/>
                </a:lnTo>
                <a:lnTo>
                  <a:pt x="228600" y="1335156"/>
                </a:lnTo>
                <a:lnTo>
                  <a:pt x="231775" y="1335156"/>
                </a:lnTo>
                <a:lnTo>
                  <a:pt x="231775" y="41275"/>
                </a:lnTo>
                <a:lnTo>
                  <a:pt x="228600" y="41275"/>
                </a:lnTo>
                <a:lnTo>
                  <a:pt x="225425" y="38100"/>
                </a:lnTo>
                <a:close/>
              </a:path>
              <a:path w="231775" h="1376679">
                <a:moveTo>
                  <a:pt x="231775" y="1335156"/>
                </a:moveTo>
                <a:lnTo>
                  <a:pt x="228600" y="1335156"/>
                </a:lnTo>
                <a:lnTo>
                  <a:pt x="225425" y="1338331"/>
                </a:lnTo>
                <a:lnTo>
                  <a:pt x="231775" y="1338331"/>
                </a:lnTo>
                <a:lnTo>
                  <a:pt x="231775" y="1335156"/>
                </a:lnTo>
                <a:close/>
              </a:path>
              <a:path w="231775" h="1376679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231775" h="1376679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231775" h="1376679">
                <a:moveTo>
                  <a:pt x="231775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225425" y="41275"/>
                </a:lnTo>
                <a:lnTo>
                  <a:pt x="225425" y="38100"/>
                </a:lnTo>
                <a:lnTo>
                  <a:pt x="231775" y="38100"/>
                </a:lnTo>
                <a:lnTo>
                  <a:pt x="231775" y="34925"/>
                </a:lnTo>
                <a:close/>
              </a:path>
              <a:path w="231775" h="1376679">
                <a:moveTo>
                  <a:pt x="231775" y="38100"/>
                </a:moveTo>
                <a:lnTo>
                  <a:pt x="225425" y="38100"/>
                </a:lnTo>
                <a:lnTo>
                  <a:pt x="228600" y="41275"/>
                </a:lnTo>
                <a:lnTo>
                  <a:pt x="231775" y="41275"/>
                </a:lnTo>
                <a:lnTo>
                  <a:pt x="231775" y="381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34999" y="1948403"/>
            <a:ext cx="402590" cy="2520950"/>
          </a:xfrm>
          <a:custGeom>
            <a:avLst/>
            <a:gdLst/>
            <a:ahLst/>
            <a:cxnLst/>
            <a:rect l="l" t="t" r="r" b="b"/>
            <a:pathLst>
              <a:path w="402590" h="2520950">
                <a:moveTo>
                  <a:pt x="88900" y="2444192"/>
                </a:moveTo>
                <a:lnTo>
                  <a:pt x="12700" y="2482292"/>
                </a:lnTo>
                <a:lnTo>
                  <a:pt x="88900" y="2520392"/>
                </a:lnTo>
                <a:lnTo>
                  <a:pt x="88900" y="2485467"/>
                </a:lnTo>
                <a:lnTo>
                  <a:pt x="76200" y="2485467"/>
                </a:lnTo>
                <a:lnTo>
                  <a:pt x="76200" y="2479117"/>
                </a:lnTo>
                <a:lnTo>
                  <a:pt x="88900" y="2479117"/>
                </a:lnTo>
                <a:lnTo>
                  <a:pt x="88900" y="2444192"/>
                </a:lnTo>
                <a:close/>
              </a:path>
              <a:path w="402590" h="2520950">
                <a:moveTo>
                  <a:pt x="88900" y="2479117"/>
                </a:moveTo>
                <a:lnTo>
                  <a:pt x="76200" y="2479117"/>
                </a:lnTo>
                <a:lnTo>
                  <a:pt x="76200" y="2485467"/>
                </a:lnTo>
                <a:lnTo>
                  <a:pt x="88900" y="2485467"/>
                </a:lnTo>
                <a:lnTo>
                  <a:pt x="88900" y="2479117"/>
                </a:lnTo>
                <a:close/>
              </a:path>
              <a:path w="402590" h="2520950">
                <a:moveTo>
                  <a:pt x="395754" y="2479117"/>
                </a:moveTo>
                <a:lnTo>
                  <a:pt x="88900" y="2479117"/>
                </a:lnTo>
                <a:lnTo>
                  <a:pt x="88900" y="2485467"/>
                </a:lnTo>
                <a:lnTo>
                  <a:pt x="402104" y="2485467"/>
                </a:lnTo>
                <a:lnTo>
                  <a:pt x="402104" y="2482292"/>
                </a:lnTo>
                <a:lnTo>
                  <a:pt x="395754" y="2482292"/>
                </a:lnTo>
                <a:lnTo>
                  <a:pt x="395754" y="2479117"/>
                </a:lnTo>
                <a:close/>
              </a:path>
              <a:path w="402590" h="2520950">
                <a:moveTo>
                  <a:pt x="395754" y="38100"/>
                </a:moveTo>
                <a:lnTo>
                  <a:pt x="395754" y="2482292"/>
                </a:lnTo>
                <a:lnTo>
                  <a:pt x="398929" y="2479117"/>
                </a:lnTo>
                <a:lnTo>
                  <a:pt x="402104" y="2479117"/>
                </a:lnTo>
                <a:lnTo>
                  <a:pt x="402104" y="41275"/>
                </a:lnTo>
                <a:lnTo>
                  <a:pt x="398929" y="41275"/>
                </a:lnTo>
                <a:lnTo>
                  <a:pt x="395754" y="38100"/>
                </a:lnTo>
                <a:close/>
              </a:path>
              <a:path w="402590" h="2520950">
                <a:moveTo>
                  <a:pt x="402104" y="2479117"/>
                </a:moveTo>
                <a:lnTo>
                  <a:pt x="398929" y="2479117"/>
                </a:lnTo>
                <a:lnTo>
                  <a:pt x="395754" y="2482292"/>
                </a:lnTo>
                <a:lnTo>
                  <a:pt x="402104" y="2482292"/>
                </a:lnTo>
                <a:lnTo>
                  <a:pt x="402104" y="2479117"/>
                </a:lnTo>
                <a:close/>
              </a:path>
              <a:path w="402590" h="252095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402590" h="252095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402590" h="2520950">
                <a:moveTo>
                  <a:pt x="40210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395754" y="41275"/>
                </a:lnTo>
                <a:lnTo>
                  <a:pt x="395754" y="38100"/>
                </a:lnTo>
                <a:lnTo>
                  <a:pt x="402104" y="38100"/>
                </a:lnTo>
                <a:lnTo>
                  <a:pt x="402104" y="34925"/>
                </a:lnTo>
                <a:close/>
              </a:path>
              <a:path w="402590" h="2520950">
                <a:moveTo>
                  <a:pt x="402104" y="38100"/>
                </a:moveTo>
                <a:lnTo>
                  <a:pt x="395754" y="38100"/>
                </a:lnTo>
                <a:lnTo>
                  <a:pt x="398929" y="41275"/>
                </a:lnTo>
                <a:lnTo>
                  <a:pt x="402104" y="41275"/>
                </a:lnTo>
                <a:lnTo>
                  <a:pt x="402104" y="381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080791" y="2325116"/>
            <a:ext cx="304800" cy="1917700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Checkpoint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progress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768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718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65" dirty="0"/>
              <a:t>Kinesis</a:t>
            </a:r>
            <a:r>
              <a:rPr spc="-70" dirty="0"/>
              <a:t> </a:t>
            </a:r>
            <a:r>
              <a:rPr spc="-80" dirty="0"/>
              <a:t>Security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105775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Control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authorization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policies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flight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HTTPS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endpoints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KMS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Possibility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encrypt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decrypt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side</a:t>
            </a:r>
            <a:r>
              <a:rPr sz="2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(harder)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 Endpoints available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access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within</a:t>
            </a:r>
            <a:r>
              <a:rPr sz="2800" spc="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815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0712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65" dirty="0"/>
              <a:t>Kinesis </a:t>
            </a:r>
            <a:r>
              <a:rPr spc="-50" dirty="0"/>
              <a:t>Data</a:t>
            </a:r>
            <a:r>
              <a:rPr spc="-35" dirty="0"/>
              <a:t> </a:t>
            </a:r>
            <a:r>
              <a:rPr spc="-95" dirty="0"/>
              <a:t>Analytics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168640" cy="324421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real-time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analytics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Streams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Analytics: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Auto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Managed: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servers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-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provision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Continuous: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real</a:t>
            </a:r>
            <a:r>
              <a:rPr sz="24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actual consumption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rate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streams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out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real-time</a:t>
            </a:r>
            <a:r>
              <a:rPr sz="28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queries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878568" y="585216"/>
            <a:ext cx="1310640" cy="1328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0202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8133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165" dirty="0"/>
              <a:t>Kinesis</a:t>
            </a:r>
            <a:r>
              <a:rPr spc="10" dirty="0"/>
              <a:t> </a:t>
            </a:r>
            <a:r>
              <a:rPr spc="-100" dirty="0"/>
              <a:t>Firehose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657590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Service,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</a:t>
            </a:r>
            <a:r>
              <a:rPr sz="28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administration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Near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Real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(60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seconds</a:t>
            </a:r>
            <a:r>
              <a:rPr sz="2800" spc="-3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latency)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Load 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Redshift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ElasticSearch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Splunk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Automatic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Support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format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(pay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conversion)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amount of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going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</a:t>
            </a:r>
            <a:r>
              <a:rPr sz="2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Firehose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74223" y="405384"/>
            <a:ext cx="1179576" cy="1246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079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9028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30" dirty="0"/>
              <a:t>SQS </a:t>
            </a:r>
            <a:r>
              <a:rPr spc="-100" dirty="0"/>
              <a:t>vs </a:t>
            </a:r>
            <a:r>
              <a:rPr spc="10" dirty="0"/>
              <a:t>SNS </a:t>
            </a:r>
            <a:r>
              <a:rPr spc="-100" dirty="0"/>
              <a:t>vs</a:t>
            </a:r>
            <a:r>
              <a:rPr spc="5" dirty="0"/>
              <a:t> </a:t>
            </a:r>
            <a:r>
              <a:rPr spc="-165" dirty="0"/>
              <a:t>Kinesis</a:t>
            </a:r>
          </a:p>
        </p:txBody>
      </p:sp>
      <p:sp>
        <p:nvSpPr>
          <p:cNvPr id="4" name="object 4"/>
          <p:cNvSpPr/>
          <p:nvPr/>
        </p:nvSpPr>
        <p:spPr>
          <a:xfrm>
            <a:off x="838200" y="1446551"/>
            <a:ext cx="3519170" cy="4351655"/>
          </a:xfrm>
          <a:custGeom>
            <a:avLst/>
            <a:gdLst/>
            <a:ahLst/>
            <a:cxnLst/>
            <a:rect l="l" t="t" r="r" b="b"/>
            <a:pathLst>
              <a:path w="3519170" h="4351655">
                <a:moveTo>
                  <a:pt x="0" y="0"/>
                </a:moveTo>
                <a:lnTo>
                  <a:pt x="3518647" y="0"/>
                </a:lnTo>
                <a:lnTo>
                  <a:pt x="3518647" y="4351338"/>
                </a:lnTo>
                <a:lnTo>
                  <a:pt x="0" y="43513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/>
              <a:t>SQS:</a:t>
            </a: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5" dirty="0">
                <a:latin typeface="Calibri"/>
                <a:cs typeface="Calibri"/>
              </a:rPr>
              <a:t>Consumer “pull</a:t>
            </a:r>
            <a:r>
              <a:rPr b="0" u="none" spc="-10" dirty="0">
                <a:latin typeface="Calibri"/>
                <a:cs typeface="Calibri"/>
              </a:rPr>
              <a:t> data”</a:t>
            </a:r>
          </a:p>
          <a:p>
            <a:pPr marL="241300" marR="5080" indent="-228600">
              <a:lnSpc>
                <a:spcPts val="2160"/>
              </a:lnSpc>
              <a:spcBef>
                <a:spcPts val="10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15" dirty="0">
                <a:latin typeface="Calibri"/>
                <a:cs typeface="Calibri"/>
              </a:rPr>
              <a:t>Data </a:t>
            </a:r>
            <a:r>
              <a:rPr b="0" u="none" dirty="0">
                <a:latin typeface="Calibri"/>
                <a:cs typeface="Calibri"/>
              </a:rPr>
              <a:t>is </a:t>
            </a:r>
            <a:r>
              <a:rPr b="0" u="none" spc="-5" dirty="0">
                <a:latin typeface="Calibri"/>
                <a:cs typeface="Calibri"/>
              </a:rPr>
              <a:t>deleted </a:t>
            </a:r>
            <a:r>
              <a:rPr b="0" u="none" spc="-10" dirty="0">
                <a:latin typeface="Calibri"/>
                <a:cs typeface="Calibri"/>
              </a:rPr>
              <a:t>after </a:t>
            </a:r>
            <a:r>
              <a:rPr b="0" u="none" spc="-5" dirty="0">
                <a:latin typeface="Calibri"/>
                <a:cs typeface="Calibri"/>
              </a:rPr>
              <a:t>being  consumed</a:t>
            </a:r>
          </a:p>
          <a:p>
            <a:pPr marL="241300" marR="10795" indent="-228600">
              <a:lnSpc>
                <a:spcPts val="216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5" dirty="0">
                <a:latin typeface="Calibri"/>
                <a:cs typeface="Calibri"/>
              </a:rPr>
              <a:t>Can </a:t>
            </a:r>
            <a:r>
              <a:rPr b="0" u="none" spc="-20" dirty="0">
                <a:latin typeface="Calibri"/>
                <a:cs typeface="Calibri"/>
              </a:rPr>
              <a:t>have </a:t>
            </a:r>
            <a:r>
              <a:rPr b="0" u="none" spc="-5" dirty="0">
                <a:latin typeface="Calibri"/>
                <a:cs typeface="Calibri"/>
              </a:rPr>
              <a:t>as </a:t>
            </a:r>
            <a:r>
              <a:rPr b="0" u="none" spc="-15" dirty="0">
                <a:latin typeface="Calibri"/>
                <a:cs typeface="Calibri"/>
              </a:rPr>
              <a:t>many </a:t>
            </a:r>
            <a:r>
              <a:rPr b="0" u="none" spc="-20" dirty="0">
                <a:latin typeface="Calibri"/>
                <a:cs typeface="Calibri"/>
              </a:rPr>
              <a:t>workers  </a:t>
            </a:r>
            <a:r>
              <a:rPr b="0" u="none" spc="-5" dirty="0">
                <a:latin typeface="Calibri"/>
                <a:cs typeface="Calibri"/>
              </a:rPr>
              <a:t>(consumers) as </a:t>
            </a:r>
            <a:r>
              <a:rPr b="0" u="none" spc="-15" dirty="0">
                <a:latin typeface="Calibri"/>
                <a:cs typeface="Calibri"/>
              </a:rPr>
              <a:t>we</a:t>
            </a:r>
            <a:r>
              <a:rPr b="0" u="none" spc="-20" dirty="0">
                <a:latin typeface="Calibri"/>
                <a:cs typeface="Calibri"/>
              </a:rPr>
              <a:t> </a:t>
            </a:r>
            <a:r>
              <a:rPr b="0" u="none" spc="-15" dirty="0">
                <a:latin typeface="Calibri"/>
                <a:cs typeface="Calibri"/>
              </a:rPr>
              <a:t>want</a:t>
            </a:r>
          </a:p>
          <a:p>
            <a:pPr marL="241300" marR="574675" indent="-228600">
              <a:lnSpc>
                <a:spcPts val="216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5" dirty="0">
                <a:latin typeface="Calibri"/>
                <a:cs typeface="Calibri"/>
              </a:rPr>
              <a:t>No need </a:t>
            </a:r>
            <a:r>
              <a:rPr b="0" u="none" spc="-15" dirty="0">
                <a:latin typeface="Calibri"/>
                <a:cs typeface="Calibri"/>
              </a:rPr>
              <a:t>to </a:t>
            </a:r>
            <a:r>
              <a:rPr b="0" u="none" spc="-10" dirty="0">
                <a:latin typeface="Calibri"/>
                <a:cs typeface="Calibri"/>
              </a:rPr>
              <a:t>provision  throughput</a:t>
            </a:r>
          </a:p>
          <a:p>
            <a:pPr marL="241300" marR="391160" indent="-228600">
              <a:lnSpc>
                <a:spcPts val="2160"/>
              </a:lnSpc>
              <a:spcBef>
                <a:spcPts val="9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5" dirty="0">
                <a:latin typeface="Calibri"/>
                <a:cs typeface="Calibri"/>
              </a:rPr>
              <a:t>No </a:t>
            </a:r>
            <a:r>
              <a:rPr b="0" u="none" spc="-10" dirty="0">
                <a:latin typeface="Calibri"/>
                <a:cs typeface="Calibri"/>
              </a:rPr>
              <a:t>ordering </a:t>
            </a:r>
            <a:r>
              <a:rPr b="0" u="none" spc="-15" dirty="0">
                <a:latin typeface="Calibri"/>
                <a:cs typeface="Calibri"/>
              </a:rPr>
              <a:t>guarantee  (except </a:t>
            </a:r>
            <a:r>
              <a:rPr b="0" u="none" spc="-5" dirty="0">
                <a:latin typeface="Calibri"/>
                <a:cs typeface="Calibri"/>
              </a:rPr>
              <a:t>FIFO</a:t>
            </a:r>
            <a:r>
              <a:rPr b="0" u="none" spc="-10" dirty="0">
                <a:latin typeface="Calibri"/>
                <a:cs typeface="Calibri"/>
              </a:rPr>
              <a:t> </a:t>
            </a:r>
            <a:r>
              <a:rPr b="0" u="none" spc="-5" dirty="0">
                <a:latin typeface="Calibri"/>
                <a:cs typeface="Calibri"/>
              </a:rPr>
              <a:t>queues)</a:t>
            </a:r>
          </a:p>
          <a:p>
            <a:pPr marL="241300" marR="158115" indent="-228600">
              <a:lnSpc>
                <a:spcPts val="216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5" dirty="0">
                <a:latin typeface="Calibri"/>
                <a:cs typeface="Calibri"/>
              </a:rPr>
              <a:t>Individual message </a:t>
            </a:r>
            <a:r>
              <a:rPr b="0" u="none" spc="-10" dirty="0">
                <a:latin typeface="Calibri"/>
                <a:cs typeface="Calibri"/>
              </a:rPr>
              <a:t>delay  </a:t>
            </a:r>
            <a:r>
              <a:rPr b="0" u="none" spc="-5" dirty="0">
                <a:latin typeface="Calibri"/>
                <a:cs typeface="Calibri"/>
              </a:rPr>
              <a:t>capability</a:t>
            </a:r>
          </a:p>
        </p:txBody>
      </p:sp>
      <p:sp>
        <p:nvSpPr>
          <p:cNvPr id="6" name="object 6"/>
          <p:cNvSpPr/>
          <p:nvPr/>
        </p:nvSpPr>
        <p:spPr>
          <a:xfrm>
            <a:off x="4558554" y="1446551"/>
            <a:ext cx="3362325" cy="4351655"/>
          </a:xfrm>
          <a:custGeom>
            <a:avLst/>
            <a:gdLst/>
            <a:ahLst/>
            <a:cxnLst/>
            <a:rect l="l" t="t" r="r" b="b"/>
            <a:pathLst>
              <a:path w="3362325" h="4351655">
                <a:moveTo>
                  <a:pt x="0" y="0"/>
                </a:moveTo>
                <a:lnTo>
                  <a:pt x="3361763" y="0"/>
                </a:lnTo>
                <a:lnTo>
                  <a:pt x="3361763" y="4351338"/>
                </a:lnTo>
                <a:lnTo>
                  <a:pt x="0" y="43513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37294" y="1342440"/>
            <a:ext cx="3086100" cy="421386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2000" b="1" u="sng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Calibri"/>
                <a:cs typeface="Calibri"/>
              </a:rPr>
              <a:t>SNS:</a:t>
            </a:r>
            <a:endParaRPr sz="2000">
              <a:latin typeface="Calibri"/>
              <a:cs typeface="Calibri"/>
            </a:endParaRPr>
          </a:p>
          <a:p>
            <a:pPr marL="241300" marR="923290" indent="-228600">
              <a:lnSpc>
                <a:spcPts val="1920"/>
              </a:lnSpc>
              <a:spcBef>
                <a:spcPts val="9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Push </a:t>
            </a: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data to many 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subscribers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ts val="2160"/>
              </a:lnSpc>
              <a:spcBef>
                <a:spcPts val="5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Up </a:t>
            </a: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10,000,000</a:t>
            </a:r>
            <a:endParaRPr sz="2000">
              <a:latin typeface="Calibri"/>
              <a:cs typeface="Calibri"/>
            </a:endParaRPr>
          </a:p>
          <a:p>
            <a:pPr marL="241300">
              <a:lnSpc>
                <a:spcPts val="2160"/>
              </a:lnSpc>
            </a:pP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subscribers</a:t>
            </a:r>
            <a:endParaRPr sz="2000">
              <a:latin typeface="Calibri"/>
              <a:cs typeface="Calibri"/>
            </a:endParaRPr>
          </a:p>
          <a:p>
            <a:pPr marL="241300" marR="26034" indent="-228600">
              <a:lnSpc>
                <a:spcPts val="1920"/>
              </a:lnSpc>
              <a:spcBef>
                <a:spcPts val="9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Data </a:t>
            </a:r>
            <a:r>
              <a:rPr sz="2000" dirty="0">
                <a:solidFill>
                  <a:srgbClr val="444949"/>
                </a:solidFill>
                <a:latin typeface="Calibri"/>
                <a:cs typeface="Calibri"/>
              </a:rPr>
              <a:t>is </a:t>
            </a:r>
            <a:r>
              <a:rPr sz="2000" spc="-10" dirty="0">
                <a:solidFill>
                  <a:srgbClr val="444949"/>
                </a:solidFill>
                <a:latin typeface="Calibri"/>
                <a:cs typeface="Calibri"/>
              </a:rPr>
              <a:t>not persisted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(lost </a:t>
            </a:r>
            <a:r>
              <a:rPr sz="2000" dirty="0">
                <a:solidFill>
                  <a:srgbClr val="444949"/>
                </a:solidFill>
                <a:latin typeface="Calibri"/>
                <a:cs typeface="Calibri"/>
              </a:rPr>
              <a:t>if  </a:t>
            </a:r>
            <a:r>
              <a:rPr sz="2000" spc="-10" dirty="0">
                <a:solidFill>
                  <a:srgbClr val="444949"/>
                </a:solidFill>
                <a:latin typeface="Calibri"/>
                <a:cs typeface="Calibri"/>
              </a:rPr>
              <a:t>not</a:t>
            </a:r>
            <a:r>
              <a:rPr sz="20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949"/>
                </a:solidFill>
                <a:latin typeface="Calibri"/>
                <a:cs typeface="Calibri"/>
              </a:rPr>
              <a:t>delivered)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Pub/Sub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Up </a:t>
            </a: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100,000</a:t>
            </a:r>
            <a:r>
              <a:rPr sz="20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topics</a:t>
            </a:r>
            <a:endParaRPr sz="2000">
              <a:latin typeface="Calibri"/>
              <a:cs typeface="Calibri"/>
            </a:endParaRPr>
          </a:p>
          <a:p>
            <a:pPr marL="241300" marR="681355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No need </a:t>
            </a: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444949"/>
                </a:solidFill>
                <a:latin typeface="Calibri"/>
                <a:cs typeface="Calibri"/>
              </a:rPr>
              <a:t>provision  throughput</a:t>
            </a:r>
            <a:endParaRPr sz="2000">
              <a:latin typeface="Calibri"/>
              <a:cs typeface="Calibri"/>
            </a:endParaRPr>
          </a:p>
          <a:p>
            <a:pPr marL="241300" marR="5080" indent="-228600">
              <a:lnSpc>
                <a:spcPts val="1920"/>
              </a:lnSpc>
              <a:spcBef>
                <a:spcPts val="9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5" dirty="0">
                <a:solidFill>
                  <a:srgbClr val="444949"/>
                </a:solidFill>
                <a:latin typeface="Calibri"/>
                <a:cs typeface="Calibri"/>
              </a:rPr>
              <a:t>Integrates </a:t>
            </a:r>
            <a:r>
              <a:rPr sz="2000" spc="-5" dirty="0">
                <a:solidFill>
                  <a:srgbClr val="444949"/>
                </a:solidFill>
                <a:latin typeface="Calibri"/>
                <a:cs typeface="Calibri"/>
              </a:rPr>
              <a:t>with </a:t>
            </a:r>
            <a:r>
              <a:rPr sz="2000" dirty="0">
                <a:solidFill>
                  <a:srgbClr val="444949"/>
                </a:solidFill>
                <a:latin typeface="Calibri"/>
                <a:cs typeface="Calibri"/>
              </a:rPr>
              <a:t>SQS </a:t>
            </a:r>
            <a:r>
              <a:rPr sz="2000" spc="-20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444949"/>
                </a:solidFill>
                <a:latin typeface="Calibri"/>
                <a:cs typeface="Calibri"/>
              </a:rPr>
              <a:t>fan-  out architecture</a:t>
            </a:r>
            <a:r>
              <a:rPr sz="2000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444949"/>
                </a:solidFill>
                <a:latin typeface="Calibri"/>
                <a:cs typeface="Calibri"/>
              </a:rPr>
              <a:t>pattern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22023" y="1446551"/>
            <a:ext cx="3434079" cy="4351655"/>
          </a:xfrm>
          <a:custGeom>
            <a:avLst/>
            <a:gdLst/>
            <a:ahLst/>
            <a:cxnLst/>
            <a:rect l="l" t="t" r="r" b="b"/>
            <a:pathLst>
              <a:path w="3434079" h="4351655">
                <a:moveTo>
                  <a:pt x="0" y="0"/>
                </a:moveTo>
                <a:lnTo>
                  <a:pt x="3433483" y="0"/>
                </a:lnTo>
                <a:lnTo>
                  <a:pt x="3433483" y="4351338"/>
                </a:lnTo>
                <a:lnTo>
                  <a:pt x="0" y="435133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pc="-5" dirty="0"/>
              <a:t>Kinesis:</a:t>
            </a: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10" dirty="0">
                <a:latin typeface="Calibri"/>
                <a:cs typeface="Calibri"/>
              </a:rPr>
              <a:t>Consumers </a:t>
            </a:r>
            <a:r>
              <a:rPr b="0" u="none" spc="-5" dirty="0">
                <a:latin typeface="Calibri"/>
                <a:cs typeface="Calibri"/>
              </a:rPr>
              <a:t>“pull</a:t>
            </a:r>
            <a:r>
              <a:rPr b="0" u="none" spc="5" dirty="0">
                <a:latin typeface="Calibri"/>
                <a:cs typeface="Calibri"/>
              </a:rPr>
              <a:t> </a:t>
            </a:r>
            <a:r>
              <a:rPr b="0" u="none" spc="-10" dirty="0">
                <a:latin typeface="Calibri"/>
                <a:cs typeface="Calibri"/>
              </a:rPr>
              <a:t>data”</a:t>
            </a:r>
          </a:p>
          <a:p>
            <a:pPr marL="241300" marR="297815" indent="-228600">
              <a:lnSpc>
                <a:spcPts val="2160"/>
              </a:lnSpc>
              <a:spcBef>
                <a:spcPts val="10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dirty="0">
                <a:latin typeface="Calibri"/>
                <a:cs typeface="Calibri"/>
              </a:rPr>
              <a:t>As </a:t>
            </a:r>
            <a:r>
              <a:rPr b="0" u="none" spc="-15" dirty="0">
                <a:latin typeface="Calibri"/>
                <a:cs typeface="Calibri"/>
              </a:rPr>
              <a:t>many </a:t>
            </a:r>
            <a:r>
              <a:rPr b="0" u="none" spc="-10" dirty="0">
                <a:latin typeface="Calibri"/>
                <a:cs typeface="Calibri"/>
              </a:rPr>
              <a:t>consumers </a:t>
            </a:r>
            <a:r>
              <a:rPr b="0" u="none" spc="-5" dirty="0">
                <a:latin typeface="Calibri"/>
                <a:cs typeface="Calibri"/>
              </a:rPr>
              <a:t>as </a:t>
            </a:r>
            <a:r>
              <a:rPr b="0" u="none" spc="-15" dirty="0">
                <a:latin typeface="Calibri"/>
                <a:cs typeface="Calibri"/>
              </a:rPr>
              <a:t>we  want</a:t>
            </a: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5" dirty="0">
                <a:latin typeface="Calibri"/>
                <a:cs typeface="Calibri"/>
              </a:rPr>
              <a:t>Possibility </a:t>
            </a:r>
            <a:r>
              <a:rPr b="0" u="none" spc="-15" dirty="0">
                <a:latin typeface="Calibri"/>
                <a:cs typeface="Calibri"/>
              </a:rPr>
              <a:t>to replay data</a:t>
            </a:r>
          </a:p>
          <a:p>
            <a:pPr marL="241300" marR="5080" indent="-228600">
              <a:lnSpc>
                <a:spcPts val="2160"/>
              </a:lnSpc>
              <a:spcBef>
                <a:spcPts val="10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10" dirty="0">
                <a:latin typeface="Calibri"/>
                <a:cs typeface="Calibri"/>
              </a:rPr>
              <a:t>Meant </a:t>
            </a:r>
            <a:r>
              <a:rPr b="0" u="none" spc="-20" dirty="0">
                <a:latin typeface="Calibri"/>
                <a:cs typeface="Calibri"/>
              </a:rPr>
              <a:t>for </a:t>
            </a:r>
            <a:r>
              <a:rPr b="0" u="none" spc="-5" dirty="0">
                <a:latin typeface="Calibri"/>
                <a:cs typeface="Calibri"/>
              </a:rPr>
              <a:t>real-time big </a:t>
            </a:r>
            <a:r>
              <a:rPr b="0" u="none" spc="-10" dirty="0">
                <a:latin typeface="Calibri"/>
                <a:cs typeface="Calibri"/>
              </a:rPr>
              <a:t>data,  </a:t>
            </a:r>
            <a:r>
              <a:rPr b="0" u="none" dirty="0">
                <a:latin typeface="Calibri"/>
                <a:cs typeface="Calibri"/>
              </a:rPr>
              <a:t>analytics </a:t>
            </a:r>
            <a:r>
              <a:rPr b="0" u="none" spc="-5" dirty="0">
                <a:latin typeface="Calibri"/>
                <a:cs typeface="Calibri"/>
              </a:rPr>
              <a:t>and ETL</a:t>
            </a:r>
          </a:p>
          <a:p>
            <a:pPr marL="241300" indent="-228600">
              <a:lnSpc>
                <a:spcPct val="100000"/>
              </a:lnSpc>
              <a:spcBef>
                <a:spcPts val="7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5" dirty="0">
                <a:latin typeface="Calibri"/>
                <a:cs typeface="Calibri"/>
              </a:rPr>
              <a:t>Ordering </a:t>
            </a:r>
            <a:r>
              <a:rPr b="0" u="none" spc="-10" dirty="0">
                <a:latin typeface="Calibri"/>
                <a:cs typeface="Calibri"/>
              </a:rPr>
              <a:t>at </a:t>
            </a:r>
            <a:r>
              <a:rPr b="0" u="none" spc="-5" dirty="0">
                <a:latin typeface="Calibri"/>
                <a:cs typeface="Calibri"/>
              </a:rPr>
              <a:t>the </a:t>
            </a:r>
            <a:r>
              <a:rPr b="0" u="none" spc="-10" dirty="0">
                <a:latin typeface="Calibri"/>
                <a:cs typeface="Calibri"/>
              </a:rPr>
              <a:t>shard</a:t>
            </a:r>
            <a:r>
              <a:rPr b="0" u="none" dirty="0">
                <a:latin typeface="Calibri"/>
                <a:cs typeface="Calibri"/>
              </a:rPr>
              <a:t> </a:t>
            </a:r>
            <a:r>
              <a:rPr b="0" u="none" spc="-10" dirty="0">
                <a:latin typeface="Calibri"/>
                <a:cs typeface="Calibri"/>
              </a:rPr>
              <a:t>level</a:t>
            </a: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15" dirty="0">
                <a:latin typeface="Calibri"/>
                <a:cs typeface="Calibri"/>
              </a:rPr>
              <a:t>Data </a:t>
            </a:r>
            <a:r>
              <a:rPr b="0" u="none" spc="-10" dirty="0">
                <a:latin typeface="Calibri"/>
                <a:cs typeface="Calibri"/>
              </a:rPr>
              <a:t>expires after </a:t>
            </a:r>
            <a:r>
              <a:rPr b="0" u="none" spc="-5" dirty="0">
                <a:latin typeface="Calibri"/>
                <a:cs typeface="Calibri"/>
              </a:rPr>
              <a:t>X</a:t>
            </a:r>
            <a:r>
              <a:rPr b="0" u="none" spc="20" dirty="0">
                <a:latin typeface="Calibri"/>
                <a:cs typeface="Calibri"/>
              </a:rPr>
              <a:t> </a:t>
            </a:r>
            <a:r>
              <a:rPr b="0" u="none" spc="-20" dirty="0">
                <a:latin typeface="Calibri"/>
                <a:cs typeface="Calibri"/>
              </a:rPr>
              <a:t>days</a:t>
            </a:r>
          </a:p>
          <a:p>
            <a:pPr marL="241300" indent="-2286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b="0" u="none" spc="-10" dirty="0">
                <a:latin typeface="Calibri"/>
                <a:cs typeface="Calibri"/>
              </a:rPr>
              <a:t>Must provision</a:t>
            </a:r>
            <a:r>
              <a:rPr b="0" u="none" dirty="0">
                <a:latin typeface="Calibri"/>
                <a:cs typeface="Calibri"/>
              </a:rPr>
              <a:t> </a:t>
            </a:r>
            <a:r>
              <a:rPr b="0" u="none" spc="-10" dirty="0">
                <a:latin typeface="Calibri"/>
                <a:cs typeface="Calibri"/>
              </a:rPr>
              <a:t>throughput</a:t>
            </a:r>
          </a:p>
        </p:txBody>
      </p:sp>
      <p:sp>
        <p:nvSpPr>
          <p:cNvPr id="10" name="object 10"/>
          <p:cNvSpPr/>
          <p:nvPr/>
        </p:nvSpPr>
        <p:spPr>
          <a:xfrm>
            <a:off x="3599688" y="1118616"/>
            <a:ext cx="545591" cy="6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26807" y="1185672"/>
            <a:ext cx="524255" cy="524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53928" y="1060703"/>
            <a:ext cx="539496" cy="6492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977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91020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5" dirty="0"/>
              <a:t>Amazon</a:t>
            </a:r>
            <a:r>
              <a:rPr spc="-75" dirty="0"/>
              <a:t> </a:t>
            </a:r>
            <a:r>
              <a:rPr spc="-5" dirty="0"/>
              <a:t>MQ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8900"/>
            <a:ext cx="10264775" cy="408432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41300" marR="68580" indent="-228600">
              <a:lnSpc>
                <a:spcPct val="70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SQS,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SNS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“cloud-native” services,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they’re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proprietary</a:t>
            </a:r>
            <a:r>
              <a:rPr sz="2600" spc="-4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protocols  from</a:t>
            </a:r>
            <a:r>
              <a:rPr sz="26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AWS.</a:t>
            </a:r>
            <a:endParaRPr sz="2600">
              <a:latin typeface="Gill Sans MT"/>
              <a:cs typeface="Gill Sans MT"/>
            </a:endParaRPr>
          </a:p>
          <a:p>
            <a:pPr marL="241300" marR="487045" indent="-228600">
              <a:lnSpc>
                <a:spcPct val="7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Traditional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 running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on-premise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open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protocols 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such</a:t>
            </a:r>
            <a:r>
              <a:rPr sz="26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as:</a:t>
            </a:r>
            <a:r>
              <a:rPr sz="26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MQTT,</a:t>
            </a:r>
            <a:r>
              <a:rPr sz="2600" spc="-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AMQP,</a:t>
            </a:r>
            <a:r>
              <a:rPr sz="26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Gill Sans MT"/>
                <a:cs typeface="Gill Sans MT"/>
              </a:rPr>
              <a:t>STOMP,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Openwire,</a:t>
            </a:r>
            <a:r>
              <a:rPr sz="2600" spc="-4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WSS</a:t>
            </a:r>
            <a:endParaRPr sz="26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100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15" baseline="1089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migrating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instead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re-engineering the application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use  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SQS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SNS,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6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MQ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baseline="1089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3825" spc="52" baseline="1089" dirty="0">
                <a:solidFill>
                  <a:srgbClr val="444949"/>
                </a:solidFill>
                <a:latin typeface="Gill Sans MT"/>
                <a:cs typeface="Gill Sans MT"/>
              </a:rPr>
              <a:t>MQ </a:t>
            </a:r>
            <a:r>
              <a:rPr sz="3825" spc="330" baseline="1089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3825" spc="30" baseline="1089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3825" spc="22" baseline="1089" dirty="0">
                <a:solidFill>
                  <a:srgbClr val="444949"/>
                </a:solidFill>
                <a:latin typeface="Gill Sans MT"/>
                <a:cs typeface="Gill Sans MT"/>
              </a:rPr>
              <a:t>Apache</a:t>
            </a:r>
            <a:r>
              <a:rPr sz="3825" spc="-765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ActiveMQ</a:t>
            </a:r>
            <a:endParaRPr sz="3825" baseline="1089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MQ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doesn’t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“scale”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much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SQS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6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SNS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MQ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runs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dedicated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machine, can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run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HA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6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failover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MQ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both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queue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feature </a:t>
            </a:r>
            <a:r>
              <a:rPr sz="2600" spc="45" dirty="0">
                <a:solidFill>
                  <a:srgbClr val="444949"/>
                </a:solidFill>
                <a:latin typeface="Gill Sans MT"/>
                <a:cs typeface="Gill Sans MT"/>
              </a:rPr>
              <a:t>(~SQS)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topic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features</a:t>
            </a:r>
            <a:r>
              <a:rPr sz="26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45" dirty="0">
                <a:solidFill>
                  <a:srgbClr val="444949"/>
                </a:solidFill>
                <a:latin typeface="Gill Sans MT"/>
                <a:cs typeface="Gill Sans MT"/>
              </a:rPr>
              <a:t>(~SNS)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08335" y="259079"/>
            <a:ext cx="1045464" cy="1048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9792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62668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0" dirty="0"/>
              <a:t>Serverless</a:t>
            </a:r>
            <a:r>
              <a:rPr sz="6000" spc="-35" dirty="0"/>
              <a:t> </a:t>
            </a:r>
            <a:r>
              <a:rPr sz="6000" spc="-60" dirty="0"/>
              <a:t>Overview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1635679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0398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5" dirty="0"/>
              <a:t>What’s</a:t>
            </a:r>
            <a:r>
              <a:rPr spc="-40" dirty="0"/>
              <a:t> </a:t>
            </a:r>
            <a:r>
              <a:rPr spc="-90" dirty="0"/>
              <a:t>serverless?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9686925" cy="41598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paradigm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developers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anymore…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just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deploy</a:t>
            </a:r>
            <a:r>
              <a:rPr sz="28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just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deploy…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functions</a:t>
            </a:r>
            <a:r>
              <a:rPr sz="28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Gill Sans MT"/>
                <a:cs typeface="Gill Sans MT"/>
              </a:rPr>
              <a:t>!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Initially...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==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FaaS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(Function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Service)</a:t>
            </a:r>
            <a:endParaRPr sz="2800">
              <a:latin typeface="Gill Sans MT"/>
              <a:cs typeface="Gill Sans MT"/>
            </a:endParaRPr>
          </a:p>
          <a:p>
            <a:pPr marL="241300" marR="298450" indent="-228600">
              <a:lnSpc>
                <a:spcPts val="3020"/>
              </a:lnSpc>
              <a:spcBef>
                <a:spcPts val="10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 was pioneered by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now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includes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anything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that’s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managed:“databases,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messaging, storage,</a:t>
            </a:r>
            <a:r>
              <a:rPr sz="2800" spc="-48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etc.”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135"/>
              </a:lnSpc>
              <a:spcBef>
                <a:spcPts val="68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does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mean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there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no</a:t>
            </a:r>
            <a:r>
              <a:rPr sz="4125" spc="20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servers…</a:t>
            </a:r>
            <a:endParaRPr sz="4125" baseline="1010">
              <a:latin typeface="Gill Sans MT"/>
              <a:cs typeface="Gill Sans MT"/>
            </a:endParaRPr>
          </a:p>
          <a:p>
            <a:pPr marL="241300">
              <a:lnSpc>
                <a:spcPts val="3195"/>
              </a:lnSpc>
            </a:pP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just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provision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</a:t>
            </a:r>
            <a:r>
              <a:rPr sz="28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them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15407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0957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Serverless </a:t>
            </a:r>
            <a:r>
              <a:rPr spc="-100" dirty="0"/>
              <a:t>in</a:t>
            </a:r>
            <a:r>
              <a:rPr spc="-245" dirty="0"/>
              <a:t> </a:t>
            </a:r>
            <a:r>
              <a:rPr spc="-75" dirty="0"/>
              <a:t>AWS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4672965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Step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Functions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Cognito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8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SNS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SQS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Kinesis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Aurora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95943" y="2417064"/>
            <a:ext cx="524255" cy="62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29224" y="3065780"/>
            <a:ext cx="6616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5885" marR="5080" indent="-8382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0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API  Gateway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140695" y="2417064"/>
            <a:ext cx="524255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76226" y="3059683"/>
            <a:ext cx="45465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860" marR="5080" indent="-10795">
              <a:lnSpc>
                <a:spcPct val="100000"/>
              </a:lnSpc>
              <a:spcBef>
                <a:spcPts val="105"/>
              </a:spcBef>
            </a:pP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57595" y="3068827"/>
            <a:ext cx="57213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3350" marR="5080" indent="-12065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Arial"/>
                <a:cs typeface="Arial"/>
              </a:rPr>
              <a:t>Amazon</a:t>
            </a:r>
            <a:r>
              <a:rPr sz="800" b="1" spc="-7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444949"/>
                </a:solidFill>
                <a:latin typeface="Arial"/>
                <a:cs typeface="Arial"/>
              </a:rPr>
              <a:t>S3  </a:t>
            </a:r>
            <a:r>
              <a:rPr sz="800" b="1" spc="5" dirty="0">
                <a:solidFill>
                  <a:srgbClr val="444949"/>
                </a:solidFill>
                <a:latin typeface="Arial"/>
                <a:cs typeface="Arial"/>
              </a:rPr>
              <a:t>bucket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01840" y="2526792"/>
            <a:ext cx="472440" cy="490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74607" y="5193791"/>
            <a:ext cx="545592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39606" y="5824220"/>
            <a:ext cx="616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74607" y="3773423"/>
            <a:ext cx="545592" cy="6583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26260" y="4434332"/>
            <a:ext cx="4445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mbd</a:t>
            </a:r>
            <a:r>
              <a:rPr sz="10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92311" y="560831"/>
            <a:ext cx="734568" cy="710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792736" y="1346707"/>
            <a:ext cx="33401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15" dirty="0">
                <a:solidFill>
                  <a:srgbClr val="444949"/>
                </a:solidFill>
                <a:latin typeface="Arial"/>
                <a:cs typeface="Arial"/>
              </a:rPr>
              <a:t>u</a:t>
            </a:r>
            <a:r>
              <a:rPr sz="1000" spc="-5" dirty="0">
                <a:solidFill>
                  <a:srgbClr val="444949"/>
                </a:solidFill>
                <a:latin typeface="Arial"/>
                <a:cs typeface="Arial"/>
              </a:rPr>
              <a:t>s</a:t>
            </a:r>
            <a:r>
              <a:rPr sz="1000" spc="-20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444949"/>
                </a:solidFill>
                <a:latin typeface="Arial"/>
                <a:cs typeface="Arial"/>
              </a:rPr>
              <a:t>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921325" y="1519255"/>
            <a:ext cx="76200" cy="899160"/>
          </a:xfrm>
          <a:custGeom>
            <a:avLst/>
            <a:gdLst/>
            <a:ahLst/>
            <a:cxnLst/>
            <a:rect l="l" t="t" r="r" b="b"/>
            <a:pathLst>
              <a:path w="76200" h="899160">
                <a:moveTo>
                  <a:pt x="34924" y="822749"/>
                </a:moveTo>
                <a:lnTo>
                  <a:pt x="0" y="822749"/>
                </a:lnTo>
                <a:lnTo>
                  <a:pt x="38100" y="898949"/>
                </a:lnTo>
                <a:lnTo>
                  <a:pt x="69850" y="835449"/>
                </a:lnTo>
                <a:lnTo>
                  <a:pt x="34925" y="835449"/>
                </a:lnTo>
                <a:lnTo>
                  <a:pt x="34924" y="822749"/>
                </a:lnTo>
                <a:close/>
              </a:path>
              <a:path w="76200" h="899160">
                <a:moveTo>
                  <a:pt x="41273" y="0"/>
                </a:moveTo>
                <a:lnTo>
                  <a:pt x="34923" y="0"/>
                </a:lnTo>
                <a:lnTo>
                  <a:pt x="34925" y="835449"/>
                </a:lnTo>
                <a:lnTo>
                  <a:pt x="41275" y="835449"/>
                </a:lnTo>
                <a:lnTo>
                  <a:pt x="41273" y="0"/>
                </a:lnTo>
                <a:close/>
              </a:path>
              <a:path w="76200" h="899160">
                <a:moveTo>
                  <a:pt x="76200" y="822749"/>
                </a:moveTo>
                <a:lnTo>
                  <a:pt x="41274" y="822749"/>
                </a:lnTo>
                <a:lnTo>
                  <a:pt x="41275" y="835449"/>
                </a:lnTo>
                <a:lnTo>
                  <a:pt x="69850" y="835449"/>
                </a:lnTo>
                <a:lnTo>
                  <a:pt x="76200" y="82274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38148" y="913122"/>
            <a:ext cx="1258570" cy="1616710"/>
          </a:xfrm>
          <a:custGeom>
            <a:avLst/>
            <a:gdLst/>
            <a:ahLst/>
            <a:cxnLst/>
            <a:rect l="l" t="t" r="r" b="b"/>
            <a:pathLst>
              <a:path w="1258570" h="1616710">
                <a:moveTo>
                  <a:pt x="16708" y="1532611"/>
                </a:moveTo>
                <a:lnTo>
                  <a:pt x="0" y="1616151"/>
                </a:lnTo>
                <a:lnTo>
                  <a:pt x="76856" y="1579394"/>
                </a:lnTo>
                <a:lnTo>
                  <a:pt x="62175" y="1567976"/>
                </a:lnTo>
                <a:lnTo>
                  <a:pt x="41492" y="1567976"/>
                </a:lnTo>
                <a:lnTo>
                  <a:pt x="36480" y="1564077"/>
                </a:lnTo>
                <a:lnTo>
                  <a:pt x="44276" y="1554054"/>
                </a:lnTo>
                <a:lnTo>
                  <a:pt x="16708" y="1532611"/>
                </a:lnTo>
                <a:close/>
              </a:path>
              <a:path w="1258570" h="1616710">
                <a:moveTo>
                  <a:pt x="44276" y="1554054"/>
                </a:moveTo>
                <a:lnTo>
                  <a:pt x="36480" y="1564077"/>
                </a:lnTo>
                <a:lnTo>
                  <a:pt x="41492" y="1567976"/>
                </a:lnTo>
                <a:lnTo>
                  <a:pt x="49288" y="1557952"/>
                </a:lnTo>
                <a:lnTo>
                  <a:pt x="44276" y="1554054"/>
                </a:lnTo>
                <a:close/>
              </a:path>
              <a:path w="1258570" h="1616710">
                <a:moveTo>
                  <a:pt x="49288" y="1557952"/>
                </a:moveTo>
                <a:lnTo>
                  <a:pt x="41492" y="1567976"/>
                </a:lnTo>
                <a:lnTo>
                  <a:pt x="62175" y="1567976"/>
                </a:lnTo>
                <a:lnTo>
                  <a:pt x="49288" y="1557952"/>
                </a:lnTo>
                <a:close/>
              </a:path>
              <a:path w="1258570" h="1616710">
                <a:moveTo>
                  <a:pt x="1253009" y="0"/>
                </a:moveTo>
                <a:lnTo>
                  <a:pt x="44276" y="1554054"/>
                </a:lnTo>
                <a:lnTo>
                  <a:pt x="49288" y="1557952"/>
                </a:lnTo>
                <a:lnTo>
                  <a:pt x="1258022" y="3898"/>
                </a:lnTo>
                <a:lnTo>
                  <a:pt x="125300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 rot="18540000">
            <a:off x="6985179" y="1676749"/>
            <a:ext cx="1303536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2700" spc="-37" baseline="1543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2700" baseline="1543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2700" spc="-22" baseline="1543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52" baseline="1543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2700" spc="-30" baseline="1543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2700" spc="-52" baseline="1543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2700" spc="-67" baseline="1543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2700" spc="-22" baseline="1543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2700" spc="-52" baseline="3086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2700" baseline="3086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2700" baseline="3086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09194" y="1539982"/>
            <a:ext cx="304800" cy="832485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322603" y="913222"/>
            <a:ext cx="1080770" cy="1506855"/>
          </a:xfrm>
          <a:custGeom>
            <a:avLst/>
            <a:gdLst/>
            <a:ahLst/>
            <a:cxnLst/>
            <a:rect l="l" t="t" r="r" b="b"/>
            <a:pathLst>
              <a:path w="1080770" h="1506855">
                <a:moveTo>
                  <a:pt x="1033676" y="1446596"/>
                </a:moveTo>
                <a:lnTo>
                  <a:pt x="1005286" y="1466935"/>
                </a:lnTo>
                <a:lnTo>
                  <a:pt x="1080635" y="1506691"/>
                </a:lnTo>
                <a:lnTo>
                  <a:pt x="1072705" y="1456921"/>
                </a:lnTo>
                <a:lnTo>
                  <a:pt x="1041073" y="1456921"/>
                </a:lnTo>
                <a:lnTo>
                  <a:pt x="1033676" y="1446596"/>
                </a:lnTo>
                <a:close/>
              </a:path>
              <a:path w="1080770" h="1506855">
                <a:moveTo>
                  <a:pt x="1038839" y="1442897"/>
                </a:moveTo>
                <a:lnTo>
                  <a:pt x="1033676" y="1446596"/>
                </a:lnTo>
                <a:lnTo>
                  <a:pt x="1041073" y="1456921"/>
                </a:lnTo>
                <a:lnTo>
                  <a:pt x="1046236" y="1453222"/>
                </a:lnTo>
                <a:lnTo>
                  <a:pt x="1038839" y="1442897"/>
                </a:lnTo>
                <a:close/>
              </a:path>
              <a:path w="1080770" h="1506855">
                <a:moveTo>
                  <a:pt x="1067230" y="1422558"/>
                </a:moveTo>
                <a:lnTo>
                  <a:pt x="1038839" y="1442897"/>
                </a:lnTo>
                <a:lnTo>
                  <a:pt x="1046236" y="1453222"/>
                </a:lnTo>
                <a:lnTo>
                  <a:pt x="1041073" y="1456921"/>
                </a:lnTo>
                <a:lnTo>
                  <a:pt x="1072705" y="1456921"/>
                </a:lnTo>
                <a:lnTo>
                  <a:pt x="1067230" y="1422558"/>
                </a:lnTo>
                <a:close/>
              </a:path>
              <a:path w="1080770" h="1506855">
                <a:moveTo>
                  <a:pt x="5162" y="0"/>
                </a:moveTo>
                <a:lnTo>
                  <a:pt x="0" y="3698"/>
                </a:lnTo>
                <a:lnTo>
                  <a:pt x="1033676" y="1446596"/>
                </a:lnTo>
                <a:lnTo>
                  <a:pt x="1038839" y="1442897"/>
                </a:lnTo>
                <a:lnTo>
                  <a:pt x="516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 rot="3180000">
            <a:off x="9771061" y="1505238"/>
            <a:ext cx="5984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7" baseline="1543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2700" spc="-30" baseline="1543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909617" y="3391216"/>
            <a:ext cx="76200" cy="385445"/>
          </a:xfrm>
          <a:custGeom>
            <a:avLst/>
            <a:gdLst/>
            <a:ahLst/>
            <a:cxnLst/>
            <a:rect l="l" t="t" r="r" b="b"/>
            <a:pathLst>
              <a:path w="76200" h="385445">
                <a:moveTo>
                  <a:pt x="34925" y="308698"/>
                </a:moveTo>
                <a:lnTo>
                  <a:pt x="0" y="308698"/>
                </a:lnTo>
                <a:lnTo>
                  <a:pt x="38100" y="384898"/>
                </a:lnTo>
                <a:lnTo>
                  <a:pt x="69850" y="321398"/>
                </a:lnTo>
                <a:lnTo>
                  <a:pt x="34925" y="321398"/>
                </a:lnTo>
                <a:lnTo>
                  <a:pt x="34925" y="308698"/>
                </a:lnTo>
                <a:close/>
              </a:path>
              <a:path w="76200" h="385445">
                <a:moveTo>
                  <a:pt x="41275" y="0"/>
                </a:moveTo>
                <a:lnTo>
                  <a:pt x="34925" y="0"/>
                </a:lnTo>
                <a:lnTo>
                  <a:pt x="34925" y="321398"/>
                </a:lnTo>
                <a:lnTo>
                  <a:pt x="41275" y="321398"/>
                </a:lnTo>
                <a:lnTo>
                  <a:pt x="41275" y="0"/>
                </a:lnTo>
                <a:close/>
              </a:path>
              <a:path w="76200" h="385445">
                <a:moveTo>
                  <a:pt x="76200" y="308698"/>
                </a:moveTo>
                <a:lnTo>
                  <a:pt x="41275" y="308698"/>
                </a:lnTo>
                <a:lnTo>
                  <a:pt x="41275" y="321398"/>
                </a:lnTo>
                <a:lnTo>
                  <a:pt x="69850" y="321398"/>
                </a:lnTo>
                <a:lnTo>
                  <a:pt x="76200" y="30869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05285" y="4781985"/>
            <a:ext cx="76200" cy="385445"/>
          </a:xfrm>
          <a:custGeom>
            <a:avLst/>
            <a:gdLst/>
            <a:ahLst/>
            <a:cxnLst/>
            <a:rect l="l" t="t" r="r" b="b"/>
            <a:pathLst>
              <a:path w="76200" h="385445">
                <a:moveTo>
                  <a:pt x="34924" y="308699"/>
                </a:moveTo>
                <a:lnTo>
                  <a:pt x="0" y="308700"/>
                </a:lnTo>
                <a:lnTo>
                  <a:pt x="38100" y="384898"/>
                </a:lnTo>
                <a:lnTo>
                  <a:pt x="69850" y="321398"/>
                </a:lnTo>
                <a:lnTo>
                  <a:pt x="34925" y="321398"/>
                </a:lnTo>
                <a:lnTo>
                  <a:pt x="34924" y="308699"/>
                </a:lnTo>
                <a:close/>
              </a:path>
              <a:path w="76200" h="385445">
                <a:moveTo>
                  <a:pt x="41274" y="308699"/>
                </a:moveTo>
                <a:lnTo>
                  <a:pt x="34924" y="308699"/>
                </a:lnTo>
                <a:lnTo>
                  <a:pt x="34925" y="321398"/>
                </a:lnTo>
                <a:lnTo>
                  <a:pt x="41275" y="321398"/>
                </a:lnTo>
                <a:lnTo>
                  <a:pt x="41274" y="308699"/>
                </a:lnTo>
                <a:close/>
              </a:path>
              <a:path w="76200" h="385445">
                <a:moveTo>
                  <a:pt x="76200" y="308698"/>
                </a:moveTo>
                <a:lnTo>
                  <a:pt x="41274" y="308699"/>
                </a:lnTo>
                <a:lnTo>
                  <a:pt x="41275" y="321398"/>
                </a:lnTo>
                <a:lnTo>
                  <a:pt x="69850" y="321398"/>
                </a:lnTo>
                <a:lnTo>
                  <a:pt x="76200" y="308698"/>
                </a:lnTo>
                <a:close/>
              </a:path>
              <a:path w="76200" h="385445">
                <a:moveTo>
                  <a:pt x="41273" y="0"/>
                </a:moveTo>
                <a:lnTo>
                  <a:pt x="34923" y="0"/>
                </a:lnTo>
                <a:lnTo>
                  <a:pt x="34924" y="308699"/>
                </a:lnTo>
                <a:lnTo>
                  <a:pt x="41274" y="308699"/>
                </a:lnTo>
                <a:lnTo>
                  <a:pt x="4127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7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2989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Why </a:t>
            </a:r>
            <a:r>
              <a:rPr spc="-75" dirty="0"/>
              <a:t>AWS</a:t>
            </a:r>
            <a:r>
              <a:rPr spc="-265" dirty="0"/>
              <a:t> </a:t>
            </a:r>
            <a:r>
              <a:rPr spc="-15" dirty="0"/>
              <a:t>Lambda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56284" y="1338783"/>
            <a:ext cx="4182110" cy="15557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Servers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Cloud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Limited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RAM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CPU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Continuously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running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56284" y="2953004"/>
            <a:ext cx="74593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means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intervention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add /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remove</a:t>
            </a:r>
            <a:r>
              <a:rPr sz="28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servers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1633" y="5543803"/>
            <a:ext cx="159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17621" y="3090164"/>
            <a:ext cx="1190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6283" y="3825951"/>
            <a:ext cx="6599555" cy="20675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Virtual </a:t>
            </a:r>
            <a:r>
              <a:rPr sz="2800" b="1" spc="145" dirty="0">
                <a:solidFill>
                  <a:srgbClr val="444949"/>
                </a:solidFill>
                <a:latin typeface="Gill Sans MT"/>
                <a:cs typeface="Gill Sans MT"/>
              </a:rPr>
              <a:t>functions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no servers to</a:t>
            </a: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manage!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Limited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time - </a:t>
            </a:r>
            <a:r>
              <a:rPr sz="2800" b="1" spc="135" dirty="0">
                <a:solidFill>
                  <a:srgbClr val="444949"/>
                </a:solidFill>
                <a:latin typeface="Gill Sans MT"/>
                <a:cs typeface="Gill Sans MT"/>
              </a:rPr>
              <a:t>short</a:t>
            </a:r>
            <a:r>
              <a:rPr sz="2800" b="1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b="1" spc="120" dirty="0">
                <a:solidFill>
                  <a:srgbClr val="444949"/>
                </a:solidFill>
                <a:latin typeface="Gill Sans MT"/>
                <a:cs typeface="Gill Sans MT"/>
              </a:rPr>
              <a:t>executions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Run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b="1" spc="170" dirty="0">
                <a:solidFill>
                  <a:srgbClr val="444949"/>
                </a:solidFill>
                <a:latin typeface="Gill Sans MT"/>
                <a:cs typeface="Gill Sans MT"/>
              </a:rPr>
              <a:t>on-demand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80" dirty="0">
                <a:solidFill>
                  <a:srgbClr val="444949"/>
                </a:solidFill>
                <a:latin typeface="Gill Sans MT"/>
                <a:cs typeface="Gill Sans MT"/>
              </a:rPr>
              <a:t>Scaling </a:t>
            </a:r>
            <a:r>
              <a:rPr sz="2800" b="1" spc="13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b="1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b="1" spc="125" dirty="0">
                <a:solidFill>
                  <a:srgbClr val="444949"/>
                </a:solidFill>
                <a:latin typeface="Gill Sans MT"/>
                <a:cs typeface="Gill Sans MT"/>
              </a:rPr>
              <a:t>automated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!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89445" y="3667903"/>
            <a:ext cx="6275070" cy="0"/>
          </a:xfrm>
          <a:custGeom>
            <a:avLst/>
            <a:gdLst/>
            <a:ahLst/>
            <a:cxnLst/>
            <a:rect l="l" t="t" r="r" b="b"/>
            <a:pathLst>
              <a:path w="6275070">
                <a:moveTo>
                  <a:pt x="0" y="0"/>
                </a:moveTo>
                <a:lnTo>
                  <a:pt x="6274675" y="1"/>
                </a:lnTo>
              </a:path>
            </a:pathLst>
          </a:custGeom>
          <a:ln w="635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34895" y="4123944"/>
            <a:ext cx="1167383" cy="1402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34895" y="1554480"/>
            <a:ext cx="1167383" cy="14020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521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3818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50" dirty="0"/>
              <a:t>Storage </a:t>
            </a:r>
            <a:r>
              <a:rPr spc="-70" dirty="0"/>
              <a:t>Gateway</a:t>
            </a:r>
            <a:r>
              <a:rPr spc="140" dirty="0"/>
              <a:t> </a:t>
            </a:r>
            <a:r>
              <a:rPr spc="-15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758680" cy="424116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Exam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tip: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question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well,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hint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premise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cloud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4730115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File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NFS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File</a:t>
            </a:r>
            <a:r>
              <a:rPr sz="28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(backed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S3)</a:t>
            </a:r>
            <a:endParaRPr sz="2800">
              <a:latin typeface="Gill Sans MT"/>
              <a:cs typeface="Gill Sans MT"/>
            </a:endParaRPr>
          </a:p>
          <a:p>
            <a:pPr marL="241300" marR="2183765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Volumes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Block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Storage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iSCSI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Volume</a:t>
            </a:r>
            <a:r>
              <a:rPr sz="28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gateway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(backed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EBS</a:t>
            </a:r>
            <a:r>
              <a:rPr sz="28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snapshots)</a:t>
            </a:r>
            <a:endParaRPr sz="2800">
              <a:latin typeface="Gill Sans MT"/>
              <a:cs typeface="Gill Sans MT"/>
            </a:endParaRPr>
          </a:p>
          <a:p>
            <a:pPr marL="241300" marR="1504315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VTL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Tape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solution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iSCSI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 &gt;</a:t>
            </a:r>
            <a:r>
              <a:rPr sz="2800" spc="-5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Tape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(backed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Glacier)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07427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5206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Benefits </a:t>
            </a:r>
            <a:r>
              <a:rPr spc="-45" dirty="0"/>
              <a:t>of </a:t>
            </a:r>
            <a:r>
              <a:rPr spc="-75" dirty="0"/>
              <a:t>AWS</a:t>
            </a:r>
            <a:r>
              <a:rPr spc="-155" dirty="0"/>
              <a:t> </a:t>
            </a:r>
            <a:r>
              <a:rPr spc="-15" dirty="0"/>
              <a:t>Lambda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370820" cy="421894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Easy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Pricing: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 request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compute</a:t>
            </a:r>
            <a:r>
              <a:rPr sz="24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Free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tier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1,000,000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requests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400,000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GBs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compute</a:t>
            </a:r>
            <a:r>
              <a:rPr sz="24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whole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Stack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programming</a:t>
            </a:r>
            <a:r>
              <a:rPr sz="28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languages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monitoring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CloudWatch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Easy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resources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functions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(up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3GB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RAM!)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Increasing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RAM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improve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CPU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network!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11893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0307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5" dirty="0"/>
              <a:t>Lambda </a:t>
            </a:r>
            <a:r>
              <a:rPr spc="-30" dirty="0"/>
              <a:t>language</a:t>
            </a:r>
            <a:r>
              <a:rPr spc="60" dirty="0"/>
              <a:t> </a:t>
            </a:r>
            <a:r>
              <a:rPr spc="-35" dirty="0"/>
              <a:t>support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3544570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Node.js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(JavaScript)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Python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Java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(Java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8</a:t>
            </a:r>
            <a:r>
              <a:rPr sz="28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compatible)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C#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(.NET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Core)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Golang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65" dirty="0">
                <a:solidFill>
                  <a:srgbClr val="444949"/>
                </a:solidFill>
                <a:latin typeface="Gill Sans MT"/>
                <a:cs typeface="Gill Sans MT"/>
              </a:rPr>
              <a:t>C#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Powershell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78591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5809615" cy="129857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690"/>
              </a:spcBef>
            </a:pPr>
            <a:r>
              <a:rPr spc="-80" dirty="0"/>
              <a:t>AWS </a:t>
            </a:r>
            <a:r>
              <a:rPr spc="-15" dirty="0"/>
              <a:t>Lambda </a:t>
            </a:r>
            <a:r>
              <a:rPr spc="-90" dirty="0"/>
              <a:t>Integrations  </a:t>
            </a:r>
            <a:r>
              <a:rPr spc="-55" dirty="0"/>
              <a:t>Main</a:t>
            </a:r>
            <a:r>
              <a:rPr spc="5" dirty="0"/>
              <a:t> </a:t>
            </a:r>
            <a:r>
              <a:rPr spc="-55" dirty="0"/>
              <a:t>ones</a:t>
            </a:r>
          </a:p>
        </p:txBody>
      </p:sp>
      <p:sp>
        <p:nvSpPr>
          <p:cNvPr id="4" name="object 4"/>
          <p:cNvSpPr/>
          <p:nvPr/>
        </p:nvSpPr>
        <p:spPr>
          <a:xfrm>
            <a:off x="1130808" y="2170176"/>
            <a:ext cx="969264" cy="993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2325" y="3321811"/>
            <a:ext cx="1229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66872" y="2167127"/>
            <a:ext cx="981455" cy="996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49878" y="3321811"/>
            <a:ext cx="680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Kinesis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21223" y="2100072"/>
            <a:ext cx="1158239" cy="1094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63060" y="3321811"/>
            <a:ext cx="1094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57288" y="1941576"/>
            <a:ext cx="1271016" cy="1271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72944" y="3212084"/>
            <a:ext cx="2166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b="1" spc="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–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Simple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Storage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2243" y="5464555"/>
            <a:ext cx="1841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Events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61806" y="5464555"/>
            <a:ext cx="164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14544" y="3944111"/>
            <a:ext cx="1264920" cy="12832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13861" y="5464555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68060" y="5452364"/>
            <a:ext cx="1250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811511" y="1972055"/>
            <a:ext cx="1188720" cy="11917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554006" y="3212084"/>
            <a:ext cx="170433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IoT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Internet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of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Things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91183" y="4139184"/>
            <a:ext cx="1051560" cy="11917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66872" y="4035552"/>
            <a:ext cx="1051560" cy="11917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58456" y="4069079"/>
            <a:ext cx="954024" cy="11460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51719" y="4087367"/>
            <a:ext cx="908303" cy="10911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0003440" y="5299964"/>
            <a:ext cx="793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748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Ama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810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6493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Example: </a:t>
            </a:r>
            <a:r>
              <a:rPr spc="-60" dirty="0"/>
              <a:t>Serverless</a:t>
            </a:r>
            <a:r>
              <a:rPr spc="-890" dirty="0"/>
              <a:t> </a:t>
            </a:r>
            <a:r>
              <a:rPr spc="-60" dirty="0"/>
              <a:t>Thumbnail </a:t>
            </a:r>
            <a:r>
              <a:rPr spc="-95" dirty="0"/>
              <a:t>creation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3992371"/>
            <a:ext cx="1591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New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image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62461" y="3897883"/>
            <a:ext cx="2151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0" marR="5080" indent="-95885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Lambda Function 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Creates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Thumbnail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13173" y="2586954"/>
            <a:ext cx="1674495" cy="772795"/>
          </a:xfrm>
          <a:custGeom>
            <a:avLst/>
            <a:gdLst/>
            <a:ahLst/>
            <a:cxnLst/>
            <a:rect l="l" t="t" r="r" b="b"/>
            <a:pathLst>
              <a:path w="1674495" h="772795">
                <a:moveTo>
                  <a:pt x="0" y="193127"/>
                </a:moveTo>
                <a:lnTo>
                  <a:pt x="1288175" y="193127"/>
                </a:lnTo>
                <a:lnTo>
                  <a:pt x="1288175" y="0"/>
                </a:lnTo>
                <a:lnTo>
                  <a:pt x="1674429" y="386256"/>
                </a:lnTo>
                <a:lnTo>
                  <a:pt x="1288175" y="772511"/>
                </a:lnTo>
                <a:lnTo>
                  <a:pt x="1288175" y="579383"/>
                </a:lnTo>
                <a:lnTo>
                  <a:pt x="0" y="579383"/>
                </a:lnTo>
                <a:lnTo>
                  <a:pt x="0" y="193127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32260" y="2806700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trigger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00728" y="1695008"/>
            <a:ext cx="1406525" cy="1272540"/>
          </a:xfrm>
          <a:custGeom>
            <a:avLst/>
            <a:gdLst/>
            <a:ahLst/>
            <a:cxnLst/>
            <a:rect l="l" t="t" r="r" b="b"/>
            <a:pathLst>
              <a:path w="1406525" h="1272539">
                <a:moveTo>
                  <a:pt x="0" y="976480"/>
                </a:moveTo>
                <a:lnTo>
                  <a:pt x="986306" y="147870"/>
                </a:lnTo>
                <a:lnTo>
                  <a:pt x="862078" y="0"/>
                </a:lnTo>
                <a:lnTo>
                  <a:pt x="1406275" y="47286"/>
                </a:lnTo>
                <a:lnTo>
                  <a:pt x="1358991" y="591482"/>
                </a:lnTo>
                <a:lnTo>
                  <a:pt x="1234763" y="443611"/>
                </a:lnTo>
                <a:lnTo>
                  <a:pt x="248456" y="1272222"/>
                </a:lnTo>
                <a:lnTo>
                  <a:pt x="0" y="97648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 rot="19200000">
            <a:off x="6738042" y="2226152"/>
            <a:ext cx="50549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pu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83898" y="2511044"/>
            <a:ext cx="19964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New thumbnail in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4296" y="4523232"/>
            <a:ext cx="1773936" cy="1188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16311" y="1444752"/>
            <a:ext cx="856488" cy="576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29335" y="5278628"/>
            <a:ext cx="230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Metadata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18239" y="3068973"/>
            <a:ext cx="1320800" cy="1320800"/>
          </a:xfrm>
          <a:custGeom>
            <a:avLst/>
            <a:gdLst/>
            <a:ahLst/>
            <a:cxnLst/>
            <a:rect l="l" t="t" r="r" b="b"/>
            <a:pathLst>
              <a:path w="1320800" h="1320800">
                <a:moveTo>
                  <a:pt x="273124" y="0"/>
                </a:moveTo>
                <a:lnTo>
                  <a:pt x="1184001" y="910877"/>
                </a:lnTo>
                <a:lnTo>
                  <a:pt x="1320563" y="774315"/>
                </a:lnTo>
                <a:lnTo>
                  <a:pt x="1320561" y="1320563"/>
                </a:lnTo>
                <a:lnTo>
                  <a:pt x="774315" y="1320563"/>
                </a:lnTo>
                <a:lnTo>
                  <a:pt x="910877" y="1184001"/>
                </a:lnTo>
                <a:lnTo>
                  <a:pt x="0" y="273124"/>
                </a:lnTo>
                <a:lnTo>
                  <a:pt x="273124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2700000">
            <a:off x="6726921" y="3614013"/>
            <a:ext cx="50549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pu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113157" y="3669283"/>
            <a:ext cx="128397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name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size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Creation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date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etc…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4296" y="2118360"/>
            <a:ext cx="1575816" cy="1716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43088" y="877824"/>
            <a:ext cx="1575816" cy="1716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71415" y="2118360"/>
            <a:ext cx="1655064" cy="15636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70519" y="3462528"/>
            <a:ext cx="1667255" cy="15758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5846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7503795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5" dirty="0"/>
              <a:t>Lambda</a:t>
            </a:r>
            <a:r>
              <a:rPr spc="80" dirty="0"/>
              <a:t> </a:t>
            </a:r>
            <a:r>
              <a:rPr spc="-90" dirty="0"/>
              <a:t>Pricing</a:t>
            </a:r>
          </a:p>
          <a:p>
            <a:pPr marL="12700">
              <a:lnSpc>
                <a:spcPts val="5015"/>
              </a:lnSpc>
            </a:pPr>
            <a:r>
              <a:rPr spc="-40" dirty="0"/>
              <a:t>(as </a:t>
            </a:r>
            <a:r>
              <a:rPr spc="-45" dirty="0"/>
              <a:t>of </a:t>
            </a:r>
            <a:r>
              <a:rPr spc="-70" dirty="0"/>
              <a:t>June </a:t>
            </a:r>
            <a:r>
              <a:rPr spc="-45" dirty="0"/>
              <a:t>2018, </a:t>
            </a:r>
            <a:r>
              <a:rPr spc="-65" dirty="0"/>
              <a:t>us-east-1</a:t>
            </a:r>
            <a:r>
              <a:rPr spc="-140" dirty="0"/>
              <a:t> </a:t>
            </a:r>
            <a:r>
              <a:rPr spc="-70" dirty="0"/>
              <a:t>region)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29003"/>
            <a:ext cx="7842884" cy="41160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225679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find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overall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pricing information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here: </a:t>
            </a:r>
            <a:r>
              <a:rPr sz="2400" u="heavy" spc="-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 </a:t>
            </a:r>
            <a:r>
              <a:rPr sz="2400" u="heavy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Gill Sans MT"/>
                <a:cs typeface="Gill Sans MT"/>
              </a:rPr>
              <a:t>https://aws.amazon.com/lambda/pricing/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4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82" baseline="1182" dirty="0">
                <a:solidFill>
                  <a:srgbClr val="444949"/>
                </a:solidFill>
                <a:latin typeface="Gill Sans MT"/>
                <a:cs typeface="Gill Sans MT"/>
              </a:rPr>
              <a:t>calls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: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First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1,000,000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requests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0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free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$0.20 per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million requests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thereafter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($0.0000002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0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request)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duration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: (in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increment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100ms)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400,000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GB-seconds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compute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time per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month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if</a:t>
            </a:r>
            <a:r>
              <a:rPr sz="20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FREE</a:t>
            </a:r>
            <a:endParaRPr sz="2000">
              <a:latin typeface="Gill Sans MT"/>
              <a:cs typeface="Gill Sans MT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  <a:tabLst>
                <a:tab pos="697865" algn="l"/>
              </a:tabLst>
            </a:pPr>
            <a:r>
              <a:rPr sz="2000" spc="-5" dirty="0">
                <a:solidFill>
                  <a:srgbClr val="444949"/>
                </a:solidFill>
                <a:latin typeface="Arial"/>
                <a:cs typeface="Arial"/>
              </a:rPr>
              <a:t>•	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==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400,000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seconds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function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1GB</a:t>
            </a:r>
            <a:r>
              <a:rPr sz="20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RAM</a:t>
            </a:r>
            <a:endParaRPr sz="2000">
              <a:latin typeface="Gill Sans MT"/>
              <a:cs typeface="Gill Sans MT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  <a:tabLst>
                <a:tab pos="697865" algn="l"/>
              </a:tabLst>
            </a:pPr>
            <a:r>
              <a:rPr sz="2000" spc="-5" dirty="0">
                <a:solidFill>
                  <a:srgbClr val="444949"/>
                </a:solidFill>
                <a:latin typeface="Arial"/>
                <a:cs typeface="Arial"/>
              </a:rPr>
              <a:t>•	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==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3,200,000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seconds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function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128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MB</a:t>
            </a:r>
            <a:r>
              <a:rPr sz="20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RAM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After that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$1.00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600,000</a:t>
            </a:r>
            <a:r>
              <a:rPr sz="20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GB-seconds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usually </a:t>
            </a:r>
            <a:r>
              <a:rPr sz="2400" u="heavy" spc="-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very </a:t>
            </a:r>
            <a:r>
              <a:rPr sz="2400" u="heavy" spc="-1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cheap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run AWS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400" spc="-11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400" u="heavy" spc="-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very</a:t>
            </a:r>
            <a:r>
              <a:rPr sz="2400" u="heavy" spc="3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2400" u="heavy" spc="-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popular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80256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426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5" dirty="0"/>
              <a:t>Lambda</a:t>
            </a:r>
            <a:r>
              <a:rPr spc="25" dirty="0"/>
              <a:t> </a:t>
            </a:r>
            <a:r>
              <a:rPr spc="-85" dirty="0"/>
              <a:t>Configuration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005695" cy="25768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Timeout: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default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3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seconds,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max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300s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(Note: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limit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15</a:t>
            </a:r>
            <a:r>
              <a:rPr sz="28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minutes)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Environment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variables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Allocated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memory 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(128M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3G)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deploy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assign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</a:t>
            </a:r>
            <a:r>
              <a:rPr sz="2800" spc="-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groups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execution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role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attached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r>
              <a:rPr sz="28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function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908122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5703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15" dirty="0"/>
              <a:t>Lambda </a:t>
            </a:r>
            <a:r>
              <a:rPr spc="-110" dirty="0"/>
              <a:t>Limits </a:t>
            </a:r>
            <a:r>
              <a:rPr spc="-95" dirty="0"/>
              <a:t>to</a:t>
            </a:r>
            <a:r>
              <a:rPr spc="165" dirty="0"/>
              <a:t> </a:t>
            </a:r>
            <a:r>
              <a:rPr spc="-190" dirty="0"/>
              <a:t>Know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761980" cy="41414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Execution: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Memory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allocation: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128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MB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3008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MB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(64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MB</a:t>
            </a: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increments)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Maximum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execution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time: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300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seconds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(5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minutes),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now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15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minutes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-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exam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Disk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“function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container”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(in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/tmp):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512</a:t>
            </a:r>
            <a:r>
              <a:rPr sz="2400" spc="-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MB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Concurrency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limits:</a:t>
            </a:r>
            <a:r>
              <a:rPr sz="24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1000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Deployment: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function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deployment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(compressed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.zip):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50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MB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uncompressed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deployment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(code </a:t>
            </a:r>
            <a:r>
              <a:rPr sz="2400" spc="180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dependencies):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250</a:t>
            </a:r>
            <a:r>
              <a:rPr sz="24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MB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Can use the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/tmp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directory to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at</a:t>
            </a:r>
            <a:r>
              <a:rPr sz="24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startup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environment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variables: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4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Gill Sans MT"/>
                <a:cs typeface="Gill Sans MT"/>
              </a:rPr>
              <a:t>KB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26427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6314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DynamoDB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9976485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Managed,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Highly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available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replication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AZ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NoSQL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-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relational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Scales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massive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workloads,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distributed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Millions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requests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seconds,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trillions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140" dirty="0">
                <a:solidFill>
                  <a:srgbClr val="444949"/>
                </a:solidFill>
                <a:latin typeface="Gill Sans MT"/>
                <a:cs typeface="Gill Sans MT"/>
              </a:rPr>
              <a:t>row,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100s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TB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-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storage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Fast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consistent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performance (low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3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retrieval)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security,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authorization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administration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Enables event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driven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programming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Streams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Low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cost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auto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scaling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capabilities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963911" y="381000"/>
            <a:ext cx="1389888" cy="1542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0186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3865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DynamoDB </a:t>
            </a:r>
            <a:r>
              <a:rPr spc="-50" dirty="0"/>
              <a:t>-</a:t>
            </a:r>
            <a:r>
              <a:rPr spc="15" dirty="0"/>
              <a:t> </a:t>
            </a:r>
            <a:r>
              <a:rPr spc="-110" dirty="0"/>
              <a:t>Basics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9199880" cy="42703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made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tables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table has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primary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(must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decided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creation</a:t>
            </a:r>
            <a:r>
              <a:rPr sz="28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time)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table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infinite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number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items </a:t>
            </a:r>
            <a:r>
              <a:rPr sz="2800" spc="120" dirty="0">
                <a:solidFill>
                  <a:srgbClr val="444949"/>
                </a:solidFill>
                <a:latin typeface="Gill Sans MT"/>
                <a:cs typeface="Gill Sans MT"/>
              </a:rPr>
              <a:t>(=</a:t>
            </a:r>
            <a:r>
              <a:rPr sz="28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rows)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item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attributes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added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be</a:t>
            </a:r>
            <a:r>
              <a:rPr sz="2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null)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Maximum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size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item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400KB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types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supported</a:t>
            </a:r>
            <a:r>
              <a:rPr sz="2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are: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Scalar</a:t>
            </a:r>
            <a:r>
              <a:rPr sz="2400" spc="-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Types: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String,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Number,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Binary,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Boolean,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Null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Document</a:t>
            </a:r>
            <a:r>
              <a:rPr sz="2400" spc="-5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Types: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List, 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Map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Set</a:t>
            </a:r>
            <a:r>
              <a:rPr sz="2400" spc="-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Gill Sans MT"/>
                <a:cs typeface="Gill Sans MT"/>
              </a:rPr>
              <a:t>Types: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String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Set,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Number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Set,</a:t>
            </a:r>
            <a:r>
              <a:rPr sz="24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Binary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Set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32934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4359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DynamoDB </a:t>
            </a:r>
            <a:r>
              <a:rPr spc="-5" dirty="0"/>
              <a:t>– </a:t>
            </a:r>
            <a:r>
              <a:rPr spc="-90" dirty="0"/>
              <a:t>Provisioned</a:t>
            </a:r>
            <a:r>
              <a:rPr spc="-595" dirty="0"/>
              <a:t> </a:t>
            </a:r>
            <a:r>
              <a:rPr spc="-75" dirty="0"/>
              <a:t>Throughput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9393"/>
            <a:ext cx="9930130" cy="41313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0" dirty="0">
                <a:solidFill>
                  <a:srgbClr val="444949"/>
                </a:solidFill>
                <a:latin typeface="Gill Sans MT"/>
                <a:cs typeface="Gill Sans MT"/>
              </a:rPr>
              <a:t>Table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capacity</a:t>
            </a:r>
            <a:r>
              <a:rPr sz="2600" spc="45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units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84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baseline="1089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3825" spc="-67" baseline="1089" dirty="0">
                <a:solidFill>
                  <a:srgbClr val="444949"/>
                </a:solidFill>
                <a:latin typeface="Gill Sans MT"/>
                <a:cs typeface="Gill Sans MT"/>
              </a:rPr>
              <a:t>Units </a:t>
            </a:r>
            <a:r>
              <a:rPr sz="3825" spc="-37" baseline="1089" dirty="0">
                <a:solidFill>
                  <a:srgbClr val="444949"/>
                </a:solidFill>
                <a:latin typeface="Gill Sans MT"/>
                <a:cs typeface="Gill Sans MT"/>
              </a:rPr>
              <a:t>(RCU):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reads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($0.00013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6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RCU)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RCU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strongly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consistent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200" spc="-180" dirty="0">
                <a:solidFill>
                  <a:srgbClr val="444949"/>
                </a:solidFill>
                <a:latin typeface="Gill Sans MT"/>
                <a:cs typeface="Gill Sans MT"/>
              </a:rPr>
              <a:t>KB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200" spc="-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second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RCU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2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eventually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consistent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200" spc="-180" dirty="0">
                <a:solidFill>
                  <a:srgbClr val="444949"/>
                </a:solidFill>
                <a:latin typeface="Gill Sans MT"/>
                <a:cs typeface="Gill Sans MT"/>
              </a:rPr>
              <a:t>KB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200" spc="-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second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3115"/>
              </a:lnSpc>
              <a:spcBef>
                <a:spcPts val="36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3825" spc="-67" baseline="1089" dirty="0">
                <a:solidFill>
                  <a:srgbClr val="444949"/>
                </a:solidFill>
                <a:latin typeface="Gill Sans MT"/>
                <a:cs typeface="Gill Sans MT"/>
              </a:rPr>
              <a:t>Units </a:t>
            </a:r>
            <a:r>
              <a:rPr sz="3825" spc="-15" baseline="1089" dirty="0">
                <a:solidFill>
                  <a:srgbClr val="444949"/>
                </a:solidFill>
                <a:latin typeface="Gill Sans MT"/>
                <a:cs typeface="Gill Sans MT"/>
              </a:rPr>
              <a:t>(WCU):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65" dirty="0">
                <a:solidFill>
                  <a:srgbClr val="444949"/>
                </a:solidFill>
                <a:latin typeface="Gill Sans MT"/>
                <a:cs typeface="Gill Sans MT"/>
              </a:rPr>
              <a:t>writes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($0.00065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6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WCU)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6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WCU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 </a:t>
            </a:r>
            <a:r>
              <a:rPr sz="2200" spc="-180" dirty="0">
                <a:solidFill>
                  <a:srgbClr val="444949"/>
                </a:solidFill>
                <a:latin typeface="Gill Sans MT"/>
                <a:cs typeface="Gill Sans MT"/>
              </a:rPr>
              <a:t>KB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2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second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Option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setup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auto-scaling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meet</a:t>
            </a:r>
            <a:r>
              <a:rPr sz="26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demand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exceeded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temporarily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“burst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credit”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burst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credit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empty,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you’ll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600" spc="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“ProvisionedThroughputException”.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then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advised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do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exponential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back-off</a:t>
            </a:r>
            <a:r>
              <a:rPr sz="26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retry</a:t>
            </a:r>
            <a:endParaRPr sz="26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7309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9286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325" dirty="0"/>
              <a:t> </a:t>
            </a:r>
            <a:r>
              <a:rPr spc="-40" dirty="0"/>
              <a:t>Athena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940925" cy="39852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perform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analytics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against </a:t>
            </a:r>
            <a:r>
              <a:rPr sz="4125" spc="60" baseline="10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4125" spc="42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files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language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files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JDBC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ODBC</a:t>
            </a:r>
            <a:r>
              <a:rPr sz="28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driver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Charged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 and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amount of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scanned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Supports 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CSV,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JSON, ORC,</a:t>
            </a:r>
            <a:r>
              <a:rPr sz="2800" spc="-6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Avro,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Parquet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(built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Presto)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cases: Business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intelligence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analytics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reporting,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analyze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 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VPC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Flow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Logs,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ELB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Logs,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CloudTrail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trails,</a:t>
            </a:r>
            <a:r>
              <a:rPr sz="2800" spc="-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etc...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Exam</a:t>
            </a:r>
            <a:r>
              <a:rPr sz="2800" spc="-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Tip:</a:t>
            </a:r>
            <a:r>
              <a:rPr sz="2800" spc="-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Analyze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directly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=&gt;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800" spc="-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Athena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35183" y="417576"/>
            <a:ext cx="1225296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6927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13811" y="4480752"/>
            <a:ext cx="3738879" cy="1542415"/>
          </a:xfrm>
          <a:custGeom>
            <a:avLst/>
            <a:gdLst/>
            <a:ahLst/>
            <a:cxnLst/>
            <a:rect l="l" t="t" r="r" b="b"/>
            <a:pathLst>
              <a:path w="3738879" h="1542414">
                <a:moveTo>
                  <a:pt x="0" y="0"/>
                </a:moveTo>
                <a:lnTo>
                  <a:pt x="3738282" y="0"/>
                </a:lnTo>
                <a:lnTo>
                  <a:pt x="3738282" y="1541929"/>
                </a:lnTo>
                <a:lnTo>
                  <a:pt x="0" y="154192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2652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DynamoDB </a:t>
            </a:r>
            <a:r>
              <a:rPr spc="-50" dirty="0"/>
              <a:t>-</a:t>
            </a:r>
            <a:r>
              <a:rPr dirty="0"/>
              <a:t> </a:t>
            </a:r>
            <a:r>
              <a:rPr spc="-105" dirty="0"/>
              <a:t>DAX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1354022"/>
            <a:ext cx="5735955" cy="398208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DAX </a:t>
            </a:r>
            <a:r>
              <a:rPr sz="2200" spc="170" dirty="0">
                <a:solidFill>
                  <a:srgbClr val="444949"/>
                </a:solidFill>
                <a:latin typeface="Gill Sans MT"/>
                <a:cs typeface="Gill Sans MT"/>
              </a:rPr>
              <a:t>=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DynamoDB</a:t>
            </a:r>
            <a:r>
              <a:rPr sz="2200" spc="-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Accelerator</a:t>
            </a:r>
            <a:endParaRPr sz="22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Seamless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DynamoDB,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re- 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write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Writes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go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DAX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2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DynamoDB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Micro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second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cached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reads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22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queries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Solves the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Hot </a:t>
            </a:r>
            <a:r>
              <a:rPr sz="2200" spc="-110" dirty="0">
                <a:solidFill>
                  <a:srgbClr val="444949"/>
                </a:solidFill>
                <a:latin typeface="Gill Sans MT"/>
                <a:cs typeface="Gill Sans MT"/>
              </a:rPr>
              <a:t>Key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problem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(too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many</a:t>
            </a:r>
            <a:r>
              <a:rPr sz="22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reads)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5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minutes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TTL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cache by</a:t>
            </a:r>
            <a:r>
              <a:rPr sz="2200" spc="-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default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10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nodes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2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cluster</a:t>
            </a:r>
            <a:endParaRPr sz="2200">
              <a:latin typeface="Gill Sans MT"/>
              <a:cs typeface="Gill Sans MT"/>
            </a:endParaRPr>
          </a:p>
          <a:p>
            <a:pPr marL="241300" marR="291465" indent="-228600">
              <a:lnSpc>
                <a:spcPct val="700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Multi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AZ </a:t>
            </a:r>
            <a:r>
              <a:rPr sz="2200" spc="10" dirty="0">
                <a:solidFill>
                  <a:srgbClr val="444949"/>
                </a:solidFill>
                <a:latin typeface="Gill Sans MT"/>
                <a:cs typeface="Gill Sans MT"/>
              </a:rPr>
              <a:t>(3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nodes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minimum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recommended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production)</a:t>
            </a:r>
            <a:endParaRPr sz="2200">
              <a:latin typeface="Gill Sans MT"/>
              <a:cs typeface="Gill Sans MT"/>
            </a:endParaRPr>
          </a:p>
          <a:p>
            <a:pPr marL="241300" marR="302260" indent="-228600">
              <a:lnSpc>
                <a:spcPct val="70000"/>
              </a:lnSpc>
              <a:spcBef>
                <a:spcPts val="100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Secure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(Encryption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KMS,VPC,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IAM, 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CloudTrail…)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31223" y="996696"/>
            <a:ext cx="551687" cy="7345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52448" y="1816099"/>
            <a:ext cx="7118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5" dirty="0">
                <a:solidFill>
                  <a:srgbClr val="444949"/>
                </a:solidFill>
                <a:latin typeface="Arial"/>
                <a:cs typeface="Arial"/>
              </a:rPr>
              <a:t>applications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31223" y="2834639"/>
            <a:ext cx="551687" cy="624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72855" y="3477260"/>
            <a:ext cx="10737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5585" marR="5080" indent="-22352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0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DynamoDB  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Accelerator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05343" y="4791455"/>
            <a:ext cx="545592" cy="606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23065" y="5464555"/>
            <a:ext cx="2286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87383" y="4837176"/>
            <a:ext cx="490727" cy="4846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682820" y="5421884"/>
            <a:ext cx="6038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indent="8128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89739" y="5464555"/>
            <a:ext cx="2286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552431" y="4837176"/>
            <a:ext cx="490727" cy="484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456412" y="5464555"/>
            <a:ext cx="22860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320528" y="4837176"/>
            <a:ext cx="490727" cy="4846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85668" y="3843580"/>
            <a:ext cx="245110" cy="609600"/>
          </a:xfrm>
          <a:custGeom>
            <a:avLst/>
            <a:gdLst/>
            <a:ahLst/>
            <a:cxnLst/>
            <a:rect l="l" t="t" r="r" b="b"/>
            <a:pathLst>
              <a:path w="245109" h="609600">
                <a:moveTo>
                  <a:pt x="244760" y="486740"/>
                </a:moveTo>
                <a:lnTo>
                  <a:pt x="0" y="486740"/>
                </a:lnTo>
                <a:lnTo>
                  <a:pt x="122379" y="609119"/>
                </a:lnTo>
                <a:lnTo>
                  <a:pt x="244760" y="486740"/>
                </a:lnTo>
                <a:close/>
              </a:path>
              <a:path w="245109" h="609600">
                <a:moveTo>
                  <a:pt x="183570" y="122379"/>
                </a:moveTo>
                <a:lnTo>
                  <a:pt x="61189" y="122379"/>
                </a:lnTo>
                <a:lnTo>
                  <a:pt x="61189" y="486740"/>
                </a:lnTo>
                <a:lnTo>
                  <a:pt x="183570" y="486740"/>
                </a:lnTo>
                <a:lnTo>
                  <a:pt x="183570" y="122379"/>
                </a:lnTo>
                <a:close/>
              </a:path>
              <a:path w="245109" h="609600">
                <a:moveTo>
                  <a:pt x="122379" y="0"/>
                </a:moveTo>
                <a:lnTo>
                  <a:pt x="0" y="122379"/>
                </a:lnTo>
                <a:lnTo>
                  <a:pt x="244760" y="122379"/>
                </a:lnTo>
                <a:lnTo>
                  <a:pt x="12237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85668" y="3843580"/>
            <a:ext cx="245110" cy="609600"/>
          </a:xfrm>
          <a:custGeom>
            <a:avLst/>
            <a:gdLst/>
            <a:ahLst/>
            <a:cxnLst/>
            <a:rect l="l" t="t" r="r" b="b"/>
            <a:pathLst>
              <a:path w="245109" h="609600">
                <a:moveTo>
                  <a:pt x="0" y="122380"/>
                </a:moveTo>
                <a:lnTo>
                  <a:pt x="122380" y="0"/>
                </a:lnTo>
                <a:lnTo>
                  <a:pt x="244761" y="122380"/>
                </a:lnTo>
                <a:lnTo>
                  <a:pt x="183571" y="122380"/>
                </a:lnTo>
                <a:lnTo>
                  <a:pt x="183571" y="486739"/>
                </a:lnTo>
                <a:lnTo>
                  <a:pt x="244761" y="486739"/>
                </a:lnTo>
                <a:lnTo>
                  <a:pt x="122380" y="609120"/>
                </a:lnTo>
                <a:lnTo>
                  <a:pt x="0" y="486739"/>
                </a:lnTo>
                <a:lnTo>
                  <a:pt x="61190" y="486739"/>
                </a:lnTo>
                <a:lnTo>
                  <a:pt x="61190" y="122380"/>
                </a:lnTo>
                <a:lnTo>
                  <a:pt x="0" y="12238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85617" y="2115294"/>
            <a:ext cx="245110" cy="609600"/>
          </a:xfrm>
          <a:custGeom>
            <a:avLst/>
            <a:gdLst/>
            <a:ahLst/>
            <a:cxnLst/>
            <a:rect l="l" t="t" r="r" b="b"/>
            <a:pathLst>
              <a:path w="245109" h="609600">
                <a:moveTo>
                  <a:pt x="244762" y="486738"/>
                </a:moveTo>
                <a:lnTo>
                  <a:pt x="0" y="486738"/>
                </a:lnTo>
                <a:lnTo>
                  <a:pt x="122381" y="609119"/>
                </a:lnTo>
                <a:lnTo>
                  <a:pt x="244762" y="486738"/>
                </a:lnTo>
                <a:close/>
              </a:path>
              <a:path w="245109" h="609600">
                <a:moveTo>
                  <a:pt x="183570" y="122379"/>
                </a:moveTo>
                <a:lnTo>
                  <a:pt x="61191" y="122379"/>
                </a:lnTo>
                <a:lnTo>
                  <a:pt x="61191" y="486738"/>
                </a:lnTo>
                <a:lnTo>
                  <a:pt x="183570" y="486738"/>
                </a:lnTo>
                <a:lnTo>
                  <a:pt x="183570" y="122379"/>
                </a:lnTo>
                <a:close/>
              </a:path>
              <a:path w="245109" h="609600">
                <a:moveTo>
                  <a:pt x="122381" y="0"/>
                </a:moveTo>
                <a:lnTo>
                  <a:pt x="0" y="122379"/>
                </a:lnTo>
                <a:lnTo>
                  <a:pt x="244762" y="122379"/>
                </a:lnTo>
                <a:lnTo>
                  <a:pt x="122381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85617" y="2115294"/>
            <a:ext cx="245110" cy="609600"/>
          </a:xfrm>
          <a:custGeom>
            <a:avLst/>
            <a:gdLst/>
            <a:ahLst/>
            <a:cxnLst/>
            <a:rect l="l" t="t" r="r" b="b"/>
            <a:pathLst>
              <a:path w="245109" h="609600">
                <a:moveTo>
                  <a:pt x="0" y="122380"/>
                </a:moveTo>
                <a:lnTo>
                  <a:pt x="122380" y="0"/>
                </a:lnTo>
                <a:lnTo>
                  <a:pt x="244761" y="122380"/>
                </a:lnTo>
                <a:lnTo>
                  <a:pt x="183571" y="122380"/>
                </a:lnTo>
                <a:lnTo>
                  <a:pt x="183571" y="486739"/>
                </a:lnTo>
                <a:lnTo>
                  <a:pt x="244761" y="486739"/>
                </a:lnTo>
                <a:lnTo>
                  <a:pt x="122380" y="609120"/>
                </a:lnTo>
                <a:lnTo>
                  <a:pt x="0" y="486739"/>
                </a:lnTo>
                <a:lnTo>
                  <a:pt x="61190" y="486739"/>
                </a:lnTo>
                <a:lnTo>
                  <a:pt x="61190" y="122380"/>
                </a:lnTo>
                <a:lnTo>
                  <a:pt x="0" y="12238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7165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5364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DynamoDB</a:t>
            </a:r>
            <a:r>
              <a:rPr spc="-30" dirty="0"/>
              <a:t> </a:t>
            </a:r>
            <a:r>
              <a:rPr spc="-80" dirty="0"/>
              <a:t>Streams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80"/>
            <a:ext cx="6628765" cy="429768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Changes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(Create,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Update,</a:t>
            </a:r>
            <a:r>
              <a:rPr sz="26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Delete) 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end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DynamoDB</a:t>
            </a:r>
            <a:r>
              <a:rPr sz="26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Stream</a:t>
            </a:r>
            <a:endParaRPr sz="2600">
              <a:latin typeface="Gill Sans MT"/>
              <a:cs typeface="Gill Sans MT"/>
            </a:endParaRPr>
          </a:p>
          <a:p>
            <a:pPr marL="241300" marR="37211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stream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5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Lambda,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and 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then</a:t>
            </a:r>
            <a:r>
              <a:rPr sz="26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do:</a:t>
            </a:r>
            <a:endParaRPr sz="2600">
              <a:latin typeface="Gill Sans MT"/>
              <a:cs typeface="Gill Sans MT"/>
            </a:endParaRPr>
          </a:p>
          <a:p>
            <a:pPr marL="698500" marR="75565" lvl="1" indent="-228600">
              <a:lnSpc>
                <a:spcPct val="80000"/>
              </a:lnSpc>
              <a:spcBef>
                <a:spcPts val="52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React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changes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real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(welcome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email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new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users)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5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Analytics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derivative tables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2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views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Insert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into</a:t>
            </a:r>
            <a:r>
              <a:rPr sz="22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ElasticSearch</a:t>
            </a:r>
            <a:endParaRPr sz="2200">
              <a:latin typeface="Gill Sans MT"/>
              <a:cs typeface="Gill Sans MT"/>
            </a:endParaRPr>
          </a:p>
          <a:p>
            <a:pPr marL="241300" marR="281305" indent="-228600">
              <a:lnSpc>
                <a:spcPts val="2500"/>
              </a:lnSpc>
              <a:spcBef>
                <a:spcPts val="96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Could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implement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cross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region replication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using  Streams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Stream has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24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hours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6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retention</a:t>
            </a:r>
            <a:endParaRPr sz="26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84464" y="1792223"/>
            <a:ext cx="545592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08153" y="2462275"/>
            <a:ext cx="4019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table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363456" y="1837944"/>
            <a:ext cx="490727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48013" y="2422651"/>
            <a:ext cx="616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128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000" b="1" spc="-1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0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000" b="1" spc="-1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494620" y="934114"/>
            <a:ext cx="245110" cy="609600"/>
          </a:xfrm>
          <a:custGeom>
            <a:avLst/>
            <a:gdLst/>
            <a:ahLst/>
            <a:cxnLst/>
            <a:rect l="l" t="t" r="r" b="b"/>
            <a:pathLst>
              <a:path w="245109" h="609600">
                <a:moveTo>
                  <a:pt x="244760" y="486738"/>
                </a:moveTo>
                <a:lnTo>
                  <a:pt x="0" y="486738"/>
                </a:lnTo>
                <a:lnTo>
                  <a:pt x="122379" y="609119"/>
                </a:lnTo>
                <a:lnTo>
                  <a:pt x="244760" y="486738"/>
                </a:lnTo>
                <a:close/>
              </a:path>
              <a:path w="245109" h="609600">
                <a:moveTo>
                  <a:pt x="183570" y="122379"/>
                </a:moveTo>
                <a:lnTo>
                  <a:pt x="61189" y="122379"/>
                </a:lnTo>
                <a:lnTo>
                  <a:pt x="61189" y="486738"/>
                </a:lnTo>
                <a:lnTo>
                  <a:pt x="183570" y="486738"/>
                </a:lnTo>
                <a:lnTo>
                  <a:pt x="183570" y="122379"/>
                </a:lnTo>
                <a:close/>
              </a:path>
              <a:path w="245109" h="609600">
                <a:moveTo>
                  <a:pt x="122379" y="0"/>
                </a:moveTo>
                <a:lnTo>
                  <a:pt x="0" y="122379"/>
                </a:lnTo>
                <a:lnTo>
                  <a:pt x="244760" y="122379"/>
                </a:lnTo>
                <a:lnTo>
                  <a:pt x="12237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94620" y="934114"/>
            <a:ext cx="245110" cy="609600"/>
          </a:xfrm>
          <a:custGeom>
            <a:avLst/>
            <a:gdLst/>
            <a:ahLst/>
            <a:cxnLst/>
            <a:rect l="l" t="t" r="r" b="b"/>
            <a:pathLst>
              <a:path w="245109" h="609600">
                <a:moveTo>
                  <a:pt x="0" y="122380"/>
                </a:moveTo>
                <a:lnTo>
                  <a:pt x="122380" y="0"/>
                </a:lnTo>
                <a:lnTo>
                  <a:pt x="244761" y="122380"/>
                </a:lnTo>
                <a:lnTo>
                  <a:pt x="183571" y="122380"/>
                </a:lnTo>
                <a:lnTo>
                  <a:pt x="183571" y="486739"/>
                </a:lnTo>
                <a:lnTo>
                  <a:pt x="244761" y="486739"/>
                </a:lnTo>
                <a:lnTo>
                  <a:pt x="122380" y="609120"/>
                </a:lnTo>
                <a:lnTo>
                  <a:pt x="0" y="486739"/>
                </a:lnTo>
                <a:lnTo>
                  <a:pt x="61190" y="486739"/>
                </a:lnTo>
                <a:lnTo>
                  <a:pt x="61190" y="122380"/>
                </a:lnTo>
                <a:lnTo>
                  <a:pt x="0" y="12238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94620" y="2917592"/>
            <a:ext cx="245110" cy="663575"/>
          </a:xfrm>
          <a:custGeom>
            <a:avLst/>
            <a:gdLst/>
            <a:ahLst/>
            <a:cxnLst/>
            <a:rect l="l" t="t" r="r" b="b"/>
            <a:pathLst>
              <a:path w="245109" h="663575">
                <a:moveTo>
                  <a:pt x="244760" y="541008"/>
                </a:moveTo>
                <a:lnTo>
                  <a:pt x="0" y="541008"/>
                </a:lnTo>
                <a:lnTo>
                  <a:pt x="122379" y="663388"/>
                </a:lnTo>
                <a:lnTo>
                  <a:pt x="244760" y="541008"/>
                </a:lnTo>
                <a:close/>
              </a:path>
              <a:path w="245109" h="663575">
                <a:moveTo>
                  <a:pt x="183570" y="0"/>
                </a:moveTo>
                <a:lnTo>
                  <a:pt x="61189" y="0"/>
                </a:lnTo>
                <a:lnTo>
                  <a:pt x="61189" y="541008"/>
                </a:lnTo>
                <a:lnTo>
                  <a:pt x="183570" y="541008"/>
                </a:lnTo>
                <a:lnTo>
                  <a:pt x="18357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94620" y="2917592"/>
            <a:ext cx="245110" cy="663575"/>
          </a:xfrm>
          <a:custGeom>
            <a:avLst/>
            <a:gdLst/>
            <a:ahLst/>
            <a:cxnLst/>
            <a:rect l="l" t="t" r="r" b="b"/>
            <a:pathLst>
              <a:path w="245109" h="663575">
                <a:moveTo>
                  <a:pt x="0" y="541008"/>
                </a:moveTo>
                <a:lnTo>
                  <a:pt x="61190" y="541008"/>
                </a:lnTo>
                <a:lnTo>
                  <a:pt x="61190" y="0"/>
                </a:lnTo>
                <a:lnTo>
                  <a:pt x="183570" y="0"/>
                </a:lnTo>
                <a:lnTo>
                  <a:pt x="183570" y="541008"/>
                </a:lnTo>
                <a:lnTo>
                  <a:pt x="244761" y="541008"/>
                </a:lnTo>
                <a:lnTo>
                  <a:pt x="122380" y="663388"/>
                </a:lnTo>
                <a:lnTo>
                  <a:pt x="0" y="541008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63170" y="3741280"/>
            <a:ext cx="1291590" cy="287020"/>
          </a:xfrm>
          <a:custGeom>
            <a:avLst/>
            <a:gdLst/>
            <a:ahLst/>
            <a:cxnLst/>
            <a:rect l="l" t="t" r="r" b="b"/>
            <a:pathLst>
              <a:path w="1291590" h="287020">
                <a:moveTo>
                  <a:pt x="1148040" y="0"/>
                </a:moveTo>
                <a:lnTo>
                  <a:pt x="0" y="0"/>
                </a:lnTo>
                <a:lnTo>
                  <a:pt x="143435" y="143436"/>
                </a:lnTo>
                <a:lnTo>
                  <a:pt x="0" y="286871"/>
                </a:lnTo>
                <a:lnTo>
                  <a:pt x="1148040" y="286871"/>
                </a:lnTo>
                <a:lnTo>
                  <a:pt x="1291475" y="143436"/>
                </a:lnTo>
                <a:lnTo>
                  <a:pt x="114804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3170" y="3741280"/>
            <a:ext cx="1291590" cy="287020"/>
          </a:xfrm>
          <a:custGeom>
            <a:avLst/>
            <a:gdLst/>
            <a:ahLst/>
            <a:cxnLst/>
            <a:rect l="l" t="t" r="r" b="b"/>
            <a:pathLst>
              <a:path w="1291590" h="287020">
                <a:moveTo>
                  <a:pt x="0" y="0"/>
                </a:moveTo>
                <a:lnTo>
                  <a:pt x="1148041" y="0"/>
                </a:lnTo>
                <a:lnTo>
                  <a:pt x="1291476" y="143435"/>
                </a:lnTo>
                <a:lnTo>
                  <a:pt x="1148041" y="286871"/>
                </a:lnTo>
                <a:lnTo>
                  <a:pt x="0" y="286871"/>
                </a:lnTo>
                <a:lnTo>
                  <a:pt x="143435" y="1434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264325" y="3721100"/>
            <a:ext cx="689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18120" y="3044444"/>
            <a:ext cx="974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changelog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22556" y="5504179"/>
            <a:ext cx="376555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7620">
              <a:lnSpc>
                <a:spcPct val="100000"/>
              </a:lnSpc>
              <a:spcBef>
                <a:spcPts val="90"/>
              </a:spcBef>
            </a:pP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Lam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bd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a  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fun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800" b="1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8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332976" y="4904232"/>
            <a:ext cx="545592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86527" y="4139965"/>
            <a:ext cx="245110" cy="663575"/>
          </a:xfrm>
          <a:custGeom>
            <a:avLst/>
            <a:gdLst/>
            <a:ahLst/>
            <a:cxnLst/>
            <a:rect l="l" t="t" r="r" b="b"/>
            <a:pathLst>
              <a:path w="245109" h="663575">
                <a:moveTo>
                  <a:pt x="244760" y="541007"/>
                </a:moveTo>
                <a:lnTo>
                  <a:pt x="0" y="541007"/>
                </a:lnTo>
                <a:lnTo>
                  <a:pt x="122381" y="663388"/>
                </a:lnTo>
                <a:lnTo>
                  <a:pt x="244760" y="541007"/>
                </a:lnTo>
                <a:close/>
              </a:path>
              <a:path w="245109" h="663575">
                <a:moveTo>
                  <a:pt x="183570" y="0"/>
                </a:moveTo>
                <a:lnTo>
                  <a:pt x="61189" y="0"/>
                </a:lnTo>
                <a:lnTo>
                  <a:pt x="61189" y="541007"/>
                </a:lnTo>
                <a:lnTo>
                  <a:pt x="183570" y="541007"/>
                </a:lnTo>
                <a:lnTo>
                  <a:pt x="183570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86527" y="4139965"/>
            <a:ext cx="245110" cy="663575"/>
          </a:xfrm>
          <a:custGeom>
            <a:avLst/>
            <a:gdLst/>
            <a:ahLst/>
            <a:cxnLst/>
            <a:rect l="l" t="t" r="r" b="b"/>
            <a:pathLst>
              <a:path w="245109" h="663575">
                <a:moveTo>
                  <a:pt x="0" y="541008"/>
                </a:moveTo>
                <a:lnTo>
                  <a:pt x="61190" y="541008"/>
                </a:lnTo>
                <a:lnTo>
                  <a:pt x="61190" y="0"/>
                </a:lnTo>
                <a:lnTo>
                  <a:pt x="183570" y="0"/>
                </a:lnTo>
                <a:lnTo>
                  <a:pt x="183570" y="541008"/>
                </a:lnTo>
                <a:lnTo>
                  <a:pt x="244761" y="541008"/>
                </a:lnTo>
                <a:lnTo>
                  <a:pt x="122380" y="663388"/>
                </a:lnTo>
                <a:lnTo>
                  <a:pt x="0" y="541008"/>
                </a:lnTo>
                <a:close/>
              </a:path>
            </a:pathLst>
          </a:custGeom>
          <a:ln w="12700">
            <a:solidFill>
              <a:srgbClr val="B56E0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896312" y="798067"/>
            <a:ext cx="7080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Create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Delete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59257" y="3741280"/>
            <a:ext cx="766445" cy="287020"/>
          </a:xfrm>
          <a:custGeom>
            <a:avLst/>
            <a:gdLst/>
            <a:ahLst/>
            <a:cxnLst/>
            <a:rect l="l" t="t" r="r" b="b"/>
            <a:pathLst>
              <a:path w="766445" h="287020">
                <a:moveTo>
                  <a:pt x="622400" y="0"/>
                </a:moveTo>
                <a:lnTo>
                  <a:pt x="0" y="0"/>
                </a:lnTo>
                <a:lnTo>
                  <a:pt x="143436" y="143436"/>
                </a:lnTo>
                <a:lnTo>
                  <a:pt x="0" y="286871"/>
                </a:lnTo>
                <a:lnTo>
                  <a:pt x="622400" y="286871"/>
                </a:lnTo>
                <a:lnTo>
                  <a:pt x="765835" y="143436"/>
                </a:lnTo>
                <a:lnTo>
                  <a:pt x="622400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359257" y="3741280"/>
            <a:ext cx="766445" cy="287020"/>
          </a:xfrm>
          <a:custGeom>
            <a:avLst/>
            <a:gdLst/>
            <a:ahLst/>
            <a:cxnLst/>
            <a:rect l="l" t="t" r="r" b="b"/>
            <a:pathLst>
              <a:path w="766445" h="287020">
                <a:moveTo>
                  <a:pt x="0" y="0"/>
                </a:moveTo>
                <a:lnTo>
                  <a:pt x="622400" y="0"/>
                </a:lnTo>
                <a:lnTo>
                  <a:pt x="765835" y="143435"/>
                </a:lnTo>
                <a:lnTo>
                  <a:pt x="622400" y="286871"/>
                </a:lnTo>
                <a:lnTo>
                  <a:pt x="0" y="286871"/>
                </a:lnTo>
                <a:lnTo>
                  <a:pt x="143435" y="1434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8699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92725" y="3741280"/>
            <a:ext cx="766445" cy="287020"/>
          </a:xfrm>
          <a:custGeom>
            <a:avLst/>
            <a:gdLst/>
            <a:ahLst/>
            <a:cxnLst/>
            <a:rect l="l" t="t" r="r" b="b"/>
            <a:pathLst>
              <a:path w="766445" h="287020">
                <a:moveTo>
                  <a:pt x="622399" y="0"/>
                </a:moveTo>
                <a:lnTo>
                  <a:pt x="0" y="0"/>
                </a:lnTo>
                <a:lnTo>
                  <a:pt x="143435" y="143436"/>
                </a:lnTo>
                <a:lnTo>
                  <a:pt x="0" y="286871"/>
                </a:lnTo>
                <a:lnTo>
                  <a:pt x="622399" y="286871"/>
                </a:lnTo>
                <a:lnTo>
                  <a:pt x="765834" y="143436"/>
                </a:lnTo>
                <a:lnTo>
                  <a:pt x="6223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092725" y="3741280"/>
            <a:ext cx="766445" cy="287020"/>
          </a:xfrm>
          <a:custGeom>
            <a:avLst/>
            <a:gdLst/>
            <a:ahLst/>
            <a:cxnLst/>
            <a:rect l="l" t="t" r="r" b="b"/>
            <a:pathLst>
              <a:path w="766445" h="287020">
                <a:moveTo>
                  <a:pt x="0" y="0"/>
                </a:moveTo>
                <a:lnTo>
                  <a:pt x="622400" y="0"/>
                </a:lnTo>
                <a:lnTo>
                  <a:pt x="765835" y="143435"/>
                </a:lnTo>
                <a:lnTo>
                  <a:pt x="622400" y="286871"/>
                </a:lnTo>
                <a:lnTo>
                  <a:pt x="0" y="286871"/>
                </a:lnTo>
                <a:lnTo>
                  <a:pt x="143435" y="14343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4097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115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DynamoDB </a:t>
            </a:r>
            <a:r>
              <a:rPr spc="-50" dirty="0"/>
              <a:t>- </a:t>
            </a:r>
            <a:r>
              <a:rPr spc="-35" dirty="0"/>
              <a:t>New</a:t>
            </a:r>
            <a:r>
              <a:rPr spc="65" dirty="0"/>
              <a:t> </a:t>
            </a:r>
            <a:r>
              <a:rPr spc="-95" dirty="0"/>
              <a:t>Features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1684"/>
            <a:ext cx="10333355" cy="38608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Gill Sans MT"/>
                <a:cs typeface="Gill Sans MT"/>
              </a:rPr>
              <a:t>Transactions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(new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Nov</a:t>
            </a:r>
            <a:r>
              <a:rPr sz="4125" spc="15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2018)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All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nothing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type of</a:t>
            </a:r>
            <a:r>
              <a:rPr sz="24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operations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Coordinated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Insert,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&amp;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Delete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across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multiple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tables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Include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10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unique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items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4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MB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4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1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30" baseline="1010" dirty="0">
                <a:solidFill>
                  <a:srgbClr val="44546A"/>
                </a:solidFill>
                <a:latin typeface="Gill Sans MT"/>
                <a:cs typeface="Gill Sans MT"/>
              </a:rPr>
              <a:t>On </a:t>
            </a:r>
            <a:r>
              <a:rPr sz="4125" spc="22" baseline="1010" dirty="0">
                <a:solidFill>
                  <a:srgbClr val="44546A"/>
                </a:solidFill>
                <a:latin typeface="Gill Sans MT"/>
                <a:cs typeface="Gill Sans MT"/>
              </a:rPr>
              <a:t>Demand (new </a:t>
            </a:r>
            <a:r>
              <a:rPr sz="4125" spc="-44" baseline="1010" dirty="0">
                <a:solidFill>
                  <a:srgbClr val="44546A"/>
                </a:solidFill>
                <a:latin typeface="Gill Sans MT"/>
                <a:cs typeface="Gill Sans MT"/>
              </a:rPr>
              <a:t>from </a:t>
            </a:r>
            <a:r>
              <a:rPr sz="4125" spc="-22" baseline="1010" dirty="0">
                <a:solidFill>
                  <a:srgbClr val="44546A"/>
                </a:solidFill>
                <a:latin typeface="Gill Sans MT"/>
                <a:cs typeface="Gill Sans MT"/>
              </a:rPr>
              <a:t>Nov</a:t>
            </a:r>
            <a:r>
              <a:rPr sz="4125" baseline="1010" dirty="0">
                <a:solidFill>
                  <a:srgbClr val="44546A"/>
                </a:solidFill>
                <a:latin typeface="Gill Sans MT"/>
                <a:cs typeface="Gill Sans MT"/>
              </a:rPr>
              <a:t> </a:t>
            </a:r>
            <a:r>
              <a:rPr sz="4125" spc="37" baseline="1010" dirty="0">
                <a:solidFill>
                  <a:srgbClr val="44546A"/>
                </a:solidFill>
                <a:latin typeface="Gill Sans MT"/>
                <a:cs typeface="Gill Sans MT"/>
              </a:rPr>
              <a:t>2018)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planning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needed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(WCU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RCU)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scales</a:t>
            </a:r>
            <a:r>
              <a:rPr sz="24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automatically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2.5x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expensive than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provisioned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capacity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(use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400" spc="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care)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Helpful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spikes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un-predictable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application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low</a:t>
            </a:r>
            <a:r>
              <a:rPr sz="2400" spc="45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throughput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915895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9795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DynamoDB </a:t>
            </a:r>
            <a:r>
              <a:rPr spc="-5" dirty="0"/>
              <a:t>– </a:t>
            </a:r>
            <a:r>
              <a:rPr spc="-85" dirty="0"/>
              <a:t>Security </a:t>
            </a:r>
            <a:r>
              <a:rPr spc="-50" dirty="0"/>
              <a:t>&amp; </a:t>
            </a:r>
            <a:r>
              <a:rPr spc="-95" dirty="0"/>
              <a:t>Other</a:t>
            </a:r>
            <a:r>
              <a:rPr spc="210" dirty="0"/>
              <a:t> </a:t>
            </a:r>
            <a:r>
              <a:rPr spc="-95" dirty="0"/>
              <a:t>Features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8044"/>
            <a:ext cx="10330815" cy="411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7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Security: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1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VPC Endpoints available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without</a:t>
            </a:r>
            <a:r>
              <a:rPr sz="2000" spc="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internet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controlled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by</a:t>
            </a:r>
            <a:r>
              <a:rPr sz="20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0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Gill Sans MT"/>
                <a:cs typeface="Gill Sans MT"/>
              </a:rPr>
              <a:t>KMS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Encryption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transit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SSL /</a:t>
            </a:r>
            <a:r>
              <a:rPr sz="2000" spc="-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TLS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77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Backup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feature</a:t>
            </a:r>
            <a:r>
              <a:rPr sz="24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available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18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Point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time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restore </a:t>
            </a:r>
            <a:r>
              <a:rPr sz="2000" spc="-70" dirty="0">
                <a:solidFill>
                  <a:srgbClr val="444949"/>
                </a:solidFill>
                <a:latin typeface="Gill Sans MT"/>
                <a:cs typeface="Gill Sans MT"/>
              </a:rPr>
              <a:t>like</a:t>
            </a:r>
            <a:r>
              <a:rPr sz="20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RDS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r>
              <a:rPr sz="20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impact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78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Global</a:t>
            </a:r>
            <a:r>
              <a:rPr sz="2400" spc="-3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Tables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3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Multi region, fully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replicated,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high</a:t>
            </a:r>
            <a:r>
              <a:rPr sz="2000" spc="-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performance</a:t>
            </a:r>
            <a:endParaRPr sz="2000">
              <a:latin typeface="Gill Sans MT"/>
              <a:cs typeface="Gill Sans MT"/>
            </a:endParaRPr>
          </a:p>
          <a:p>
            <a:pPr marL="241300" marR="5080" indent="-228600">
              <a:lnSpc>
                <a:spcPct val="700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400" spc="-5" dirty="0">
                <a:solidFill>
                  <a:srgbClr val="444949"/>
                </a:solidFill>
                <a:latin typeface="Gill Sans MT"/>
                <a:cs typeface="Gill Sans MT"/>
              </a:rPr>
              <a:t>DMS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migrate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(from Mongo, Oracle,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MySQL, 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S3,</a:t>
            </a:r>
            <a:r>
              <a:rPr sz="2400" spc="-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launch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local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computer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development</a:t>
            </a:r>
            <a:r>
              <a:rPr sz="2400" spc="4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purposes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084076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3860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Building </a:t>
            </a:r>
            <a:r>
              <a:rPr spc="-5" dirty="0"/>
              <a:t>a </a:t>
            </a:r>
            <a:r>
              <a:rPr spc="-60" dirty="0"/>
              <a:t>Serverless</a:t>
            </a:r>
            <a:r>
              <a:rPr spc="-175" dirty="0"/>
              <a:t> </a:t>
            </a:r>
            <a:r>
              <a:rPr spc="-70" dirty="0"/>
              <a:t>API</a:t>
            </a:r>
          </a:p>
        </p:txBody>
      </p:sp>
      <p:sp>
        <p:nvSpPr>
          <p:cNvPr id="4" name="object 4"/>
          <p:cNvSpPr/>
          <p:nvPr/>
        </p:nvSpPr>
        <p:spPr>
          <a:xfrm>
            <a:off x="7306056" y="2804160"/>
            <a:ext cx="548640" cy="655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66600" y="3529076"/>
            <a:ext cx="61023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b="1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01656" y="2828544"/>
            <a:ext cx="545592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45152" y="3458971"/>
            <a:ext cx="85788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16205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Amazon  </a:t>
            </a:r>
            <a:r>
              <a:rPr sz="1400" b="1" spc="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yn</a:t>
            </a: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mo</a:t>
            </a:r>
            <a:r>
              <a:rPr sz="1400" b="1" spc="5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65903" y="2883407"/>
            <a:ext cx="524255" cy="630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71889" y="3535171"/>
            <a:ext cx="91440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4620" marR="5080" indent="-122555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API  </a:t>
            </a:r>
            <a:r>
              <a:rPr sz="14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18488" y="2910839"/>
            <a:ext cx="734568" cy="7345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10760" y="3727196"/>
            <a:ext cx="32956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20" dirty="0">
                <a:solidFill>
                  <a:srgbClr val="444949"/>
                </a:solidFill>
                <a:latin typeface="Arial"/>
                <a:cs typeface="Arial"/>
              </a:rPr>
              <a:t>c</a:t>
            </a:r>
            <a:r>
              <a:rPr sz="1000" spc="10" dirty="0">
                <a:solidFill>
                  <a:srgbClr val="444949"/>
                </a:solidFill>
                <a:latin typeface="Arial"/>
                <a:cs typeface="Arial"/>
              </a:rPr>
              <a:t>l</a:t>
            </a:r>
            <a:r>
              <a:rPr sz="1000" dirty="0">
                <a:solidFill>
                  <a:srgbClr val="444949"/>
                </a:solidFill>
                <a:latin typeface="Arial"/>
                <a:cs typeface="Arial"/>
              </a:rPr>
              <a:t>i</a:t>
            </a:r>
            <a:r>
              <a:rPr sz="1000" spc="-15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000" spc="-25" dirty="0">
                <a:solidFill>
                  <a:srgbClr val="444949"/>
                </a:solidFill>
                <a:latin typeface="Arial"/>
                <a:cs typeface="Arial"/>
              </a:rPr>
              <a:t>n</a:t>
            </a:r>
            <a:r>
              <a:rPr sz="1000" spc="35" dirty="0">
                <a:solidFill>
                  <a:srgbClr val="444949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20471" y="3225053"/>
            <a:ext cx="1961514" cy="76200"/>
          </a:xfrm>
          <a:custGeom>
            <a:avLst/>
            <a:gdLst/>
            <a:ahLst/>
            <a:cxnLst/>
            <a:rect l="l" t="t" r="r" b="b"/>
            <a:pathLst>
              <a:path w="1961514" h="76200">
                <a:moveTo>
                  <a:pt x="1885105" y="41276"/>
                </a:moveTo>
                <a:lnTo>
                  <a:pt x="1885105" y="76201"/>
                </a:lnTo>
                <a:lnTo>
                  <a:pt x="1954955" y="41276"/>
                </a:lnTo>
                <a:lnTo>
                  <a:pt x="1885105" y="41276"/>
                </a:lnTo>
                <a:close/>
              </a:path>
              <a:path w="19615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961514" h="76200">
                <a:moveTo>
                  <a:pt x="1885105" y="34926"/>
                </a:moveTo>
                <a:lnTo>
                  <a:pt x="1885105" y="41276"/>
                </a:lnTo>
                <a:lnTo>
                  <a:pt x="1897805" y="41276"/>
                </a:lnTo>
                <a:lnTo>
                  <a:pt x="1897805" y="34926"/>
                </a:lnTo>
                <a:lnTo>
                  <a:pt x="1885105" y="34926"/>
                </a:lnTo>
                <a:close/>
              </a:path>
              <a:path w="1961514" h="76200">
                <a:moveTo>
                  <a:pt x="1885105" y="1"/>
                </a:moveTo>
                <a:lnTo>
                  <a:pt x="1885105" y="34926"/>
                </a:lnTo>
                <a:lnTo>
                  <a:pt x="1897805" y="34926"/>
                </a:lnTo>
                <a:lnTo>
                  <a:pt x="1897805" y="41276"/>
                </a:lnTo>
                <a:lnTo>
                  <a:pt x="1954957" y="41275"/>
                </a:lnTo>
                <a:lnTo>
                  <a:pt x="1961305" y="38101"/>
                </a:lnTo>
                <a:lnTo>
                  <a:pt x="1885105" y="1"/>
                </a:lnTo>
                <a:close/>
              </a:path>
              <a:path w="1961514" h="76200">
                <a:moveTo>
                  <a:pt x="76200" y="34925"/>
                </a:moveTo>
                <a:lnTo>
                  <a:pt x="76200" y="41275"/>
                </a:lnTo>
                <a:lnTo>
                  <a:pt x="1885105" y="41276"/>
                </a:lnTo>
                <a:lnTo>
                  <a:pt x="1885105" y="34926"/>
                </a:lnTo>
                <a:lnTo>
                  <a:pt x="76200" y="34925"/>
                </a:lnTo>
                <a:close/>
              </a:path>
              <a:path w="1961514" h="76200">
                <a:moveTo>
                  <a:pt x="63497" y="34925"/>
                </a:move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497" y="34925"/>
                </a:lnTo>
                <a:close/>
              </a:path>
              <a:path w="1961514" h="76200">
                <a:moveTo>
                  <a:pt x="76200" y="34925"/>
                </a:moveTo>
                <a:lnTo>
                  <a:pt x="63497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45617" y="2849371"/>
            <a:ext cx="83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76528" y="3232879"/>
            <a:ext cx="1882775" cy="80010"/>
          </a:xfrm>
          <a:custGeom>
            <a:avLst/>
            <a:gdLst/>
            <a:ahLst/>
            <a:cxnLst/>
            <a:rect l="l" t="t" r="r" b="b"/>
            <a:pathLst>
              <a:path w="1882775" h="80010">
                <a:moveTo>
                  <a:pt x="1806163" y="44517"/>
                </a:moveTo>
                <a:lnTo>
                  <a:pt x="1806097" y="79443"/>
                </a:lnTo>
                <a:lnTo>
                  <a:pt x="1876228" y="44541"/>
                </a:lnTo>
                <a:lnTo>
                  <a:pt x="1818859" y="44541"/>
                </a:lnTo>
                <a:lnTo>
                  <a:pt x="1806163" y="44517"/>
                </a:lnTo>
                <a:close/>
              </a:path>
              <a:path w="1882775" h="80010">
                <a:moveTo>
                  <a:pt x="76271" y="0"/>
                </a:moveTo>
                <a:lnTo>
                  <a:pt x="0" y="37956"/>
                </a:lnTo>
                <a:lnTo>
                  <a:pt x="76128" y="76200"/>
                </a:lnTo>
                <a:lnTo>
                  <a:pt x="76194" y="41274"/>
                </a:lnTo>
                <a:lnTo>
                  <a:pt x="63488" y="41250"/>
                </a:lnTo>
                <a:lnTo>
                  <a:pt x="63501" y="34900"/>
                </a:lnTo>
                <a:lnTo>
                  <a:pt x="76205" y="34900"/>
                </a:lnTo>
                <a:lnTo>
                  <a:pt x="76271" y="0"/>
                </a:lnTo>
                <a:close/>
              </a:path>
              <a:path w="1882775" h="80010">
                <a:moveTo>
                  <a:pt x="1806175" y="38167"/>
                </a:moveTo>
                <a:lnTo>
                  <a:pt x="1806163" y="44517"/>
                </a:lnTo>
                <a:lnTo>
                  <a:pt x="1818859" y="44541"/>
                </a:lnTo>
                <a:lnTo>
                  <a:pt x="1818872" y="38191"/>
                </a:lnTo>
                <a:lnTo>
                  <a:pt x="1806175" y="38167"/>
                </a:lnTo>
                <a:close/>
              </a:path>
              <a:path w="1882775" h="80010">
                <a:moveTo>
                  <a:pt x="1806240" y="3243"/>
                </a:moveTo>
                <a:lnTo>
                  <a:pt x="1806175" y="38167"/>
                </a:lnTo>
                <a:lnTo>
                  <a:pt x="1818872" y="38191"/>
                </a:lnTo>
                <a:lnTo>
                  <a:pt x="1818859" y="44541"/>
                </a:lnTo>
                <a:lnTo>
                  <a:pt x="1876228" y="44541"/>
                </a:lnTo>
                <a:lnTo>
                  <a:pt x="1882368" y="41485"/>
                </a:lnTo>
                <a:lnTo>
                  <a:pt x="1806240" y="3243"/>
                </a:lnTo>
                <a:close/>
              </a:path>
              <a:path w="1882775" h="80010">
                <a:moveTo>
                  <a:pt x="76205" y="34924"/>
                </a:moveTo>
                <a:lnTo>
                  <a:pt x="76194" y="41274"/>
                </a:lnTo>
                <a:lnTo>
                  <a:pt x="1806163" y="44517"/>
                </a:lnTo>
                <a:lnTo>
                  <a:pt x="1806175" y="38167"/>
                </a:lnTo>
                <a:lnTo>
                  <a:pt x="76205" y="34924"/>
                </a:lnTo>
                <a:close/>
              </a:path>
              <a:path w="1882775" h="80010">
                <a:moveTo>
                  <a:pt x="63501" y="34900"/>
                </a:moveTo>
                <a:lnTo>
                  <a:pt x="63488" y="41250"/>
                </a:lnTo>
                <a:lnTo>
                  <a:pt x="76194" y="41274"/>
                </a:lnTo>
                <a:lnTo>
                  <a:pt x="76205" y="34924"/>
                </a:lnTo>
                <a:lnTo>
                  <a:pt x="63501" y="34900"/>
                </a:lnTo>
                <a:close/>
              </a:path>
              <a:path w="1882775" h="80010">
                <a:moveTo>
                  <a:pt x="76205" y="34900"/>
                </a:moveTo>
                <a:lnTo>
                  <a:pt x="63501" y="34900"/>
                </a:lnTo>
                <a:lnTo>
                  <a:pt x="76205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413549" y="2876803"/>
            <a:ext cx="1649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PROXY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44143" y="3217989"/>
            <a:ext cx="1989455" cy="76200"/>
          </a:xfrm>
          <a:custGeom>
            <a:avLst/>
            <a:gdLst/>
            <a:ahLst/>
            <a:cxnLst/>
            <a:rect l="l" t="t" r="r" b="b"/>
            <a:pathLst>
              <a:path w="19894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989454" h="76200">
                <a:moveTo>
                  <a:pt x="1912936" y="0"/>
                </a:moveTo>
                <a:lnTo>
                  <a:pt x="1912936" y="76200"/>
                </a:lnTo>
                <a:lnTo>
                  <a:pt x="1982786" y="41275"/>
                </a:lnTo>
                <a:lnTo>
                  <a:pt x="1925636" y="41275"/>
                </a:lnTo>
                <a:lnTo>
                  <a:pt x="1925636" y="34925"/>
                </a:lnTo>
                <a:lnTo>
                  <a:pt x="1982786" y="34925"/>
                </a:lnTo>
                <a:lnTo>
                  <a:pt x="1912936" y="0"/>
                </a:lnTo>
                <a:close/>
              </a:path>
              <a:path w="198945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989454" h="76200">
                <a:moveTo>
                  <a:pt x="1912936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912936" y="41275"/>
                </a:lnTo>
                <a:lnTo>
                  <a:pt x="1912936" y="34925"/>
                </a:lnTo>
                <a:close/>
              </a:path>
              <a:path w="1989454" h="76200">
                <a:moveTo>
                  <a:pt x="1982786" y="34925"/>
                </a:moveTo>
                <a:lnTo>
                  <a:pt x="1925636" y="34925"/>
                </a:lnTo>
                <a:lnTo>
                  <a:pt x="1925636" y="41275"/>
                </a:lnTo>
                <a:lnTo>
                  <a:pt x="1982786" y="41275"/>
                </a:lnTo>
                <a:lnTo>
                  <a:pt x="1989136" y="38100"/>
                </a:lnTo>
                <a:lnTo>
                  <a:pt x="1982786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611323" y="2904235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3130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1948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70" dirty="0"/>
              <a:t>API</a:t>
            </a:r>
            <a:r>
              <a:rPr spc="-225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8587740" cy="4241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800" spc="215" dirty="0">
                <a:solidFill>
                  <a:srgbClr val="444949"/>
                </a:solidFill>
                <a:latin typeface="Gill Sans MT"/>
                <a:cs typeface="Gill Sans MT"/>
              </a:rPr>
              <a:t>+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Gateway: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infrastructure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-3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versioning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(v1,</a:t>
            </a:r>
            <a:r>
              <a:rPr sz="2800" spc="-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v2…)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 environments (dev,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test,</a:t>
            </a:r>
            <a:r>
              <a:rPr sz="2800" spc="-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prod…)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(Authentication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Authorization)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keys,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request</a:t>
            </a:r>
            <a:r>
              <a:rPr sz="2800" spc="-2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throttling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Swagger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Open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import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quickly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define</a:t>
            </a: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APIs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Transform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validate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requests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responses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Generate </a:t>
            </a: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SDK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specifications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8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responses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07752" y="374904"/>
            <a:ext cx="1146048" cy="1377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4695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5962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API Gateway</a:t>
            </a:r>
            <a:r>
              <a:rPr spc="45" dirty="0"/>
              <a:t> </a:t>
            </a:r>
            <a:r>
              <a:rPr spc="-90" dirty="0"/>
              <a:t>Integrations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5625"/>
            <a:ext cx="6484620" cy="41414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Outside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-3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VPC: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(most popular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powerful)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Endpoints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Balancers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External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publicly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accessible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HTTP</a:t>
            </a:r>
            <a:r>
              <a:rPr sz="24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endpoints</a:t>
            </a:r>
            <a:endParaRPr sz="2400">
              <a:latin typeface="Gill Sans MT"/>
              <a:cs typeface="Gill Sans MT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Inside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-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VPC:</a:t>
            </a:r>
            <a:endParaRPr sz="2800">
              <a:latin typeface="Gill Sans MT"/>
              <a:cs typeface="Gill Sans MT"/>
            </a:endParaRPr>
          </a:p>
          <a:p>
            <a:pPr marL="763905" lvl="1" indent="-294005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763905" algn="l"/>
                <a:tab pos="76454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400" spc="-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EC2 endpoints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400" spc="-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VPC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72401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52228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API Gateway </a:t>
            </a:r>
            <a:r>
              <a:rPr spc="-5" dirty="0"/>
              <a:t>–</a:t>
            </a:r>
            <a:r>
              <a:rPr spc="90" dirty="0"/>
              <a:t> </a:t>
            </a:r>
            <a:r>
              <a:rPr spc="-80" dirty="0"/>
              <a:t>Security</a:t>
            </a:r>
          </a:p>
        </p:txBody>
      </p:sp>
      <p:sp>
        <p:nvSpPr>
          <p:cNvPr id="5" name="object 5"/>
          <p:cNvSpPr/>
          <p:nvPr/>
        </p:nvSpPr>
        <p:spPr>
          <a:xfrm>
            <a:off x="5190744" y="4992623"/>
            <a:ext cx="524255" cy="62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95724" y="5650483"/>
            <a:ext cx="91440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4620" marR="5080" indent="-122555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API  </a:t>
            </a:r>
            <a:r>
              <a:rPr sz="14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41576" y="4913376"/>
            <a:ext cx="734568" cy="734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3701" y="5243417"/>
            <a:ext cx="2519045" cy="99695"/>
          </a:xfrm>
          <a:custGeom>
            <a:avLst/>
            <a:gdLst/>
            <a:ahLst/>
            <a:cxnLst/>
            <a:rect l="l" t="t" r="r" b="b"/>
            <a:pathLst>
              <a:path w="2519045" h="99695">
                <a:moveTo>
                  <a:pt x="2442375" y="64612"/>
                </a:moveTo>
                <a:lnTo>
                  <a:pt x="2442030" y="99536"/>
                </a:lnTo>
                <a:lnTo>
                  <a:pt x="2513377" y="64738"/>
                </a:lnTo>
                <a:lnTo>
                  <a:pt x="2455082" y="64738"/>
                </a:lnTo>
                <a:lnTo>
                  <a:pt x="2442375" y="64612"/>
                </a:lnTo>
                <a:close/>
              </a:path>
              <a:path w="2519045" h="99695">
                <a:moveTo>
                  <a:pt x="76572" y="0"/>
                </a:moveTo>
                <a:lnTo>
                  <a:pt x="0" y="37346"/>
                </a:lnTo>
                <a:lnTo>
                  <a:pt x="75820" y="76196"/>
                </a:lnTo>
                <a:lnTo>
                  <a:pt x="76164" y="41273"/>
                </a:lnTo>
                <a:lnTo>
                  <a:pt x="63465" y="41147"/>
                </a:lnTo>
                <a:lnTo>
                  <a:pt x="63527" y="34797"/>
                </a:lnTo>
                <a:lnTo>
                  <a:pt x="76228" y="34797"/>
                </a:lnTo>
                <a:lnTo>
                  <a:pt x="76572" y="0"/>
                </a:lnTo>
                <a:close/>
              </a:path>
              <a:path w="2519045" h="99695">
                <a:moveTo>
                  <a:pt x="2442438" y="58262"/>
                </a:moveTo>
                <a:lnTo>
                  <a:pt x="2442375" y="64612"/>
                </a:lnTo>
                <a:lnTo>
                  <a:pt x="2455082" y="64738"/>
                </a:lnTo>
                <a:lnTo>
                  <a:pt x="2455146" y="58388"/>
                </a:lnTo>
                <a:lnTo>
                  <a:pt x="2442438" y="58262"/>
                </a:lnTo>
                <a:close/>
              </a:path>
              <a:path w="2519045" h="99695">
                <a:moveTo>
                  <a:pt x="2442782" y="23340"/>
                </a:moveTo>
                <a:lnTo>
                  <a:pt x="2442438" y="58262"/>
                </a:lnTo>
                <a:lnTo>
                  <a:pt x="2455146" y="58388"/>
                </a:lnTo>
                <a:lnTo>
                  <a:pt x="2455082" y="64738"/>
                </a:lnTo>
                <a:lnTo>
                  <a:pt x="2513377" y="64738"/>
                </a:lnTo>
                <a:lnTo>
                  <a:pt x="2518603" y="62189"/>
                </a:lnTo>
                <a:lnTo>
                  <a:pt x="2442782" y="23340"/>
                </a:lnTo>
                <a:close/>
              </a:path>
              <a:path w="2519045" h="99695">
                <a:moveTo>
                  <a:pt x="76227" y="34923"/>
                </a:moveTo>
                <a:lnTo>
                  <a:pt x="76164" y="41273"/>
                </a:lnTo>
                <a:lnTo>
                  <a:pt x="2442375" y="64612"/>
                </a:lnTo>
                <a:lnTo>
                  <a:pt x="2442438" y="58262"/>
                </a:lnTo>
                <a:lnTo>
                  <a:pt x="76227" y="34923"/>
                </a:lnTo>
                <a:close/>
              </a:path>
              <a:path w="2519045" h="99695">
                <a:moveTo>
                  <a:pt x="63527" y="34797"/>
                </a:moveTo>
                <a:lnTo>
                  <a:pt x="63465" y="41147"/>
                </a:lnTo>
                <a:lnTo>
                  <a:pt x="76164" y="41273"/>
                </a:lnTo>
                <a:lnTo>
                  <a:pt x="76227" y="34923"/>
                </a:lnTo>
                <a:lnTo>
                  <a:pt x="63527" y="34797"/>
                </a:lnTo>
                <a:close/>
              </a:path>
              <a:path w="2519045" h="99695">
                <a:moveTo>
                  <a:pt x="76228" y="34797"/>
                </a:moveTo>
                <a:lnTo>
                  <a:pt x="63527" y="34797"/>
                </a:lnTo>
                <a:lnTo>
                  <a:pt x="76227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6348" y="4378787"/>
            <a:ext cx="85090" cy="614045"/>
          </a:xfrm>
          <a:custGeom>
            <a:avLst/>
            <a:gdLst/>
            <a:ahLst/>
            <a:cxnLst/>
            <a:rect l="l" t="t" r="r" b="b"/>
            <a:pathLst>
              <a:path w="85089" h="614045">
                <a:moveTo>
                  <a:pt x="0" y="537086"/>
                </a:moveTo>
                <a:lnTo>
                  <a:pt x="36639" y="613999"/>
                </a:lnTo>
                <a:lnTo>
                  <a:pt x="69880" y="550571"/>
                </a:lnTo>
                <a:lnTo>
                  <a:pt x="41024" y="550571"/>
                </a:lnTo>
                <a:lnTo>
                  <a:pt x="34676" y="550451"/>
                </a:lnTo>
                <a:lnTo>
                  <a:pt x="34918" y="537752"/>
                </a:lnTo>
                <a:lnTo>
                  <a:pt x="0" y="537086"/>
                </a:lnTo>
                <a:close/>
              </a:path>
              <a:path w="85089" h="614045">
                <a:moveTo>
                  <a:pt x="34918" y="537752"/>
                </a:moveTo>
                <a:lnTo>
                  <a:pt x="34676" y="550451"/>
                </a:lnTo>
                <a:lnTo>
                  <a:pt x="41024" y="550571"/>
                </a:lnTo>
                <a:lnTo>
                  <a:pt x="41266" y="537873"/>
                </a:lnTo>
                <a:lnTo>
                  <a:pt x="34918" y="537752"/>
                </a:lnTo>
                <a:close/>
              </a:path>
              <a:path w="85089" h="614045">
                <a:moveTo>
                  <a:pt x="41266" y="537873"/>
                </a:moveTo>
                <a:lnTo>
                  <a:pt x="41024" y="550571"/>
                </a:lnTo>
                <a:lnTo>
                  <a:pt x="69880" y="550571"/>
                </a:lnTo>
                <a:lnTo>
                  <a:pt x="76186" y="538539"/>
                </a:lnTo>
                <a:lnTo>
                  <a:pt x="41266" y="537873"/>
                </a:lnTo>
                <a:close/>
              </a:path>
              <a:path w="85089" h="614045">
                <a:moveTo>
                  <a:pt x="43721" y="76125"/>
                </a:moveTo>
                <a:lnTo>
                  <a:pt x="34918" y="537752"/>
                </a:lnTo>
                <a:lnTo>
                  <a:pt x="41266" y="537873"/>
                </a:lnTo>
                <a:lnTo>
                  <a:pt x="50070" y="76246"/>
                </a:lnTo>
                <a:lnTo>
                  <a:pt x="43721" y="76125"/>
                </a:lnTo>
                <a:close/>
              </a:path>
              <a:path w="85089" h="614045">
                <a:moveTo>
                  <a:pt x="78564" y="63427"/>
                </a:moveTo>
                <a:lnTo>
                  <a:pt x="43963" y="63427"/>
                </a:lnTo>
                <a:lnTo>
                  <a:pt x="50312" y="63548"/>
                </a:lnTo>
                <a:lnTo>
                  <a:pt x="50070" y="76246"/>
                </a:lnTo>
                <a:lnTo>
                  <a:pt x="84988" y="76912"/>
                </a:lnTo>
                <a:lnTo>
                  <a:pt x="78564" y="63427"/>
                </a:lnTo>
                <a:close/>
              </a:path>
              <a:path w="85089" h="614045">
                <a:moveTo>
                  <a:pt x="43963" y="63427"/>
                </a:moveTo>
                <a:lnTo>
                  <a:pt x="43721" y="76125"/>
                </a:lnTo>
                <a:lnTo>
                  <a:pt x="50070" y="76246"/>
                </a:lnTo>
                <a:lnTo>
                  <a:pt x="50312" y="63548"/>
                </a:lnTo>
                <a:lnTo>
                  <a:pt x="43963" y="63427"/>
                </a:lnTo>
                <a:close/>
              </a:path>
              <a:path w="85089" h="614045">
                <a:moveTo>
                  <a:pt x="48347" y="0"/>
                </a:moveTo>
                <a:lnTo>
                  <a:pt x="8802" y="75459"/>
                </a:lnTo>
                <a:lnTo>
                  <a:pt x="43721" y="76125"/>
                </a:lnTo>
                <a:lnTo>
                  <a:pt x="43963" y="63427"/>
                </a:lnTo>
                <a:lnTo>
                  <a:pt x="78564" y="63427"/>
                </a:lnTo>
                <a:lnTo>
                  <a:pt x="4834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83052" y="4519676"/>
            <a:ext cx="4245610" cy="58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271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IAM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check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API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w/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Sig</a:t>
            </a:r>
            <a:r>
              <a:rPr sz="1800" spc="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v4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57743" y="4992623"/>
            <a:ext cx="548640" cy="655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10955" y="5650483"/>
            <a:ext cx="643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bac</a:t>
            </a:r>
            <a:r>
              <a:rPr sz="1400" b="1" spc="-40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13671" y="5268007"/>
            <a:ext cx="2146300" cy="89535"/>
          </a:xfrm>
          <a:custGeom>
            <a:avLst/>
            <a:gdLst/>
            <a:ahLst/>
            <a:cxnLst/>
            <a:rect l="l" t="t" r="r" b="b"/>
            <a:pathLst>
              <a:path w="2146300" h="89535">
                <a:moveTo>
                  <a:pt x="2070348" y="13050"/>
                </a:moveTo>
                <a:lnTo>
                  <a:pt x="2070120" y="47974"/>
                </a:lnTo>
                <a:lnTo>
                  <a:pt x="2082822" y="48058"/>
                </a:lnTo>
                <a:lnTo>
                  <a:pt x="2082780" y="54408"/>
                </a:lnTo>
                <a:lnTo>
                  <a:pt x="2070078" y="54408"/>
                </a:lnTo>
                <a:lnTo>
                  <a:pt x="2069851" y="89249"/>
                </a:lnTo>
                <a:lnTo>
                  <a:pt x="2140687" y="54408"/>
                </a:lnTo>
                <a:lnTo>
                  <a:pt x="2082780" y="54408"/>
                </a:lnTo>
                <a:lnTo>
                  <a:pt x="2140856" y="54324"/>
                </a:lnTo>
                <a:lnTo>
                  <a:pt x="2146298" y="51648"/>
                </a:lnTo>
                <a:lnTo>
                  <a:pt x="2070348" y="13050"/>
                </a:lnTo>
                <a:close/>
              </a:path>
              <a:path w="2146300" h="89535">
                <a:moveTo>
                  <a:pt x="76447" y="0"/>
                </a:moveTo>
                <a:lnTo>
                  <a:pt x="0" y="37599"/>
                </a:lnTo>
                <a:lnTo>
                  <a:pt x="75948" y="76197"/>
                </a:lnTo>
                <a:lnTo>
                  <a:pt x="76177" y="41274"/>
                </a:lnTo>
                <a:lnTo>
                  <a:pt x="63479" y="41191"/>
                </a:lnTo>
                <a:lnTo>
                  <a:pt x="63521" y="34841"/>
                </a:lnTo>
                <a:lnTo>
                  <a:pt x="76219" y="34841"/>
                </a:lnTo>
                <a:lnTo>
                  <a:pt x="76447" y="0"/>
                </a:lnTo>
                <a:close/>
              </a:path>
              <a:path w="2146300" h="89535">
                <a:moveTo>
                  <a:pt x="2070120" y="47974"/>
                </a:moveTo>
                <a:lnTo>
                  <a:pt x="2070079" y="54324"/>
                </a:lnTo>
                <a:lnTo>
                  <a:pt x="2082780" y="54408"/>
                </a:lnTo>
                <a:lnTo>
                  <a:pt x="2082822" y="48058"/>
                </a:lnTo>
                <a:lnTo>
                  <a:pt x="2070120" y="47974"/>
                </a:lnTo>
                <a:close/>
              </a:path>
              <a:path w="2146300" h="89535">
                <a:moveTo>
                  <a:pt x="76218" y="34924"/>
                </a:moveTo>
                <a:lnTo>
                  <a:pt x="76177" y="41274"/>
                </a:lnTo>
                <a:lnTo>
                  <a:pt x="2070079" y="54324"/>
                </a:lnTo>
                <a:lnTo>
                  <a:pt x="2070120" y="47974"/>
                </a:lnTo>
                <a:lnTo>
                  <a:pt x="76218" y="34924"/>
                </a:lnTo>
                <a:close/>
              </a:path>
              <a:path w="2146300" h="89535">
                <a:moveTo>
                  <a:pt x="63521" y="34841"/>
                </a:moveTo>
                <a:lnTo>
                  <a:pt x="63479" y="41191"/>
                </a:lnTo>
                <a:lnTo>
                  <a:pt x="76177" y="41274"/>
                </a:lnTo>
                <a:lnTo>
                  <a:pt x="76218" y="34924"/>
                </a:lnTo>
                <a:lnTo>
                  <a:pt x="63521" y="34841"/>
                </a:lnTo>
                <a:close/>
              </a:path>
              <a:path w="2146300" h="89535">
                <a:moveTo>
                  <a:pt x="76219" y="34841"/>
                </a:moveTo>
                <a:lnTo>
                  <a:pt x="63521" y="34841"/>
                </a:lnTo>
                <a:lnTo>
                  <a:pt x="76218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94376" y="3614928"/>
            <a:ext cx="338327" cy="6400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20711" y="4255008"/>
            <a:ext cx="426720" cy="569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16939" y="614703"/>
            <a:ext cx="10061575" cy="294830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4300" spc="-10" dirty="0">
                <a:solidFill>
                  <a:srgbClr val="444949"/>
                </a:solidFill>
                <a:latin typeface="Gill Sans MT"/>
                <a:cs typeface="Gill Sans MT"/>
              </a:rPr>
              <a:t>IAM</a:t>
            </a:r>
            <a:r>
              <a:rPr sz="43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300" spc="-65" dirty="0">
                <a:solidFill>
                  <a:srgbClr val="444949"/>
                </a:solidFill>
                <a:latin typeface="Gill Sans MT"/>
                <a:cs typeface="Gill Sans MT"/>
              </a:rPr>
              <a:t>Permissions</a:t>
            </a:r>
            <a:endParaRPr sz="4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policy authorization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attach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Role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verifies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permissions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passed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calling</a:t>
            </a:r>
            <a:r>
              <a:rPr sz="2800" spc="3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Good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provide access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own</a:t>
            </a:r>
            <a:r>
              <a:rPr sz="2800" spc="2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infrastructure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Leverages “Sig v4”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capability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where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credential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in</a:t>
            </a:r>
            <a:r>
              <a:rPr sz="28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headers</a:t>
            </a:r>
            <a:endParaRPr sz="2800">
              <a:latin typeface="Gill Sans MT"/>
              <a:cs typeface="Gill Sans MT"/>
            </a:endParaRPr>
          </a:p>
          <a:p>
            <a:pPr marR="958850" algn="ctr">
              <a:lnSpc>
                <a:spcPct val="100000"/>
              </a:lnSpc>
              <a:spcBef>
                <a:spcPts val="869"/>
              </a:spcBef>
            </a:pP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6639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133604"/>
            <a:ext cx="10259695" cy="1177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4585"/>
              </a:lnSpc>
              <a:spcBef>
                <a:spcPts val="105"/>
              </a:spcBef>
            </a:pPr>
            <a:r>
              <a:rPr sz="4000" spc="-65" dirty="0"/>
              <a:t>API </a:t>
            </a:r>
            <a:r>
              <a:rPr sz="4000" spc="-60" dirty="0"/>
              <a:t>Gateway </a:t>
            </a:r>
            <a:r>
              <a:rPr sz="4000" dirty="0"/>
              <a:t>–</a:t>
            </a:r>
            <a:r>
              <a:rPr sz="4000" spc="110" dirty="0"/>
              <a:t> </a:t>
            </a:r>
            <a:r>
              <a:rPr sz="4000" spc="-75" dirty="0"/>
              <a:t>Security</a:t>
            </a:r>
            <a:endParaRPr sz="4000"/>
          </a:p>
          <a:p>
            <a:pPr marL="12700">
              <a:lnSpc>
                <a:spcPts val="4465"/>
              </a:lnSpc>
            </a:pPr>
            <a:r>
              <a:rPr sz="3900" spc="40" dirty="0"/>
              <a:t>Lambda </a:t>
            </a:r>
            <a:r>
              <a:rPr sz="3900" spc="-50" dirty="0"/>
              <a:t>Authorizer </a:t>
            </a:r>
            <a:r>
              <a:rPr sz="3900" spc="-25" dirty="0"/>
              <a:t>(formerly </a:t>
            </a:r>
            <a:r>
              <a:rPr sz="3900" spc="-20" dirty="0"/>
              <a:t>Custom</a:t>
            </a:r>
            <a:r>
              <a:rPr sz="3900" spc="-285" dirty="0"/>
              <a:t> </a:t>
            </a:r>
            <a:r>
              <a:rPr sz="3900" spc="-30" dirty="0"/>
              <a:t>Authorizers)</a:t>
            </a:r>
            <a:endParaRPr sz="3900"/>
          </a:p>
        </p:txBody>
      </p:sp>
      <p:sp>
        <p:nvSpPr>
          <p:cNvPr id="5" name="object 5"/>
          <p:cNvSpPr/>
          <p:nvPr/>
        </p:nvSpPr>
        <p:spPr>
          <a:xfrm>
            <a:off x="5190744" y="3724655"/>
            <a:ext cx="548639" cy="655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6939" y="1358900"/>
            <a:ext cx="8607425" cy="2310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Uses AWS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validate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token in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header </a:t>
            </a:r>
            <a:r>
              <a:rPr sz="2600" spc="-20" dirty="0">
                <a:solidFill>
                  <a:srgbClr val="444949"/>
                </a:solidFill>
                <a:latin typeface="Gill Sans MT"/>
                <a:cs typeface="Gill Sans MT"/>
              </a:rPr>
              <a:t>being</a:t>
            </a:r>
            <a:r>
              <a:rPr sz="26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passed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Option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600" spc="-75" dirty="0">
                <a:solidFill>
                  <a:srgbClr val="444949"/>
                </a:solidFill>
                <a:latin typeface="Gill Sans MT"/>
                <a:cs typeface="Gill Sans MT"/>
              </a:rPr>
              <a:t>result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600" spc="2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authentication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OAuth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SAML </a:t>
            </a: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550" spc="-37" baseline="26143" dirty="0">
                <a:solidFill>
                  <a:srgbClr val="444949"/>
                </a:solidFill>
                <a:latin typeface="Gill Sans MT"/>
                <a:cs typeface="Gill Sans MT"/>
              </a:rPr>
              <a:t>rd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party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type of</a:t>
            </a:r>
            <a:r>
              <a:rPr sz="2600" spc="1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authentication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return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policy </a:t>
            </a:r>
            <a:r>
              <a:rPr sz="2600" spc="-8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6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endParaRPr sz="2600">
              <a:latin typeface="Gill Sans MT"/>
              <a:cs typeface="Gill Sans MT"/>
            </a:endParaRPr>
          </a:p>
          <a:p>
            <a:pPr marL="4178300" marR="3637279" indent="635" algn="ctr">
              <a:lnSpc>
                <a:spcPct val="100000"/>
              </a:lnSpc>
              <a:spcBef>
                <a:spcPts val="1970"/>
              </a:spcBef>
            </a:pP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Lambda  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ho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ri</a:t>
            </a:r>
            <a:r>
              <a:rPr sz="1400" b="1" spc="-25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90744" y="4992623"/>
            <a:ext cx="524255" cy="627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95724" y="5650483"/>
            <a:ext cx="91440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4620" marR="5080" indent="-122555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API  </a:t>
            </a:r>
            <a:r>
              <a:rPr sz="14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21279" y="4943855"/>
            <a:ext cx="734568" cy="734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53041" y="5267798"/>
            <a:ext cx="1839595" cy="83185"/>
          </a:xfrm>
          <a:custGeom>
            <a:avLst/>
            <a:gdLst/>
            <a:ahLst/>
            <a:cxnLst/>
            <a:rect l="l" t="t" r="r" b="b"/>
            <a:pathLst>
              <a:path w="1839595" h="83185">
                <a:moveTo>
                  <a:pt x="76053" y="6441"/>
                </a:moveTo>
                <a:lnTo>
                  <a:pt x="0" y="44832"/>
                </a:lnTo>
                <a:lnTo>
                  <a:pt x="76344" y="82641"/>
                </a:lnTo>
                <a:lnTo>
                  <a:pt x="76211" y="47764"/>
                </a:lnTo>
                <a:lnTo>
                  <a:pt x="63513" y="47764"/>
                </a:lnTo>
                <a:lnTo>
                  <a:pt x="63489" y="41414"/>
                </a:lnTo>
                <a:lnTo>
                  <a:pt x="76187" y="41366"/>
                </a:lnTo>
                <a:lnTo>
                  <a:pt x="76053" y="6441"/>
                </a:lnTo>
                <a:close/>
              </a:path>
              <a:path w="1839595" h="83185">
                <a:moveTo>
                  <a:pt x="1833342" y="34875"/>
                </a:moveTo>
                <a:lnTo>
                  <a:pt x="1775749" y="34875"/>
                </a:lnTo>
                <a:lnTo>
                  <a:pt x="1775773" y="41225"/>
                </a:lnTo>
                <a:lnTo>
                  <a:pt x="1763076" y="41273"/>
                </a:lnTo>
                <a:lnTo>
                  <a:pt x="1763209" y="76198"/>
                </a:lnTo>
                <a:lnTo>
                  <a:pt x="1839263" y="37807"/>
                </a:lnTo>
                <a:lnTo>
                  <a:pt x="1833342" y="34875"/>
                </a:lnTo>
                <a:close/>
              </a:path>
              <a:path w="1839595" h="83185">
                <a:moveTo>
                  <a:pt x="76187" y="41366"/>
                </a:moveTo>
                <a:lnTo>
                  <a:pt x="63489" y="41414"/>
                </a:lnTo>
                <a:lnTo>
                  <a:pt x="63513" y="47764"/>
                </a:lnTo>
                <a:lnTo>
                  <a:pt x="76211" y="47716"/>
                </a:lnTo>
                <a:lnTo>
                  <a:pt x="76187" y="41366"/>
                </a:lnTo>
                <a:close/>
              </a:path>
              <a:path w="1839595" h="83185">
                <a:moveTo>
                  <a:pt x="76211" y="47716"/>
                </a:moveTo>
                <a:lnTo>
                  <a:pt x="63513" y="47764"/>
                </a:lnTo>
                <a:lnTo>
                  <a:pt x="76211" y="47764"/>
                </a:lnTo>
                <a:close/>
              </a:path>
              <a:path w="1839595" h="83185">
                <a:moveTo>
                  <a:pt x="1763052" y="34923"/>
                </a:moveTo>
                <a:lnTo>
                  <a:pt x="76187" y="41366"/>
                </a:lnTo>
                <a:lnTo>
                  <a:pt x="76211" y="47716"/>
                </a:lnTo>
                <a:lnTo>
                  <a:pt x="1763076" y="41273"/>
                </a:lnTo>
                <a:lnTo>
                  <a:pt x="1763052" y="34923"/>
                </a:lnTo>
                <a:close/>
              </a:path>
              <a:path w="1839595" h="83185">
                <a:moveTo>
                  <a:pt x="1775749" y="34875"/>
                </a:moveTo>
                <a:lnTo>
                  <a:pt x="1763052" y="34923"/>
                </a:lnTo>
                <a:lnTo>
                  <a:pt x="1763076" y="41273"/>
                </a:lnTo>
                <a:lnTo>
                  <a:pt x="1775773" y="41225"/>
                </a:lnTo>
                <a:lnTo>
                  <a:pt x="1775749" y="34875"/>
                </a:lnTo>
                <a:close/>
              </a:path>
              <a:path w="1839595" h="83185">
                <a:moveTo>
                  <a:pt x="1762918" y="0"/>
                </a:moveTo>
                <a:lnTo>
                  <a:pt x="1763052" y="34923"/>
                </a:lnTo>
                <a:lnTo>
                  <a:pt x="1833342" y="34875"/>
                </a:lnTo>
                <a:lnTo>
                  <a:pt x="176291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75699" y="4635500"/>
            <a:ext cx="872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w/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Token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16348" y="4378787"/>
            <a:ext cx="85090" cy="614045"/>
          </a:xfrm>
          <a:custGeom>
            <a:avLst/>
            <a:gdLst/>
            <a:ahLst/>
            <a:cxnLst/>
            <a:rect l="l" t="t" r="r" b="b"/>
            <a:pathLst>
              <a:path w="85089" h="614045">
                <a:moveTo>
                  <a:pt x="0" y="537086"/>
                </a:moveTo>
                <a:lnTo>
                  <a:pt x="36639" y="613999"/>
                </a:lnTo>
                <a:lnTo>
                  <a:pt x="69880" y="550571"/>
                </a:lnTo>
                <a:lnTo>
                  <a:pt x="41024" y="550571"/>
                </a:lnTo>
                <a:lnTo>
                  <a:pt x="34676" y="550451"/>
                </a:lnTo>
                <a:lnTo>
                  <a:pt x="34918" y="537752"/>
                </a:lnTo>
                <a:lnTo>
                  <a:pt x="0" y="537086"/>
                </a:lnTo>
                <a:close/>
              </a:path>
              <a:path w="85089" h="614045">
                <a:moveTo>
                  <a:pt x="34918" y="537752"/>
                </a:moveTo>
                <a:lnTo>
                  <a:pt x="34676" y="550451"/>
                </a:lnTo>
                <a:lnTo>
                  <a:pt x="41024" y="550571"/>
                </a:lnTo>
                <a:lnTo>
                  <a:pt x="41266" y="537873"/>
                </a:lnTo>
                <a:lnTo>
                  <a:pt x="34918" y="537752"/>
                </a:lnTo>
                <a:close/>
              </a:path>
              <a:path w="85089" h="614045">
                <a:moveTo>
                  <a:pt x="41266" y="537873"/>
                </a:moveTo>
                <a:lnTo>
                  <a:pt x="41024" y="550571"/>
                </a:lnTo>
                <a:lnTo>
                  <a:pt x="69880" y="550571"/>
                </a:lnTo>
                <a:lnTo>
                  <a:pt x="76186" y="538539"/>
                </a:lnTo>
                <a:lnTo>
                  <a:pt x="41266" y="537873"/>
                </a:lnTo>
                <a:close/>
              </a:path>
              <a:path w="85089" h="614045">
                <a:moveTo>
                  <a:pt x="43721" y="76125"/>
                </a:moveTo>
                <a:lnTo>
                  <a:pt x="34918" y="537752"/>
                </a:lnTo>
                <a:lnTo>
                  <a:pt x="41266" y="537873"/>
                </a:lnTo>
                <a:lnTo>
                  <a:pt x="50070" y="76246"/>
                </a:lnTo>
                <a:lnTo>
                  <a:pt x="43721" y="76125"/>
                </a:lnTo>
                <a:close/>
              </a:path>
              <a:path w="85089" h="614045">
                <a:moveTo>
                  <a:pt x="78564" y="63427"/>
                </a:moveTo>
                <a:lnTo>
                  <a:pt x="43963" y="63427"/>
                </a:lnTo>
                <a:lnTo>
                  <a:pt x="50312" y="63548"/>
                </a:lnTo>
                <a:lnTo>
                  <a:pt x="50070" y="76246"/>
                </a:lnTo>
                <a:lnTo>
                  <a:pt x="84988" y="76912"/>
                </a:lnTo>
                <a:lnTo>
                  <a:pt x="78564" y="63427"/>
                </a:lnTo>
                <a:close/>
              </a:path>
              <a:path w="85089" h="614045">
                <a:moveTo>
                  <a:pt x="43963" y="63427"/>
                </a:moveTo>
                <a:lnTo>
                  <a:pt x="43721" y="76125"/>
                </a:lnTo>
                <a:lnTo>
                  <a:pt x="50070" y="76246"/>
                </a:lnTo>
                <a:lnTo>
                  <a:pt x="50312" y="63548"/>
                </a:lnTo>
                <a:lnTo>
                  <a:pt x="43963" y="63427"/>
                </a:lnTo>
                <a:close/>
              </a:path>
              <a:path w="85089" h="614045">
                <a:moveTo>
                  <a:pt x="48347" y="0"/>
                </a:moveTo>
                <a:lnTo>
                  <a:pt x="8802" y="75459"/>
                </a:lnTo>
                <a:lnTo>
                  <a:pt x="43721" y="76125"/>
                </a:lnTo>
                <a:lnTo>
                  <a:pt x="43963" y="63427"/>
                </a:lnTo>
                <a:lnTo>
                  <a:pt x="78564" y="63427"/>
                </a:lnTo>
                <a:lnTo>
                  <a:pt x="4834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92993" y="4409947"/>
            <a:ext cx="2207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Evaluate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 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Token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Return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57743" y="4992623"/>
            <a:ext cx="548640" cy="655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810955" y="5650483"/>
            <a:ext cx="643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bac</a:t>
            </a:r>
            <a:r>
              <a:rPr sz="1400" b="1" spc="-40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713671" y="5268007"/>
            <a:ext cx="2146300" cy="89535"/>
          </a:xfrm>
          <a:custGeom>
            <a:avLst/>
            <a:gdLst/>
            <a:ahLst/>
            <a:cxnLst/>
            <a:rect l="l" t="t" r="r" b="b"/>
            <a:pathLst>
              <a:path w="2146300" h="89535">
                <a:moveTo>
                  <a:pt x="2070348" y="13050"/>
                </a:moveTo>
                <a:lnTo>
                  <a:pt x="2070120" y="47974"/>
                </a:lnTo>
                <a:lnTo>
                  <a:pt x="2082822" y="48058"/>
                </a:lnTo>
                <a:lnTo>
                  <a:pt x="2082780" y="54408"/>
                </a:lnTo>
                <a:lnTo>
                  <a:pt x="2070078" y="54408"/>
                </a:lnTo>
                <a:lnTo>
                  <a:pt x="2069851" y="89249"/>
                </a:lnTo>
                <a:lnTo>
                  <a:pt x="2140687" y="54408"/>
                </a:lnTo>
                <a:lnTo>
                  <a:pt x="2082780" y="54408"/>
                </a:lnTo>
                <a:lnTo>
                  <a:pt x="2140856" y="54324"/>
                </a:lnTo>
                <a:lnTo>
                  <a:pt x="2146298" y="51648"/>
                </a:lnTo>
                <a:lnTo>
                  <a:pt x="2070348" y="13050"/>
                </a:lnTo>
                <a:close/>
              </a:path>
              <a:path w="2146300" h="89535">
                <a:moveTo>
                  <a:pt x="76447" y="0"/>
                </a:moveTo>
                <a:lnTo>
                  <a:pt x="0" y="37599"/>
                </a:lnTo>
                <a:lnTo>
                  <a:pt x="75948" y="76197"/>
                </a:lnTo>
                <a:lnTo>
                  <a:pt x="76177" y="41274"/>
                </a:lnTo>
                <a:lnTo>
                  <a:pt x="63479" y="41191"/>
                </a:lnTo>
                <a:lnTo>
                  <a:pt x="63521" y="34841"/>
                </a:lnTo>
                <a:lnTo>
                  <a:pt x="76219" y="34841"/>
                </a:lnTo>
                <a:lnTo>
                  <a:pt x="76447" y="0"/>
                </a:lnTo>
                <a:close/>
              </a:path>
              <a:path w="2146300" h="89535">
                <a:moveTo>
                  <a:pt x="2070120" y="47974"/>
                </a:moveTo>
                <a:lnTo>
                  <a:pt x="2070079" y="54324"/>
                </a:lnTo>
                <a:lnTo>
                  <a:pt x="2082780" y="54408"/>
                </a:lnTo>
                <a:lnTo>
                  <a:pt x="2082822" y="48058"/>
                </a:lnTo>
                <a:lnTo>
                  <a:pt x="2070120" y="47974"/>
                </a:lnTo>
                <a:close/>
              </a:path>
              <a:path w="2146300" h="89535">
                <a:moveTo>
                  <a:pt x="76218" y="34924"/>
                </a:moveTo>
                <a:lnTo>
                  <a:pt x="76177" y="41274"/>
                </a:lnTo>
                <a:lnTo>
                  <a:pt x="2070079" y="54324"/>
                </a:lnTo>
                <a:lnTo>
                  <a:pt x="2070120" y="47974"/>
                </a:lnTo>
                <a:lnTo>
                  <a:pt x="76218" y="34924"/>
                </a:lnTo>
                <a:close/>
              </a:path>
              <a:path w="2146300" h="89535">
                <a:moveTo>
                  <a:pt x="63521" y="34841"/>
                </a:moveTo>
                <a:lnTo>
                  <a:pt x="63479" y="41191"/>
                </a:lnTo>
                <a:lnTo>
                  <a:pt x="76177" y="41274"/>
                </a:lnTo>
                <a:lnTo>
                  <a:pt x="76218" y="34924"/>
                </a:lnTo>
                <a:lnTo>
                  <a:pt x="63521" y="34841"/>
                </a:lnTo>
                <a:close/>
              </a:path>
              <a:path w="2146300" h="89535">
                <a:moveTo>
                  <a:pt x="76219" y="34841"/>
                </a:moveTo>
                <a:lnTo>
                  <a:pt x="63521" y="34841"/>
                </a:lnTo>
                <a:lnTo>
                  <a:pt x="76218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96394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522287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API Gateway </a:t>
            </a:r>
            <a:r>
              <a:rPr spc="-5" dirty="0"/>
              <a:t>–</a:t>
            </a:r>
            <a:r>
              <a:rPr spc="90" dirty="0"/>
              <a:t> </a:t>
            </a:r>
            <a:r>
              <a:rPr spc="-80" dirty="0"/>
              <a:t>Security</a:t>
            </a:r>
          </a:p>
        </p:txBody>
      </p:sp>
      <p:sp>
        <p:nvSpPr>
          <p:cNvPr id="5" name="object 5"/>
          <p:cNvSpPr/>
          <p:nvPr/>
        </p:nvSpPr>
        <p:spPr>
          <a:xfrm>
            <a:off x="5952744" y="4876800"/>
            <a:ext cx="524255" cy="627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57724" y="5534659"/>
            <a:ext cx="91440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4620" marR="5080" indent="-122555">
              <a:lnSpc>
                <a:spcPct val="100000"/>
              </a:lnSpc>
              <a:spcBef>
                <a:spcPts val="90"/>
              </a:spcBef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API  </a:t>
            </a:r>
            <a:r>
              <a:rPr sz="14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71927" y="4806696"/>
            <a:ext cx="734568" cy="734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5293" y="5136880"/>
            <a:ext cx="2749550" cy="92075"/>
          </a:xfrm>
          <a:custGeom>
            <a:avLst/>
            <a:gdLst/>
            <a:ahLst/>
            <a:cxnLst/>
            <a:rect l="l" t="t" r="r" b="b"/>
            <a:pathLst>
              <a:path w="2749550" h="92075">
                <a:moveTo>
                  <a:pt x="2672793" y="57135"/>
                </a:moveTo>
                <a:lnTo>
                  <a:pt x="2672580" y="92059"/>
                </a:lnTo>
                <a:lnTo>
                  <a:pt x="2743350" y="57213"/>
                </a:lnTo>
                <a:lnTo>
                  <a:pt x="2685487" y="57213"/>
                </a:lnTo>
                <a:lnTo>
                  <a:pt x="2672793" y="57135"/>
                </a:lnTo>
                <a:close/>
              </a:path>
              <a:path w="2749550" h="92075">
                <a:moveTo>
                  <a:pt x="76432" y="0"/>
                </a:moveTo>
                <a:lnTo>
                  <a:pt x="0" y="37633"/>
                </a:lnTo>
                <a:lnTo>
                  <a:pt x="75966" y="76198"/>
                </a:lnTo>
                <a:lnTo>
                  <a:pt x="76179" y="41275"/>
                </a:lnTo>
                <a:lnTo>
                  <a:pt x="63477" y="41197"/>
                </a:lnTo>
                <a:lnTo>
                  <a:pt x="63516" y="34847"/>
                </a:lnTo>
                <a:lnTo>
                  <a:pt x="76219" y="34847"/>
                </a:lnTo>
                <a:lnTo>
                  <a:pt x="76432" y="0"/>
                </a:lnTo>
                <a:close/>
              </a:path>
              <a:path w="2749550" h="92075">
                <a:moveTo>
                  <a:pt x="2672832" y="50785"/>
                </a:moveTo>
                <a:lnTo>
                  <a:pt x="2672793" y="57135"/>
                </a:lnTo>
                <a:lnTo>
                  <a:pt x="2685487" y="57213"/>
                </a:lnTo>
                <a:lnTo>
                  <a:pt x="2685526" y="50863"/>
                </a:lnTo>
                <a:lnTo>
                  <a:pt x="2672832" y="50785"/>
                </a:lnTo>
                <a:close/>
              </a:path>
              <a:path w="2749550" h="92075">
                <a:moveTo>
                  <a:pt x="2673045" y="15861"/>
                </a:moveTo>
                <a:lnTo>
                  <a:pt x="2672832" y="50785"/>
                </a:lnTo>
                <a:lnTo>
                  <a:pt x="2685526" y="50863"/>
                </a:lnTo>
                <a:lnTo>
                  <a:pt x="2685487" y="57213"/>
                </a:lnTo>
                <a:lnTo>
                  <a:pt x="2743350" y="57213"/>
                </a:lnTo>
                <a:lnTo>
                  <a:pt x="2749011" y="54425"/>
                </a:lnTo>
                <a:lnTo>
                  <a:pt x="2673045" y="15861"/>
                </a:lnTo>
                <a:close/>
              </a:path>
              <a:path w="2749550" h="92075">
                <a:moveTo>
                  <a:pt x="76218" y="34925"/>
                </a:moveTo>
                <a:lnTo>
                  <a:pt x="76179" y="41275"/>
                </a:lnTo>
                <a:lnTo>
                  <a:pt x="2672793" y="57135"/>
                </a:lnTo>
                <a:lnTo>
                  <a:pt x="2672832" y="50785"/>
                </a:lnTo>
                <a:lnTo>
                  <a:pt x="76218" y="34925"/>
                </a:lnTo>
                <a:close/>
              </a:path>
              <a:path w="2749550" h="92075">
                <a:moveTo>
                  <a:pt x="63516" y="34847"/>
                </a:moveTo>
                <a:lnTo>
                  <a:pt x="63477" y="41197"/>
                </a:lnTo>
                <a:lnTo>
                  <a:pt x="76179" y="41275"/>
                </a:lnTo>
                <a:lnTo>
                  <a:pt x="76218" y="34925"/>
                </a:lnTo>
                <a:lnTo>
                  <a:pt x="63516" y="34847"/>
                </a:lnTo>
                <a:close/>
              </a:path>
              <a:path w="2749550" h="92075">
                <a:moveTo>
                  <a:pt x="76219" y="34847"/>
                </a:moveTo>
                <a:lnTo>
                  <a:pt x="63516" y="34847"/>
                </a:lnTo>
                <a:lnTo>
                  <a:pt x="76218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19743" y="4876800"/>
            <a:ext cx="548640" cy="6583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72955" y="5534659"/>
            <a:ext cx="6432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bac</a:t>
            </a:r>
            <a:r>
              <a:rPr sz="1400" b="1" spc="-40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75671" y="5153707"/>
            <a:ext cx="2146300" cy="89535"/>
          </a:xfrm>
          <a:custGeom>
            <a:avLst/>
            <a:gdLst/>
            <a:ahLst/>
            <a:cxnLst/>
            <a:rect l="l" t="t" r="r" b="b"/>
            <a:pathLst>
              <a:path w="2146300" h="89535">
                <a:moveTo>
                  <a:pt x="2070348" y="13050"/>
                </a:moveTo>
                <a:lnTo>
                  <a:pt x="2070120" y="47974"/>
                </a:lnTo>
                <a:lnTo>
                  <a:pt x="2082822" y="48058"/>
                </a:lnTo>
                <a:lnTo>
                  <a:pt x="2082780" y="54408"/>
                </a:lnTo>
                <a:lnTo>
                  <a:pt x="2070078" y="54408"/>
                </a:lnTo>
                <a:lnTo>
                  <a:pt x="2069851" y="89249"/>
                </a:lnTo>
                <a:lnTo>
                  <a:pt x="2140687" y="54408"/>
                </a:lnTo>
                <a:lnTo>
                  <a:pt x="2082780" y="54408"/>
                </a:lnTo>
                <a:lnTo>
                  <a:pt x="2140856" y="54324"/>
                </a:lnTo>
                <a:lnTo>
                  <a:pt x="2146298" y="51648"/>
                </a:lnTo>
                <a:lnTo>
                  <a:pt x="2070348" y="13050"/>
                </a:lnTo>
                <a:close/>
              </a:path>
              <a:path w="2146300" h="89535">
                <a:moveTo>
                  <a:pt x="76447" y="0"/>
                </a:moveTo>
                <a:lnTo>
                  <a:pt x="0" y="37599"/>
                </a:lnTo>
                <a:lnTo>
                  <a:pt x="75948" y="76197"/>
                </a:lnTo>
                <a:lnTo>
                  <a:pt x="76177" y="41274"/>
                </a:lnTo>
                <a:lnTo>
                  <a:pt x="63479" y="41191"/>
                </a:lnTo>
                <a:lnTo>
                  <a:pt x="63521" y="34841"/>
                </a:lnTo>
                <a:lnTo>
                  <a:pt x="76219" y="34841"/>
                </a:lnTo>
                <a:lnTo>
                  <a:pt x="76447" y="0"/>
                </a:lnTo>
                <a:close/>
              </a:path>
              <a:path w="2146300" h="89535">
                <a:moveTo>
                  <a:pt x="2070120" y="47974"/>
                </a:moveTo>
                <a:lnTo>
                  <a:pt x="2070079" y="54324"/>
                </a:lnTo>
                <a:lnTo>
                  <a:pt x="2082780" y="54408"/>
                </a:lnTo>
                <a:lnTo>
                  <a:pt x="2082822" y="48058"/>
                </a:lnTo>
                <a:lnTo>
                  <a:pt x="2070120" y="47974"/>
                </a:lnTo>
                <a:close/>
              </a:path>
              <a:path w="2146300" h="89535">
                <a:moveTo>
                  <a:pt x="76218" y="34924"/>
                </a:moveTo>
                <a:lnTo>
                  <a:pt x="76177" y="41274"/>
                </a:lnTo>
                <a:lnTo>
                  <a:pt x="2070079" y="54324"/>
                </a:lnTo>
                <a:lnTo>
                  <a:pt x="2070120" y="47974"/>
                </a:lnTo>
                <a:lnTo>
                  <a:pt x="76218" y="34924"/>
                </a:lnTo>
                <a:close/>
              </a:path>
              <a:path w="2146300" h="89535">
                <a:moveTo>
                  <a:pt x="63521" y="34841"/>
                </a:moveTo>
                <a:lnTo>
                  <a:pt x="63479" y="41191"/>
                </a:lnTo>
                <a:lnTo>
                  <a:pt x="76177" y="41274"/>
                </a:lnTo>
                <a:lnTo>
                  <a:pt x="76218" y="34924"/>
                </a:lnTo>
                <a:lnTo>
                  <a:pt x="63521" y="34841"/>
                </a:lnTo>
                <a:close/>
              </a:path>
              <a:path w="2146300" h="89535">
                <a:moveTo>
                  <a:pt x="76219" y="34841"/>
                </a:moveTo>
                <a:lnTo>
                  <a:pt x="63521" y="34841"/>
                </a:lnTo>
                <a:lnTo>
                  <a:pt x="76218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52744" y="3346703"/>
            <a:ext cx="524255" cy="6248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01433" y="3620631"/>
            <a:ext cx="3154680" cy="1188720"/>
          </a:xfrm>
          <a:custGeom>
            <a:avLst/>
            <a:gdLst/>
            <a:ahLst/>
            <a:cxnLst/>
            <a:rect l="l" t="t" r="r" b="b"/>
            <a:pathLst>
              <a:path w="3154679" h="1188720">
                <a:moveTo>
                  <a:pt x="34925" y="1111924"/>
                </a:moveTo>
                <a:lnTo>
                  <a:pt x="0" y="1111924"/>
                </a:lnTo>
                <a:lnTo>
                  <a:pt x="38100" y="1188124"/>
                </a:lnTo>
                <a:lnTo>
                  <a:pt x="69850" y="1124623"/>
                </a:lnTo>
                <a:lnTo>
                  <a:pt x="34925" y="1124623"/>
                </a:lnTo>
                <a:lnTo>
                  <a:pt x="34925" y="1111924"/>
                </a:lnTo>
                <a:close/>
              </a:path>
              <a:path w="3154679" h="1188720">
                <a:moveTo>
                  <a:pt x="3078095" y="34924"/>
                </a:moveTo>
                <a:lnTo>
                  <a:pt x="34925" y="34924"/>
                </a:lnTo>
                <a:lnTo>
                  <a:pt x="34925" y="1124623"/>
                </a:lnTo>
                <a:lnTo>
                  <a:pt x="41275" y="1124623"/>
                </a:lnTo>
                <a:lnTo>
                  <a:pt x="41275" y="41274"/>
                </a:lnTo>
                <a:lnTo>
                  <a:pt x="38100" y="41274"/>
                </a:lnTo>
                <a:lnTo>
                  <a:pt x="41275" y="38099"/>
                </a:lnTo>
                <a:lnTo>
                  <a:pt x="3078095" y="38099"/>
                </a:lnTo>
                <a:lnTo>
                  <a:pt x="3078095" y="34924"/>
                </a:lnTo>
                <a:close/>
              </a:path>
              <a:path w="3154679" h="1188720">
                <a:moveTo>
                  <a:pt x="76200" y="1111924"/>
                </a:moveTo>
                <a:lnTo>
                  <a:pt x="41275" y="1111924"/>
                </a:lnTo>
                <a:lnTo>
                  <a:pt x="41275" y="1124623"/>
                </a:lnTo>
                <a:lnTo>
                  <a:pt x="69850" y="1124623"/>
                </a:lnTo>
                <a:lnTo>
                  <a:pt x="76200" y="1111924"/>
                </a:lnTo>
                <a:close/>
              </a:path>
              <a:path w="3154679" h="1188720">
                <a:moveTo>
                  <a:pt x="3078095" y="0"/>
                </a:moveTo>
                <a:lnTo>
                  <a:pt x="3078095" y="76199"/>
                </a:lnTo>
                <a:lnTo>
                  <a:pt x="3147945" y="41274"/>
                </a:lnTo>
                <a:lnTo>
                  <a:pt x="3090797" y="41274"/>
                </a:lnTo>
                <a:lnTo>
                  <a:pt x="3090797" y="34924"/>
                </a:lnTo>
                <a:lnTo>
                  <a:pt x="3147945" y="34924"/>
                </a:lnTo>
                <a:lnTo>
                  <a:pt x="3078095" y="0"/>
                </a:lnTo>
                <a:close/>
              </a:path>
              <a:path w="3154679" h="1188720">
                <a:moveTo>
                  <a:pt x="41275" y="38099"/>
                </a:moveTo>
                <a:lnTo>
                  <a:pt x="38100" y="41274"/>
                </a:lnTo>
                <a:lnTo>
                  <a:pt x="41275" y="41274"/>
                </a:lnTo>
                <a:lnTo>
                  <a:pt x="41275" y="38099"/>
                </a:lnTo>
                <a:close/>
              </a:path>
              <a:path w="3154679" h="1188720">
                <a:moveTo>
                  <a:pt x="3078095" y="38099"/>
                </a:moveTo>
                <a:lnTo>
                  <a:pt x="41275" y="38099"/>
                </a:lnTo>
                <a:lnTo>
                  <a:pt x="41275" y="41274"/>
                </a:lnTo>
                <a:lnTo>
                  <a:pt x="3078095" y="41274"/>
                </a:lnTo>
                <a:lnTo>
                  <a:pt x="3078095" y="38099"/>
                </a:lnTo>
                <a:close/>
              </a:path>
              <a:path w="3154679" h="1188720">
                <a:moveTo>
                  <a:pt x="3147945" y="34924"/>
                </a:moveTo>
                <a:lnTo>
                  <a:pt x="3090797" y="34924"/>
                </a:lnTo>
                <a:lnTo>
                  <a:pt x="3090797" y="41274"/>
                </a:lnTo>
                <a:lnTo>
                  <a:pt x="3147945" y="41274"/>
                </a:lnTo>
                <a:lnTo>
                  <a:pt x="3154295" y="38099"/>
                </a:lnTo>
                <a:lnTo>
                  <a:pt x="3147945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6939" y="625329"/>
            <a:ext cx="7656830" cy="442595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4300" spc="-35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4300" spc="-65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43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300" spc="-75" dirty="0">
                <a:solidFill>
                  <a:srgbClr val="444949"/>
                </a:solidFill>
                <a:latin typeface="Gill Sans MT"/>
                <a:cs typeface="Gill Sans MT"/>
              </a:rPr>
              <a:t>Pools</a:t>
            </a:r>
            <a:endParaRPr sz="43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manages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4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lifecycle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verifies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identity automatically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4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Cognito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custom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implementation</a:t>
            </a:r>
            <a:r>
              <a:rPr sz="24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required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u="heavy" spc="-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Cognito </a:t>
            </a:r>
            <a:r>
              <a:rPr sz="2400" u="heavy" spc="-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only </a:t>
            </a:r>
            <a:r>
              <a:rPr sz="2400" u="heavy" spc="-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helps </a:t>
            </a:r>
            <a:r>
              <a:rPr sz="2400" u="heavy" spc="-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with </a:t>
            </a:r>
            <a:r>
              <a:rPr sz="2400" u="heavy" spc="-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authentication, not</a:t>
            </a:r>
            <a:r>
              <a:rPr sz="2400" u="heavy" spc="-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 </a:t>
            </a:r>
            <a:r>
              <a:rPr sz="2400" u="heavy" spc="-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Gill Sans MT"/>
                <a:cs typeface="Gill Sans MT"/>
              </a:rPr>
              <a:t>authorization</a:t>
            </a:r>
            <a:endParaRPr sz="2400">
              <a:latin typeface="Gill Sans MT"/>
              <a:cs typeface="Gill Sans MT"/>
            </a:endParaRPr>
          </a:p>
          <a:p>
            <a:pPr marL="4616450">
              <a:lnSpc>
                <a:spcPct val="100000"/>
              </a:lnSpc>
              <a:spcBef>
                <a:spcPts val="1670"/>
              </a:spcBef>
            </a:pP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Cognito User </a:t>
            </a: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Pools</a:t>
            </a:r>
            <a:endParaRPr sz="1400">
              <a:latin typeface="Calibri"/>
              <a:cs typeface="Calibri"/>
            </a:endParaRPr>
          </a:p>
          <a:p>
            <a:pPr marL="2768600" marR="3533140">
              <a:lnSpc>
                <a:spcPct val="100000"/>
              </a:lnSpc>
              <a:spcBef>
                <a:spcPts val="3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  Retrieve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token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390"/>
              </a:spcBef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Evaluate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Token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Times New Roman"/>
              <a:cs typeface="Times New Roman"/>
            </a:endParaRPr>
          </a:p>
          <a:p>
            <a:pPr marL="2541270">
              <a:lnSpc>
                <a:spcPct val="100000"/>
              </a:lnSpc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API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Pass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Token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76947" y="3970695"/>
            <a:ext cx="76835" cy="908050"/>
          </a:xfrm>
          <a:custGeom>
            <a:avLst/>
            <a:gdLst/>
            <a:ahLst/>
            <a:cxnLst/>
            <a:rect l="l" t="t" r="r" b="b"/>
            <a:pathLst>
              <a:path w="76835" h="908050">
                <a:moveTo>
                  <a:pt x="0" y="831561"/>
                </a:moveTo>
                <a:lnTo>
                  <a:pt x="38040" y="907790"/>
                </a:lnTo>
                <a:lnTo>
                  <a:pt x="69850" y="844294"/>
                </a:lnTo>
                <a:lnTo>
                  <a:pt x="34914" y="844289"/>
                </a:lnTo>
                <a:lnTo>
                  <a:pt x="34924" y="831589"/>
                </a:lnTo>
                <a:lnTo>
                  <a:pt x="0" y="831561"/>
                </a:lnTo>
                <a:close/>
              </a:path>
              <a:path w="76835" h="908050">
                <a:moveTo>
                  <a:pt x="34924" y="831589"/>
                </a:moveTo>
                <a:lnTo>
                  <a:pt x="34914" y="844289"/>
                </a:lnTo>
                <a:lnTo>
                  <a:pt x="41264" y="844294"/>
                </a:lnTo>
                <a:lnTo>
                  <a:pt x="41274" y="831594"/>
                </a:lnTo>
                <a:lnTo>
                  <a:pt x="34924" y="831589"/>
                </a:lnTo>
                <a:close/>
              </a:path>
              <a:path w="76835" h="908050">
                <a:moveTo>
                  <a:pt x="41274" y="831594"/>
                </a:moveTo>
                <a:lnTo>
                  <a:pt x="41264" y="844294"/>
                </a:lnTo>
                <a:lnTo>
                  <a:pt x="69853" y="844289"/>
                </a:lnTo>
                <a:lnTo>
                  <a:pt x="76200" y="831621"/>
                </a:lnTo>
                <a:lnTo>
                  <a:pt x="41274" y="831594"/>
                </a:lnTo>
                <a:close/>
              </a:path>
              <a:path w="76835" h="908050">
                <a:moveTo>
                  <a:pt x="35518" y="76198"/>
                </a:moveTo>
                <a:lnTo>
                  <a:pt x="34924" y="831589"/>
                </a:lnTo>
                <a:lnTo>
                  <a:pt x="41274" y="831594"/>
                </a:lnTo>
                <a:lnTo>
                  <a:pt x="41868" y="76203"/>
                </a:lnTo>
                <a:lnTo>
                  <a:pt x="35518" y="76198"/>
                </a:lnTo>
                <a:close/>
              </a:path>
              <a:path w="76835" h="908050">
                <a:moveTo>
                  <a:pt x="70439" y="63497"/>
                </a:moveTo>
                <a:lnTo>
                  <a:pt x="35528" y="63497"/>
                </a:lnTo>
                <a:lnTo>
                  <a:pt x="41878" y="63502"/>
                </a:lnTo>
                <a:lnTo>
                  <a:pt x="41868" y="76203"/>
                </a:lnTo>
                <a:lnTo>
                  <a:pt x="76793" y="76230"/>
                </a:lnTo>
                <a:lnTo>
                  <a:pt x="70439" y="63497"/>
                </a:lnTo>
                <a:close/>
              </a:path>
              <a:path w="76835" h="908050">
                <a:moveTo>
                  <a:pt x="35528" y="63497"/>
                </a:moveTo>
                <a:lnTo>
                  <a:pt x="35518" y="76198"/>
                </a:lnTo>
                <a:lnTo>
                  <a:pt x="41868" y="76203"/>
                </a:lnTo>
                <a:lnTo>
                  <a:pt x="41878" y="63502"/>
                </a:lnTo>
                <a:lnTo>
                  <a:pt x="35528" y="63497"/>
                </a:lnTo>
                <a:close/>
              </a:path>
              <a:path w="76835" h="908050">
                <a:moveTo>
                  <a:pt x="38752" y="0"/>
                </a:moveTo>
                <a:lnTo>
                  <a:pt x="593" y="76170"/>
                </a:lnTo>
                <a:lnTo>
                  <a:pt x="35518" y="76198"/>
                </a:lnTo>
                <a:lnTo>
                  <a:pt x="35528" y="63497"/>
                </a:lnTo>
                <a:lnTo>
                  <a:pt x="70439" y="63497"/>
                </a:lnTo>
                <a:lnTo>
                  <a:pt x="3875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0295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589" y="3283711"/>
            <a:ext cx="8942070" cy="1678939"/>
          </a:xfrm>
          <a:prstGeom prst="rect">
            <a:avLst/>
          </a:prstGeom>
        </p:spPr>
        <p:txBody>
          <a:bodyPr vert="horz" wrap="square" lIns="0" tIns="279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0"/>
              </a:spcBef>
            </a:pPr>
            <a:r>
              <a:rPr sz="6000" spc="-10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6000" spc="-114" dirty="0">
                <a:solidFill>
                  <a:srgbClr val="444949"/>
                </a:solidFill>
                <a:latin typeface="Gill Sans MT"/>
                <a:cs typeface="Gill Sans MT"/>
              </a:rPr>
              <a:t>Integration </a:t>
            </a:r>
            <a:r>
              <a:rPr sz="6000" spc="-60" dirty="0">
                <a:solidFill>
                  <a:srgbClr val="444949"/>
                </a:solidFill>
                <a:latin typeface="Gill Sans MT"/>
                <a:cs typeface="Gill Sans MT"/>
              </a:rPr>
              <a:t>&amp;</a:t>
            </a:r>
            <a:r>
              <a:rPr sz="60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6000" spc="-75" dirty="0">
                <a:solidFill>
                  <a:srgbClr val="444949"/>
                </a:solidFill>
                <a:latin typeface="Gill Sans MT"/>
                <a:cs typeface="Gill Sans MT"/>
              </a:rPr>
              <a:t>Messaging</a:t>
            </a:r>
            <a:endParaRPr sz="6000">
              <a:latin typeface="Gill Sans MT"/>
              <a:cs typeface="Gill Sans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400" spc="-20" dirty="0">
                <a:solidFill>
                  <a:srgbClr val="939595"/>
                </a:solidFill>
                <a:latin typeface="Gill Sans MT"/>
                <a:cs typeface="Gill Sans MT"/>
              </a:rPr>
              <a:t>SQS, </a:t>
            </a:r>
            <a:r>
              <a:rPr sz="2400" spc="5" dirty="0">
                <a:solidFill>
                  <a:srgbClr val="939595"/>
                </a:solidFill>
                <a:latin typeface="Gill Sans MT"/>
                <a:cs typeface="Gill Sans MT"/>
              </a:rPr>
              <a:t>SNS </a:t>
            </a:r>
            <a:r>
              <a:rPr sz="2400" spc="-25" dirty="0">
                <a:solidFill>
                  <a:srgbClr val="939595"/>
                </a:solidFill>
                <a:latin typeface="Gill Sans MT"/>
                <a:cs typeface="Gill Sans MT"/>
              </a:rPr>
              <a:t>&amp;</a:t>
            </a:r>
            <a:r>
              <a:rPr sz="2400" spc="-210" dirty="0">
                <a:solidFill>
                  <a:srgbClr val="939595"/>
                </a:solidFill>
                <a:latin typeface="Gill Sans MT"/>
                <a:cs typeface="Gill Sans MT"/>
              </a:rPr>
              <a:t> </a:t>
            </a:r>
            <a:r>
              <a:rPr sz="2400" spc="-95" dirty="0">
                <a:solidFill>
                  <a:srgbClr val="939595"/>
                </a:solidFill>
                <a:latin typeface="Gill Sans MT"/>
                <a:cs typeface="Gill Sans MT"/>
              </a:rPr>
              <a:t>Kinesis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5502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90702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API Gateway </a:t>
            </a:r>
            <a:r>
              <a:rPr spc="-5" dirty="0"/>
              <a:t>– </a:t>
            </a:r>
            <a:r>
              <a:rPr spc="-80" dirty="0"/>
              <a:t>Security </a:t>
            </a:r>
            <a:r>
              <a:rPr spc="-5" dirty="0"/>
              <a:t>–</a:t>
            </a:r>
            <a:r>
              <a:rPr spc="210" dirty="0"/>
              <a:t> </a:t>
            </a:r>
            <a:r>
              <a:rPr spc="-15" dirty="0"/>
              <a:t>Summary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4020"/>
            <a:ext cx="8959850" cy="3919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15"/>
              </a:lnSpc>
              <a:spcBef>
                <a:spcPts val="10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44" baseline="1182" dirty="0">
                <a:solidFill>
                  <a:srgbClr val="444949"/>
                </a:solidFill>
                <a:latin typeface="Gill Sans MT"/>
                <a:cs typeface="Gill Sans MT"/>
              </a:rPr>
              <a:t>IAM: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000" spc="-5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roles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already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within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AWS</a:t>
            </a:r>
            <a:r>
              <a:rPr sz="20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account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authentication 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+</a:t>
            </a:r>
            <a:r>
              <a:rPr sz="20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authorization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Leverages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Sig</a:t>
            </a:r>
            <a:r>
              <a:rPr sz="2000" spc="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v4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725"/>
              </a:lnSpc>
              <a:spcBef>
                <a:spcPts val="18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30" baseline="1182" dirty="0">
                <a:solidFill>
                  <a:srgbClr val="444949"/>
                </a:solidFill>
                <a:latin typeface="Gill Sans MT"/>
                <a:cs typeface="Gill Sans MT"/>
              </a:rPr>
              <a:t>Custom</a:t>
            </a:r>
            <a:r>
              <a:rPr sz="3525" spc="-209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Authorizer: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3</a:t>
            </a:r>
            <a:r>
              <a:rPr sz="2025" spc="-44" baseline="24691" dirty="0">
                <a:solidFill>
                  <a:srgbClr val="444949"/>
                </a:solidFill>
                <a:latin typeface="Gill Sans MT"/>
                <a:cs typeface="Gill Sans MT"/>
              </a:rPr>
              <a:t>rd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party</a:t>
            </a:r>
            <a:r>
              <a:rPr sz="2000" spc="-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tokens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17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Very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flexible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 terms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what IAM policy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0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returned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Handle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Authentication </a:t>
            </a:r>
            <a:r>
              <a:rPr sz="2000" spc="145" dirty="0">
                <a:solidFill>
                  <a:srgbClr val="444949"/>
                </a:solidFill>
                <a:latin typeface="Gill Sans MT"/>
                <a:cs typeface="Gill Sans MT"/>
              </a:rPr>
              <a:t>+</a:t>
            </a:r>
            <a:r>
              <a:rPr sz="20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Authorization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per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r>
              <a:rPr sz="20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invocation</a:t>
            </a:r>
            <a:endParaRPr sz="2000">
              <a:latin typeface="Gill Sans MT"/>
              <a:cs typeface="Gill Sans MT"/>
            </a:endParaRPr>
          </a:p>
          <a:p>
            <a:pPr marL="241300" indent="-228600">
              <a:lnSpc>
                <a:spcPts val="2725"/>
              </a:lnSpc>
              <a:spcBef>
                <a:spcPts val="17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37" baseline="1182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3525" spc="-67" baseline="1182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3525" spc="52" baseline="1182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525" spc="-75" baseline="1182" dirty="0">
                <a:solidFill>
                  <a:srgbClr val="444949"/>
                </a:solidFill>
                <a:latin typeface="Gill Sans MT"/>
                <a:cs typeface="Gill Sans MT"/>
              </a:rPr>
              <a:t>Pool:</a:t>
            </a:r>
            <a:endParaRPr sz="3525" baseline="1182">
              <a:latin typeface="Gill Sans MT"/>
              <a:cs typeface="Gill Sans MT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2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manage </a:t>
            </a:r>
            <a:r>
              <a:rPr sz="2000" spc="-6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pool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(can </a:t>
            </a:r>
            <a:r>
              <a:rPr sz="20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backed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Facebook,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Google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login</a:t>
            </a:r>
            <a:r>
              <a:rPr sz="20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20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17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0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any custom</a:t>
            </a:r>
            <a:r>
              <a:rPr sz="2000" spc="1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code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000" spc="-25" dirty="0">
                <a:solidFill>
                  <a:srgbClr val="444949"/>
                </a:solidFill>
                <a:latin typeface="Gill Sans MT"/>
                <a:cs typeface="Gill Sans MT"/>
              </a:rPr>
              <a:t>implement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authorization in </a:t>
            </a: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000" spc="1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Gill Sans MT"/>
                <a:cs typeface="Gill Sans MT"/>
              </a:rPr>
              <a:t>backend</a:t>
            </a:r>
            <a:endParaRPr sz="20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69357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1343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75" dirty="0"/>
              <a:t> </a:t>
            </a:r>
            <a:r>
              <a:rPr spc="-80" dirty="0"/>
              <a:t>Cognito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0236"/>
            <a:ext cx="10307955" cy="43383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give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identity so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interact with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application.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275"/>
              </a:lnSpc>
              <a:spcBef>
                <a:spcPts val="4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4125" spc="60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Pools: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Sign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in functionality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app</a:t>
            </a:r>
            <a:r>
              <a:rPr sz="2400" spc="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users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Pools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(Federated</a:t>
            </a:r>
            <a:r>
              <a:rPr sz="4125" spc="202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Identity):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ts val="282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credentials to users so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 AWS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resources</a:t>
            </a:r>
            <a:r>
              <a:rPr sz="24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directly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Integrate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User Pools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identity</a:t>
            </a:r>
            <a:r>
              <a:rPr sz="2400" spc="3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provider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ts val="3275"/>
              </a:lnSpc>
              <a:spcBef>
                <a:spcPts val="3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Cognito</a:t>
            </a:r>
            <a:r>
              <a:rPr sz="4125" spc="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Sync:</a:t>
            </a:r>
            <a:endParaRPr sz="4125" baseline="1010">
              <a:latin typeface="Gill Sans MT"/>
              <a:cs typeface="Gill Sans MT"/>
            </a:endParaRPr>
          </a:p>
          <a:p>
            <a:pPr marL="698500" lvl="1" indent="-228600">
              <a:lnSpc>
                <a:spcPts val="282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Synchronize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device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4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Cognito.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deprecated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replaced by</a:t>
            </a:r>
            <a:r>
              <a:rPr sz="2400" spc="-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AppSync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00359" y="219456"/>
            <a:ext cx="941831" cy="1130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3027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2345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AWS </a:t>
            </a:r>
            <a:r>
              <a:rPr spc="-85" dirty="0"/>
              <a:t>Cognito </a:t>
            </a:r>
            <a:r>
              <a:rPr spc="-114" dirty="0"/>
              <a:t>User </a:t>
            </a:r>
            <a:r>
              <a:rPr spc="-120" dirty="0"/>
              <a:t>Pools</a:t>
            </a:r>
            <a:r>
              <a:rPr spc="240" dirty="0"/>
              <a:t> </a:t>
            </a:r>
            <a:r>
              <a:rPr spc="-25" dirty="0"/>
              <a:t>(CUP)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8783"/>
            <a:ext cx="8876030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user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your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mobile</a:t>
            </a:r>
            <a:r>
              <a:rPr sz="28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apps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Simple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login: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Username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(or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email)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password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combination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Possibility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verify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emails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phone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numbers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add</a:t>
            </a:r>
            <a:r>
              <a:rPr sz="4125" spc="30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MFA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Federated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Identities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(Facebook,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Google,</a:t>
            </a:r>
            <a:r>
              <a:rPr sz="2800" spc="-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SAML…)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Sends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JSON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Web </a:t>
            </a:r>
            <a:r>
              <a:rPr sz="2800" spc="-140" dirty="0">
                <a:solidFill>
                  <a:srgbClr val="444949"/>
                </a:solidFill>
                <a:latin typeface="Gill Sans MT"/>
                <a:cs typeface="Gill Sans MT"/>
              </a:rPr>
              <a:t>Tokens</a:t>
            </a:r>
            <a:r>
              <a:rPr sz="2800" spc="-5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(JWT)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4125" spc="52" baseline="10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Gateway </a:t>
            </a:r>
            <a:r>
              <a:rPr sz="4125" spc="-97" baseline="101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4125" spc="-104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authentication</a:t>
            </a:r>
            <a:endParaRPr sz="4125" baseline="101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66431" y="4770120"/>
            <a:ext cx="688848" cy="822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05585" y="5650483"/>
            <a:ext cx="417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CU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84447" y="4824984"/>
            <a:ext cx="734568" cy="734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7258" y="5143496"/>
            <a:ext cx="2952115" cy="76200"/>
          </a:xfrm>
          <a:custGeom>
            <a:avLst/>
            <a:gdLst/>
            <a:ahLst/>
            <a:cxnLst/>
            <a:rect l="l" t="t" r="r" b="b"/>
            <a:pathLst>
              <a:path w="2952115" h="76200">
                <a:moveTo>
                  <a:pt x="2945684" y="34879"/>
                </a:moveTo>
                <a:lnTo>
                  <a:pt x="2888132" y="34879"/>
                </a:lnTo>
                <a:lnTo>
                  <a:pt x="2888155" y="41229"/>
                </a:lnTo>
                <a:lnTo>
                  <a:pt x="2875449" y="41274"/>
                </a:lnTo>
                <a:lnTo>
                  <a:pt x="2875573" y="76200"/>
                </a:lnTo>
                <a:lnTo>
                  <a:pt x="2951637" y="37829"/>
                </a:lnTo>
                <a:lnTo>
                  <a:pt x="2945684" y="34879"/>
                </a:lnTo>
                <a:close/>
              </a:path>
              <a:path w="2952115" h="76200">
                <a:moveTo>
                  <a:pt x="2875426" y="34924"/>
                </a:moveTo>
                <a:lnTo>
                  <a:pt x="0" y="45156"/>
                </a:lnTo>
                <a:lnTo>
                  <a:pt x="21" y="51506"/>
                </a:lnTo>
                <a:lnTo>
                  <a:pt x="2875449" y="41274"/>
                </a:lnTo>
                <a:lnTo>
                  <a:pt x="2875426" y="34924"/>
                </a:lnTo>
                <a:close/>
              </a:path>
              <a:path w="2952115" h="76200">
                <a:moveTo>
                  <a:pt x="2888132" y="34879"/>
                </a:moveTo>
                <a:lnTo>
                  <a:pt x="2875426" y="34924"/>
                </a:lnTo>
                <a:lnTo>
                  <a:pt x="2875449" y="41274"/>
                </a:lnTo>
                <a:lnTo>
                  <a:pt x="2888155" y="41229"/>
                </a:lnTo>
                <a:lnTo>
                  <a:pt x="2888132" y="34879"/>
                </a:lnTo>
                <a:close/>
              </a:path>
              <a:path w="2952115" h="76200">
                <a:moveTo>
                  <a:pt x="2875302" y="0"/>
                </a:moveTo>
                <a:lnTo>
                  <a:pt x="2875426" y="34924"/>
                </a:lnTo>
                <a:lnTo>
                  <a:pt x="2945684" y="34879"/>
                </a:lnTo>
                <a:lnTo>
                  <a:pt x="287530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17269" y="5304797"/>
            <a:ext cx="2952115" cy="76200"/>
          </a:xfrm>
          <a:custGeom>
            <a:avLst/>
            <a:gdLst/>
            <a:ahLst/>
            <a:cxnLst/>
            <a:rect l="l" t="t" r="r" b="b"/>
            <a:pathLst>
              <a:path w="295211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491" y="41274"/>
                </a:lnTo>
                <a:lnTo>
                  <a:pt x="63491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952115" h="76200">
                <a:moveTo>
                  <a:pt x="76200" y="34924"/>
                </a:moveTo>
                <a:lnTo>
                  <a:pt x="63491" y="34924"/>
                </a:lnTo>
                <a:lnTo>
                  <a:pt x="63491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952115" h="76200">
                <a:moveTo>
                  <a:pt x="76200" y="41274"/>
                </a:moveTo>
                <a:lnTo>
                  <a:pt x="63491" y="41274"/>
                </a:lnTo>
                <a:lnTo>
                  <a:pt x="76200" y="41274"/>
                </a:lnTo>
                <a:close/>
              </a:path>
              <a:path w="2952115" h="76200">
                <a:moveTo>
                  <a:pt x="2951627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951627" y="41273"/>
                </a:lnTo>
                <a:lnTo>
                  <a:pt x="2951627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5820" y="4751323"/>
            <a:ext cx="146558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Register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Login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Times New Roman"/>
              <a:cs typeface="Times New Roman"/>
            </a:endParaRPr>
          </a:p>
          <a:p>
            <a:pPr marL="40640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 back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JWT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39945" y="5574283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2600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0424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Cognito </a:t>
            </a:r>
            <a:r>
              <a:rPr spc="-5" dirty="0"/>
              <a:t>– </a:t>
            </a:r>
            <a:r>
              <a:rPr spc="-55" dirty="0"/>
              <a:t>Federated </a:t>
            </a:r>
            <a:r>
              <a:rPr spc="-100" dirty="0"/>
              <a:t>Identity</a:t>
            </a:r>
            <a:r>
              <a:rPr spc="235" dirty="0"/>
              <a:t> </a:t>
            </a:r>
            <a:r>
              <a:rPr spc="-120" dirty="0"/>
              <a:t>Pools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65354"/>
            <a:ext cx="5455920" cy="38881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ts val="2930"/>
              </a:lnSpc>
              <a:spcBef>
                <a:spcPts val="9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Goal:</a:t>
            </a:r>
            <a:endParaRPr sz="3825" baseline="1089">
              <a:latin typeface="Gill Sans MT"/>
              <a:cs typeface="Gill Sans MT"/>
            </a:endParaRPr>
          </a:p>
          <a:p>
            <a:pPr marL="698500" marR="297180" lvl="1" indent="-228600">
              <a:lnSpc>
                <a:spcPct val="70000"/>
              </a:lnSpc>
              <a:spcBef>
                <a:spcPts val="66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direct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access to AWS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Resources 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Client</a:t>
            </a:r>
            <a:r>
              <a:rPr sz="2200" spc="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Side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915"/>
              </a:lnSpc>
              <a:spcBef>
                <a:spcPts val="10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How:</a:t>
            </a:r>
            <a:endParaRPr sz="3825" baseline="1089">
              <a:latin typeface="Gill Sans MT"/>
              <a:cs typeface="Gill Sans MT"/>
            </a:endParaRPr>
          </a:p>
          <a:p>
            <a:pPr marL="698500" marR="219075" lvl="1" indent="-228600">
              <a:lnSpc>
                <a:spcPct val="70000"/>
              </a:lnSpc>
              <a:spcBef>
                <a:spcPts val="6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Log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 to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federated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provider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200" spc="-90" dirty="0">
                <a:solidFill>
                  <a:srgbClr val="444949"/>
                </a:solidFill>
                <a:latin typeface="Gill Sans MT"/>
                <a:cs typeface="Gill Sans MT"/>
              </a:rPr>
              <a:t>or 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remain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anonymous</a:t>
            </a:r>
            <a:endParaRPr sz="2200">
              <a:latin typeface="Gill Sans MT"/>
              <a:cs typeface="Gill Sans MT"/>
            </a:endParaRPr>
          </a:p>
          <a:p>
            <a:pPr marL="698500" marR="5080" lvl="1" indent="-228600">
              <a:lnSpc>
                <a:spcPct val="7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temporary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back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from 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Federated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Identity</a:t>
            </a:r>
            <a:r>
              <a:rPr sz="22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Gill Sans MT"/>
                <a:cs typeface="Gill Sans MT"/>
              </a:rPr>
              <a:t>Pool</a:t>
            </a:r>
            <a:endParaRPr sz="2200">
              <a:latin typeface="Gill Sans MT"/>
              <a:cs typeface="Gill Sans MT"/>
            </a:endParaRPr>
          </a:p>
          <a:p>
            <a:pPr marL="698500" marR="69850" lvl="1" indent="-228600">
              <a:lnSpc>
                <a:spcPct val="70000"/>
              </a:lnSpc>
              <a:spcBef>
                <a:spcPts val="5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These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credentials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come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pre-defined  IAM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policy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stating </a:t>
            </a:r>
            <a:r>
              <a:rPr sz="2200" spc="-65" dirty="0">
                <a:solidFill>
                  <a:srgbClr val="444949"/>
                </a:solidFill>
                <a:latin typeface="Gill Sans MT"/>
                <a:cs typeface="Gill Sans MT"/>
              </a:rPr>
              <a:t>their</a:t>
            </a:r>
            <a:r>
              <a:rPr sz="22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permissions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915"/>
              </a:lnSpc>
              <a:spcBef>
                <a:spcPts val="10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Example:</a:t>
            </a:r>
            <a:endParaRPr sz="3825" baseline="1089">
              <a:latin typeface="Gill Sans MT"/>
              <a:cs typeface="Gill Sans MT"/>
            </a:endParaRPr>
          </a:p>
          <a:p>
            <a:pPr marL="698500" marR="99060" lvl="1" indent="-228600">
              <a:lnSpc>
                <a:spcPct val="70000"/>
              </a:lnSpc>
              <a:spcBef>
                <a:spcPts val="65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provide </a:t>
            </a:r>
            <a:r>
              <a:rPr sz="2200" spc="-15" dirty="0">
                <a:solidFill>
                  <a:srgbClr val="444949"/>
                </a:solidFill>
                <a:latin typeface="Gill Sans MT"/>
                <a:cs typeface="Gill Sans MT"/>
              </a:rPr>
              <a:t>(temporary)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access to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200" spc="15" dirty="0">
                <a:solidFill>
                  <a:srgbClr val="444949"/>
                </a:solidFill>
                <a:latin typeface="Gill Sans MT"/>
                <a:cs typeface="Gill Sans MT"/>
              </a:rPr>
              <a:t>S3 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Facebook</a:t>
            </a:r>
            <a:r>
              <a:rPr sz="22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Login</a:t>
            </a:r>
            <a:endParaRPr sz="22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31295" y="3919728"/>
            <a:ext cx="688848" cy="826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933892" y="4714747"/>
            <a:ext cx="97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 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00543" y="3870959"/>
            <a:ext cx="734568" cy="7345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695670" y="3812540"/>
            <a:ext cx="180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FIP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557773" y="3005589"/>
            <a:ext cx="76200" cy="866775"/>
          </a:xfrm>
          <a:custGeom>
            <a:avLst/>
            <a:gdLst/>
            <a:ahLst/>
            <a:cxnLst/>
            <a:rect l="l" t="t" r="r" b="b"/>
            <a:pathLst>
              <a:path w="76200" h="866775">
                <a:moveTo>
                  <a:pt x="34924" y="76199"/>
                </a:moveTo>
                <a:lnTo>
                  <a:pt x="34923" y="866321"/>
                </a:lnTo>
                <a:lnTo>
                  <a:pt x="41273" y="866321"/>
                </a:lnTo>
                <a:lnTo>
                  <a:pt x="41274" y="76199"/>
                </a:lnTo>
                <a:lnTo>
                  <a:pt x="34924" y="76199"/>
                </a:lnTo>
                <a:close/>
              </a:path>
              <a:path w="76200" h="866775">
                <a:moveTo>
                  <a:pt x="69849" y="63498"/>
                </a:moveTo>
                <a:lnTo>
                  <a:pt x="41275" y="63498"/>
                </a:lnTo>
                <a:lnTo>
                  <a:pt x="41274" y="76199"/>
                </a:lnTo>
                <a:lnTo>
                  <a:pt x="76200" y="76200"/>
                </a:lnTo>
                <a:lnTo>
                  <a:pt x="69849" y="63498"/>
                </a:lnTo>
                <a:close/>
              </a:path>
              <a:path w="76200" h="866775">
                <a:moveTo>
                  <a:pt x="41275" y="63498"/>
                </a:moveTo>
                <a:lnTo>
                  <a:pt x="34925" y="63498"/>
                </a:lnTo>
                <a:lnTo>
                  <a:pt x="34924" y="76199"/>
                </a:lnTo>
                <a:lnTo>
                  <a:pt x="41274" y="76199"/>
                </a:lnTo>
                <a:lnTo>
                  <a:pt x="41275" y="63498"/>
                </a:lnTo>
                <a:close/>
              </a:path>
              <a:path w="76200" h="866775">
                <a:moveTo>
                  <a:pt x="38100" y="0"/>
                </a:moveTo>
                <a:lnTo>
                  <a:pt x="0" y="76198"/>
                </a:lnTo>
                <a:lnTo>
                  <a:pt x="34924" y="76199"/>
                </a:lnTo>
                <a:lnTo>
                  <a:pt x="34925" y="63498"/>
                </a:lnTo>
                <a:lnTo>
                  <a:pt x="69849" y="63498"/>
                </a:lnTo>
                <a:lnTo>
                  <a:pt x="3810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33894" y="4201126"/>
            <a:ext cx="2882265" cy="76200"/>
          </a:xfrm>
          <a:custGeom>
            <a:avLst/>
            <a:gdLst/>
            <a:ahLst/>
            <a:cxnLst/>
            <a:rect l="l" t="t" r="r" b="b"/>
            <a:pathLst>
              <a:path w="2882265" h="76200">
                <a:moveTo>
                  <a:pt x="2806031" y="41274"/>
                </a:moveTo>
                <a:lnTo>
                  <a:pt x="2806011" y="76199"/>
                </a:lnTo>
                <a:lnTo>
                  <a:pt x="2875945" y="41281"/>
                </a:lnTo>
                <a:lnTo>
                  <a:pt x="2806031" y="41274"/>
                </a:lnTo>
                <a:close/>
              </a:path>
              <a:path w="2882265" h="76200">
                <a:moveTo>
                  <a:pt x="2806035" y="34924"/>
                </a:moveTo>
                <a:lnTo>
                  <a:pt x="2806031" y="41274"/>
                </a:lnTo>
                <a:lnTo>
                  <a:pt x="2818728" y="41281"/>
                </a:lnTo>
                <a:lnTo>
                  <a:pt x="2818731" y="34931"/>
                </a:lnTo>
                <a:lnTo>
                  <a:pt x="2806035" y="34924"/>
                </a:lnTo>
                <a:close/>
              </a:path>
              <a:path w="2882265" h="76200">
                <a:moveTo>
                  <a:pt x="2806054" y="0"/>
                </a:moveTo>
                <a:lnTo>
                  <a:pt x="2806035" y="34924"/>
                </a:lnTo>
                <a:lnTo>
                  <a:pt x="2818731" y="34931"/>
                </a:lnTo>
                <a:lnTo>
                  <a:pt x="2818728" y="41281"/>
                </a:lnTo>
                <a:lnTo>
                  <a:pt x="2875959" y="41274"/>
                </a:lnTo>
                <a:lnTo>
                  <a:pt x="2882233" y="38141"/>
                </a:lnTo>
                <a:lnTo>
                  <a:pt x="2806054" y="0"/>
                </a:lnTo>
                <a:close/>
              </a:path>
              <a:path w="2882265" h="76200">
                <a:moveTo>
                  <a:pt x="2" y="33369"/>
                </a:moveTo>
                <a:lnTo>
                  <a:pt x="0" y="39719"/>
                </a:lnTo>
                <a:lnTo>
                  <a:pt x="2806031" y="41274"/>
                </a:lnTo>
                <a:lnTo>
                  <a:pt x="2806035" y="34924"/>
                </a:lnTo>
                <a:lnTo>
                  <a:pt x="2" y="3336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47648" y="4647692"/>
            <a:ext cx="2072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temp 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62191" y="1388163"/>
            <a:ext cx="4462145" cy="1577340"/>
          </a:xfrm>
          <a:custGeom>
            <a:avLst/>
            <a:gdLst/>
            <a:ahLst/>
            <a:cxnLst/>
            <a:rect l="l" t="t" r="r" b="b"/>
            <a:pathLst>
              <a:path w="4462145" h="1577339">
                <a:moveTo>
                  <a:pt x="0" y="0"/>
                </a:moveTo>
                <a:lnTo>
                  <a:pt x="4461889" y="0"/>
                </a:lnTo>
                <a:lnTo>
                  <a:pt x="4461889" y="1577009"/>
                </a:lnTo>
                <a:lnTo>
                  <a:pt x="0" y="157700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695829" y="1404620"/>
            <a:ext cx="160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Provider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76743" y="1694688"/>
            <a:ext cx="688848" cy="826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64295" y="1786127"/>
            <a:ext cx="826007" cy="6614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27221" y="2578100"/>
            <a:ext cx="153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4075" algn="l"/>
              </a:tabLst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CU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P	G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ogl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43288" y="1758695"/>
            <a:ext cx="600455" cy="5852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335616" y="2587244"/>
            <a:ext cx="910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Facebook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91603" y="1715515"/>
            <a:ext cx="7296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1275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wi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r 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SAML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Op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….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19069" y="3269996"/>
            <a:ext cx="479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og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29612" y="3005570"/>
            <a:ext cx="76200" cy="866775"/>
          </a:xfrm>
          <a:custGeom>
            <a:avLst/>
            <a:gdLst/>
            <a:ahLst/>
            <a:cxnLst/>
            <a:rect l="l" t="t" r="r" b="b"/>
            <a:pathLst>
              <a:path w="76200" h="866775">
                <a:moveTo>
                  <a:pt x="34924" y="790158"/>
                </a:moveTo>
                <a:lnTo>
                  <a:pt x="0" y="790352"/>
                </a:lnTo>
                <a:lnTo>
                  <a:pt x="38522" y="866340"/>
                </a:lnTo>
                <a:lnTo>
                  <a:pt x="69824" y="802858"/>
                </a:lnTo>
                <a:lnTo>
                  <a:pt x="34994" y="802858"/>
                </a:lnTo>
                <a:lnTo>
                  <a:pt x="34924" y="790158"/>
                </a:lnTo>
                <a:close/>
              </a:path>
              <a:path w="76200" h="866775">
                <a:moveTo>
                  <a:pt x="41274" y="790123"/>
                </a:moveTo>
                <a:lnTo>
                  <a:pt x="34924" y="790158"/>
                </a:lnTo>
                <a:lnTo>
                  <a:pt x="34994" y="802858"/>
                </a:lnTo>
                <a:lnTo>
                  <a:pt x="41344" y="802824"/>
                </a:lnTo>
                <a:lnTo>
                  <a:pt x="41274" y="790123"/>
                </a:lnTo>
                <a:close/>
              </a:path>
              <a:path w="76200" h="866775">
                <a:moveTo>
                  <a:pt x="76198" y="789929"/>
                </a:moveTo>
                <a:lnTo>
                  <a:pt x="41274" y="790123"/>
                </a:lnTo>
                <a:lnTo>
                  <a:pt x="41344" y="802824"/>
                </a:lnTo>
                <a:lnTo>
                  <a:pt x="34994" y="802858"/>
                </a:lnTo>
                <a:lnTo>
                  <a:pt x="69824" y="802858"/>
                </a:lnTo>
                <a:lnTo>
                  <a:pt x="76198" y="789929"/>
                </a:lnTo>
                <a:close/>
              </a:path>
              <a:path w="76200" h="866775">
                <a:moveTo>
                  <a:pt x="36888" y="0"/>
                </a:moveTo>
                <a:lnTo>
                  <a:pt x="30538" y="35"/>
                </a:lnTo>
                <a:lnTo>
                  <a:pt x="34924" y="790158"/>
                </a:lnTo>
                <a:lnTo>
                  <a:pt x="41274" y="790123"/>
                </a:lnTo>
                <a:lnTo>
                  <a:pt x="3688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884128" y="3233420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37279" y="3260852"/>
            <a:ext cx="1124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verify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token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16388" y="4444607"/>
            <a:ext cx="2900045" cy="76200"/>
          </a:xfrm>
          <a:custGeom>
            <a:avLst/>
            <a:gdLst/>
            <a:ahLst/>
            <a:cxnLst/>
            <a:rect l="l" t="t" r="r" b="b"/>
            <a:pathLst>
              <a:path w="2900045" h="76200">
                <a:moveTo>
                  <a:pt x="76313" y="0"/>
                </a:moveTo>
                <a:lnTo>
                  <a:pt x="0" y="37873"/>
                </a:lnTo>
                <a:lnTo>
                  <a:pt x="76086" y="76198"/>
                </a:lnTo>
                <a:lnTo>
                  <a:pt x="76190" y="41274"/>
                </a:lnTo>
                <a:lnTo>
                  <a:pt x="63486" y="41236"/>
                </a:lnTo>
                <a:lnTo>
                  <a:pt x="63505" y="34886"/>
                </a:lnTo>
                <a:lnTo>
                  <a:pt x="76209" y="34886"/>
                </a:lnTo>
                <a:lnTo>
                  <a:pt x="76313" y="0"/>
                </a:lnTo>
                <a:close/>
              </a:path>
              <a:path w="2900045" h="76200">
                <a:moveTo>
                  <a:pt x="76209" y="34924"/>
                </a:moveTo>
                <a:lnTo>
                  <a:pt x="76190" y="41274"/>
                </a:lnTo>
                <a:lnTo>
                  <a:pt x="2899728" y="49615"/>
                </a:lnTo>
                <a:lnTo>
                  <a:pt x="2899747" y="43265"/>
                </a:lnTo>
                <a:lnTo>
                  <a:pt x="76209" y="34924"/>
                </a:lnTo>
                <a:close/>
              </a:path>
              <a:path w="2900045" h="76200">
                <a:moveTo>
                  <a:pt x="63505" y="34886"/>
                </a:moveTo>
                <a:lnTo>
                  <a:pt x="63486" y="41236"/>
                </a:lnTo>
                <a:lnTo>
                  <a:pt x="76190" y="41274"/>
                </a:lnTo>
                <a:lnTo>
                  <a:pt x="76209" y="34924"/>
                </a:lnTo>
                <a:lnTo>
                  <a:pt x="63505" y="34886"/>
                </a:lnTo>
                <a:close/>
              </a:path>
              <a:path w="2900045" h="76200">
                <a:moveTo>
                  <a:pt x="76209" y="34886"/>
                </a:moveTo>
                <a:lnTo>
                  <a:pt x="63505" y="34886"/>
                </a:lnTo>
                <a:lnTo>
                  <a:pt x="76209" y="3492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49583" y="5846064"/>
            <a:ext cx="557783" cy="71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745612" y="5427979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Get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389997" y="5341979"/>
            <a:ext cx="76200" cy="507365"/>
          </a:xfrm>
          <a:custGeom>
            <a:avLst/>
            <a:gdLst/>
            <a:ahLst/>
            <a:cxnLst/>
            <a:rect l="l" t="t" r="r" b="b"/>
            <a:pathLst>
              <a:path w="76200" h="507364">
                <a:moveTo>
                  <a:pt x="34925" y="430593"/>
                </a:moveTo>
                <a:lnTo>
                  <a:pt x="0" y="430593"/>
                </a:lnTo>
                <a:lnTo>
                  <a:pt x="38100" y="506793"/>
                </a:lnTo>
                <a:lnTo>
                  <a:pt x="69850" y="443293"/>
                </a:lnTo>
                <a:lnTo>
                  <a:pt x="34925" y="443293"/>
                </a:lnTo>
                <a:lnTo>
                  <a:pt x="34925" y="430593"/>
                </a:lnTo>
                <a:close/>
              </a:path>
              <a:path w="76200" h="507364">
                <a:moveTo>
                  <a:pt x="41276" y="63500"/>
                </a:moveTo>
                <a:lnTo>
                  <a:pt x="34926" y="63500"/>
                </a:lnTo>
                <a:lnTo>
                  <a:pt x="34925" y="443293"/>
                </a:lnTo>
                <a:lnTo>
                  <a:pt x="41275" y="443293"/>
                </a:lnTo>
                <a:lnTo>
                  <a:pt x="41276" y="63500"/>
                </a:lnTo>
                <a:close/>
              </a:path>
              <a:path w="76200" h="507364">
                <a:moveTo>
                  <a:pt x="76200" y="430593"/>
                </a:moveTo>
                <a:lnTo>
                  <a:pt x="41275" y="430593"/>
                </a:lnTo>
                <a:lnTo>
                  <a:pt x="41275" y="443293"/>
                </a:lnTo>
                <a:lnTo>
                  <a:pt x="69850" y="443293"/>
                </a:lnTo>
                <a:lnTo>
                  <a:pt x="76200" y="430593"/>
                </a:lnTo>
                <a:close/>
              </a:path>
              <a:path w="76200" h="507364">
                <a:moveTo>
                  <a:pt x="38101" y="0"/>
                </a:moveTo>
                <a:lnTo>
                  <a:pt x="1" y="76200"/>
                </a:lnTo>
                <a:lnTo>
                  <a:pt x="34926" y="76200"/>
                </a:lnTo>
                <a:lnTo>
                  <a:pt x="34926" y="63500"/>
                </a:lnTo>
                <a:lnTo>
                  <a:pt x="69851" y="63500"/>
                </a:lnTo>
                <a:lnTo>
                  <a:pt x="38101" y="0"/>
                </a:lnTo>
                <a:close/>
              </a:path>
              <a:path w="76200" h="507364">
                <a:moveTo>
                  <a:pt x="69851" y="63500"/>
                </a:moveTo>
                <a:lnTo>
                  <a:pt x="41276" y="63500"/>
                </a:lnTo>
                <a:lnTo>
                  <a:pt x="41276" y="76200"/>
                </a:lnTo>
                <a:lnTo>
                  <a:pt x="76201" y="76200"/>
                </a:lnTo>
                <a:lnTo>
                  <a:pt x="69851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74407" y="4971288"/>
            <a:ext cx="426720" cy="5669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00497" y="6208267"/>
            <a:ext cx="743585" cy="34544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71450" marR="5080" indent="-158750">
              <a:lnSpc>
                <a:spcPts val="1250"/>
              </a:lnSpc>
              <a:spcBef>
                <a:spcPts val="155"/>
              </a:spcBef>
            </a:pPr>
            <a:r>
              <a:rPr sz="1050" b="1" spc="-5" dirty="0">
                <a:solidFill>
                  <a:srgbClr val="444949"/>
                </a:solidFill>
                <a:latin typeface="Arial"/>
                <a:cs typeface="Arial"/>
              </a:rPr>
              <a:t>Amazon</a:t>
            </a:r>
            <a:r>
              <a:rPr sz="1050" b="1" spc="-7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050" b="1" spc="-10" dirty="0">
                <a:solidFill>
                  <a:srgbClr val="444949"/>
                </a:solidFill>
                <a:latin typeface="Arial"/>
                <a:cs typeface="Arial"/>
              </a:rPr>
              <a:t>S3  </a:t>
            </a:r>
            <a:r>
              <a:rPr sz="1050" b="1" spc="5" dirty="0">
                <a:solidFill>
                  <a:srgbClr val="444949"/>
                </a:solidFill>
                <a:latin typeface="Arial"/>
                <a:cs typeface="Arial"/>
              </a:rPr>
              <a:t>bucket</a:t>
            </a:r>
            <a:endParaRPr sz="10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43216" y="5519928"/>
            <a:ext cx="640079" cy="6675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25640" y="4972760"/>
            <a:ext cx="76200" cy="550545"/>
          </a:xfrm>
          <a:custGeom>
            <a:avLst/>
            <a:gdLst/>
            <a:ahLst/>
            <a:cxnLst/>
            <a:rect l="l" t="t" r="r" b="b"/>
            <a:pathLst>
              <a:path w="76200" h="550545">
                <a:moveTo>
                  <a:pt x="34924" y="473988"/>
                </a:moveTo>
                <a:lnTo>
                  <a:pt x="0" y="474018"/>
                </a:lnTo>
                <a:lnTo>
                  <a:pt x="38166" y="550185"/>
                </a:lnTo>
                <a:lnTo>
                  <a:pt x="69845" y="486689"/>
                </a:lnTo>
                <a:lnTo>
                  <a:pt x="34935" y="486689"/>
                </a:lnTo>
                <a:lnTo>
                  <a:pt x="34924" y="473988"/>
                </a:lnTo>
                <a:close/>
              </a:path>
              <a:path w="76200" h="550545">
                <a:moveTo>
                  <a:pt x="41274" y="473982"/>
                </a:moveTo>
                <a:lnTo>
                  <a:pt x="34924" y="473988"/>
                </a:lnTo>
                <a:lnTo>
                  <a:pt x="34935" y="486689"/>
                </a:lnTo>
                <a:lnTo>
                  <a:pt x="41285" y="486683"/>
                </a:lnTo>
                <a:lnTo>
                  <a:pt x="41274" y="473982"/>
                </a:lnTo>
                <a:close/>
              </a:path>
              <a:path w="76200" h="550545">
                <a:moveTo>
                  <a:pt x="76200" y="473952"/>
                </a:moveTo>
                <a:lnTo>
                  <a:pt x="41274" y="473982"/>
                </a:lnTo>
                <a:lnTo>
                  <a:pt x="41285" y="486683"/>
                </a:lnTo>
                <a:lnTo>
                  <a:pt x="34935" y="486689"/>
                </a:lnTo>
                <a:lnTo>
                  <a:pt x="69848" y="486683"/>
                </a:lnTo>
                <a:lnTo>
                  <a:pt x="76200" y="473952"/>
                </a:lnTo>
                <a:close/>
              </a:path>
              <a:path w="76200" h="550545">
                <a:moveTo>
                  <a:pt x="40860" y="0"/>
                </a:moveTo>
                <a:lnTo>
                  <a:pt x="34510" y="6"/>
                </a:lnTo>
                <a:lnTo>
                  <a:pt x="34924" y="473988"/>
                </a:lnTo>
                <a:lnTo>
                  <a:pt x="41274" y="473982"/>
                </a:lnTo>
                <a:lnTo>
                  <a:pt x="4086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556571" y="4467860"/>
            <a:ext cx="664845" cy="87884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  <a:p>
            <a:pPr marL="341630">
              <a:lnSpc>
                <a:spcPct val="100000"/>
              </a:lnSpc>
              <a:spcBef>
                <a:spcPts val="12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389997" y="2997403"/>
            <a:ext cx="76200" cy="796290"/>
          </a:xfrm>
          <a:custGeom>
            <a:avLst/>
            <a:gdLst/>
            <a:ahLst/>
            <a:cxnLst/>
            <a:rect l="l" t="t" r="r" b="b"/>
            <a:pathLst>
              <a:path w="76200" h="796289">
                <a:moveTo>
                  <a:pt x="34925" y="720043"/>
                </a:moveTo>
                <a:lnTo>
                  <a:pt x="0" y="720043"/>
                </a:lnTo>
                <a:lnTo>
                  <a:pt x="38100" y="796243"/>
                </a:lnTo>
                <a:lnTo>
                  <a:pt x="69850" y="732743"/>
                </a:lnTo>
                <a:lnTo>
                  <a:pt x="34925" y="732743"/>
                </a:lnTo>
                <a:lnTo>
                  <a:pt x="34925" y="720043"/>
                </a:lnTo>
                <a:close/>
              </a:path>
              <a:path w="76200" h="796289">
                <a:moveTo>
                  <a:pt x="41276" y="63500"/>
                </a:moveTo>
                <a:lnTo>
                  <a:pt x="34926" y="63500"/>
                </a:lnTo>
                <a:lnTo>
                  <a:pt x="34925" y="732743"/>
                </a:lnTo>
                <a:lnTo>
                  <a:pt x="41275" y="732743"/>
                </a:lnTo>
                <a:lnTo>
                  <a:pt x="41276" y="63500"/>
                </a:lnTo>
                <a:close/>
              </a:path>
              <a:path w="76200" h="796289">
                <a:moveTo>
                  <a:pt x="76200" y="720043"/>
                </a:moveTo>
                <a:lnTo>
                  <a:pt x="41275" y="720043"/>
                </a:lnTo>
                <a:lnTo>
                  <a:pt x="41275" y="732743"/>
                </a:lnTo>
                <a:lnTo>
                  <a:pt x="69850" y="732743"/>
                </a:lnTo>
                <a:lnTo>
                  <a:pt x="76200" y="720043"/>
                </a:lnTo>
                <a:close/>
              </a:path>
              <a:path w="76200" h="796289">
                <a:moveTo>
                  <a:pt x="38101" y="0"/>
                </a:moveTo>
                <a:lnTo>
                  <a:pt x="1" y="76200"/>
                </a:lnTo>
                <a:lnTo>
                  <a:pt x="34926" y="76200"/>
                </a:lnTo>
                <a:lnTo>
                  <a:pt x="34926" y="63500"/>
                </a:lnTo>
                <a:lnTo>
                  <a:pt x="69851" y="63500"/>
                </a:lnTo>
                <a:lnTo>
                  <a:pt x="38101" y="0"/>
                </a:lnTo>
                <a:close/>
              </a:path>
              <a:path w="76200" h="796289">
                <a:moveTo>
                  <a:pt x="69851" y="63500"/>
                </a:moveTo>
                <a:lnTo>
                  <a:pt x="41276" y="63500"/>
                </a:lnTo>
                <a:lnTo>
                  <a:pt x="41276" y="76200"/>
                </a:lnTo>
                <a:lnTo>
                  <a:pt x="76201" y="76200"/>
                </a:lnTo>
                <a:lnTo>
                  <a:pt x="69851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652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2938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Cognito</a:t>
            </a:r>
            <a:r>
              <a:rPr spc="25" dirty="0"/>
              <a:t> </a:t>
            </a:r>
            <a:r>
              <a:rPr spc="-50" dirty="0"/>
              <a:t>Sync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26852"/>
            <a:ext cx="9464675" cy="4022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Deprecated </a:t>
            </a:r>
            <a:r>
              <a:rPr sz="4125" spc="37" baseline="101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4125" spc="-30" baseline="1010" dirty="0">
                <a:solidFill>
                  <a:srgbClr val="444949"/>
                </a:solidFill>
                <a:latin typeface="Gill Sans MT"/>
                <a:cs typeface="Gill Sans MT"/>
              </a:rPr>
              <a:t>use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AppSync</a:t>
            </a:r>
            <a:r>
              <a:rPr sz="4125" spc="-457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now</a:t>
            </a:r>
            <a:endParaRPr sz="4125" baseline="101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preferences,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configuration,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state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-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app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Cross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device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synchronization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(any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platform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iOS,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Android,</a:t>
            </a:r>
            <a:r>
              <a:rPr sz="2800" spc="-3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etc…)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Offline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capability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(synchronization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back</a:t>
            </a:r>
            <a:r>
              <a:rPr sz="2800" spc="1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online)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Requires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Federated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Identity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Pool </a:t>
            </a:r>
            <a:r>
              <a:rPr sz="4125" spc="-60" baseline="101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4125" spc="-37" baseline="1010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4125" spc="-15" baseline="1010" dirty="0">
                <a:solidFill>
                  <a:srgbClr val="444949"/>
                </a:solidFill>
                <a:latin typeface="Gill Sans MT"/>
                <a:cs typeface="Gill Sans MT"/>
              </a:rPr>
              <a:t>(not </a:t>
            </a:r>
            <a:r>
              <a:rPr sz="4125" spc="-75" baseline="1010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4125" spc="419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Pool)</a:t>
            </a:r>
            <a:endParaRPr sz="4125" baseline="101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datasets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(up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1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1MB)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Up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20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datasets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synchronise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4550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72358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80" dirty="0"/>
              <a:t>Serverless</a:t>
            </a:r>
            <a:r>
              <a:rPr sz="6000" spc="-385" dirty="0"/>
              <a:t> </a:t>
            </a:r>
            <a:r>
              <a:rPr sz="6000" spc="-150" dirty="0"/>
              <a:t>Architectures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11481990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76910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Mobile </a:t>
            </a:r>
            <a:r>
              <a:rPr spc="-75" dirty="0"/>
              <a:t>application:</a:t>
            </a:r>
            <a:r>
              <a:rPr spc="-345" dirty="0"/>
              <a:t> </a:t>
            </a:r>
            <a:r>
              <a:rPr spc="-145" dirty="0"/>
              <a:t>MyTodoList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344785" cy="402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create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mobile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following</a:t>
            </a:r>
            <a:r>
              <a:rPr sz="28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requirements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Expose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REST API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HTTPS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interact with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their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own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folder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5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authenticate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write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to-dos,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mostly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them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scale,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some high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throughput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36485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93788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Mobile </a:t>
            </a:r>
            <a:r>
              <a:rPr spc="-35" dirty="0"/>
              <a:t>app: </a:t>
            </a:r>
            <a:r>
              <a:rPr spc="-70" dirty="0"/>
              <a:t>REST API</a:t>
            </a:r>
            <a:r>
              <a:rPr spc="-480" dirty="0"/>
              <a:t> </a:t>
            </a:r>
            <a:r>
              <a:rPr spc="-135" dirty="0"/>
              <a:t>layer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5501" y="3870451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8391" y="3087623"/>
            <a:ext cx="713232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50886" y="5693155"/>
            <a:ext cx="12090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8391" y="4904232"/>
            <a:ext cx="713232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6896" y="3087623"/>
            <a:ext cx="713231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5199" y="382473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40099" y="3818635"/>
            <a:ext cx="1459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12352" y="3087623"/>
            <a:ext cx="713231" cy="713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43000" y="2947416"/>
            <a:ext cx="993648" cy="993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58059" y="4025900"/>
            <a:ext cx="53594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Mo</a:t>
            </a: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bil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e  client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35545" y="3406786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64664" h="76200">
                <a:moveTo>
                  <a:pt x="1687935" y="0"/>
                </a:moveTo>
                <a:lnTo>
                  <a:pt x="1687935" y="76200"/>
                </a:lnTo>
                <a:lnTo>
                  <a:pt x="1757785" y="41275"/>
                </a:lnTo>
                <a:lnTo>
                  <a:pt x="1700636" y="41275"/>
                </a:lnTo>
                <a:lnTo>
                  <a:pt x="1700636" y="34925"/>
                </a:lnTo>
                <a:lnTo>
                  <a:pt x="1757785" y="34925"/>
                </a:lnTo>
                <a:lnTo>
                  <a:pt x="1687935" y="0"/>
                </a:lnTo>
                <a:close/>
              </a:path>
              <a:path w="1764664" h="76200">
                <a:moveTo>
                  <a:pt x="76200" y="34925"/>
                </a:moveTo>
                <a:lnTo>
                  <a:pt x="63497" y="34925"/>
                </a:ln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64664" h="76200">
                <a:moveTo>
                  <a:pt x="1687935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687935" y="41275"/>
                </a:lnTo>
                <a:lnTo>
                  <a:pt x="1687935" y="34925"/>
                </a:lnTo>
                <a:close/>
              </a:path>
              <a:path w="1764664" h="76200">
                <a:moveTo>
                  <a:pt x="1757785" y="34925"/>
                </a:moveTo>
                <a:lnTo>
                  <a:pt x="1700636" y="34925"/>
                </a:lnTo>
                <a:lnTo>
                  <a:pt x="1700636" y="41275"/>
                </a:lnTo>
                <a:lnTo>
                  <a:pt x="1757785" y="41275"/>
                </a:lnTo>
                <a:lnTo>
                  <a:pt x="1764135" y="38100"/>
                </a:lnTo>
                <a:lnTo>
                  <a:pt x="1757785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35545" y="3795699"/>
            <a:ext cx="1764664" cy="1466215"/>
          </a:xfrm>
          <a:custGeom>
            <a:avLst/>
            <a:gdLst/>
            <a:ahLst/>
            <a:cxnLst/>
            <a:rect l="l" t="t" r="r" b="b"/>
            <a:pathLst>
              <a:path w="1764664" h="1466214">
                <a:moveTo>
                  <a:pt x="1703498" y="1419566"/>
                </a:moveTo>
                <a:lnTo>
                  <a:pt x="1681177" y="1446429"/>
                </a:lnTo>
                <a:lnTo>
                  <a:pt x="1764135" y="1465822"/>
                </a:lnTo>
                <a:lnTo>
                  <a:pt x="1747382" y="1427679"/>
                </a:lnTo>
                <a:lnTo>
                  <a:pt x="1713261" y="1427679"/>
                </a:lnTo>
                <a:lnTo>
                  <a:pt x="1703498" y="1419566"/>
                </a:lnTo>
                <a:close/>
              </a:path>
              <a:path w="1764664" h="1466214">
                <a:moveTo>
                  <a:pt x="1707555" y="1414683"/>
                </a:moveTo>
                <a:lnTo>
                  <a:pt x="1703498" y="1419566"/>
                </a:lnTo>
                <a:lnTo>
                  <a:pt x="1713261" y="1427679"/>
                </a:lnTo>
                <a:lnTo>
                  <a:pt x="1717319" y="1422796"/>
                </a:lnTo>
                <a:lnTo>
                  <a:pt x="1707555" y="1414683"/>
                </a:lnTo>
                <a:close/>
              </a:path>
              <a:path w="1764664" h="1466214">
                <a:moveTo>
                  <a:pt x="1729875" y="1387820"/>
                </a:moveTo>
                <a:lnTo>
                  <a:pt x="1707555" y="1414683"/>
                </a:lnTo>
                <a:lnTo>
                  <a:pt x="1717319" y="1422796"/>
                </a:lnTo>
                <a:lnTo>
                  <a:pt x="1713261" y="1427679"/>
                </a:lnTo>
                <a:lnTo>
                  <a:pt x="1747382" y="1427679"/>
                </a:lnTo>
                <a:lnTo>
                  <a:pt x="1729875" y="1387820"/>
                </a:lnTo>
                <a:close/>
              </a:path>
              <a:path w="1764664" h="1466214">
                <a:moveTo>
                  <a:pt x="60638" y="46255"/>
                </a:moveTo>
                <a:lnTo>
                  <a:pt x="56579" y="51139"/>
                </a:lnTo>
                <a:lnTo>
                  <a:pt x="1703498" y="1419566"/>
                </a:lnTo>
                <a:lnTo>
                  <a:pt x="1707555" y="1414683"/>
                </a:lnTo>
                <a:lnTo>
                  <a:pt x="60638" y="46255"/>
                </a:lnTo>
                <a:close/>
              </a:path>
              <a:path w="1764664" h="1466214">
                <a:moveTo>
                  <a:pt x="0" y="0"/>
                </a:moveTo>
                <a:lnTo>
                  <a:pt x="34259" y="78002"/>
                </a:lnTo>
                <a:lnTo>
                  <a:pt x="56579" y="51139"/>
                </a:lnTo>
                <a:lnTo>
                  <a:pt x="46812" y="43023"/>
                </a:lnTo>
                <a:lnTo>
                  <a:pt x="50869" y="38139"/>
                </a:lnTo>
                <a:lnTo>
                  <a:pt x="67382" y="38139"/>
                </a:lnTo>
                <a:lnTo>
                  <a:pt x="82957" y="19394"/>
                </a:lnTo>
                <a:lnTo>
                  <a:pt x="0" y="0"/>
                </a:lnTo>
                <a:close/>
              </a:path>
              <a:path w="1764664" h="1466214">
                <a:moveTo>
                  <a:pt x="50869" y="38139"/>
                </a:moveTo>
                <a:lnTo>
                  <a:pt x="46812" y="43023"/>
                </a:lnTo>
                <a:lnTo>
                  <a:pt x="56579" y="51139"/>
                </a:lnTo>
                <a:lnTo>
                  <a:pt x="60638" y="46255"/>
                </a:lnTo>
                <a:lnTo>
                  <a:pt x="50869" y="38139"/>
                </a:lnTo>
                <a:close/>
              </a:path>
              <a:path w="1764664" h="1466214">
                <a:moveTo>
                  <a:pt x="67382" y="38139"/>
                </a:moveTo>
                <a:lnTo>
                  <a:pt x="50869" y="38139"/>
                </a:lnTo>
                <a:lnTo>
                  <a:pt x="60638" y="46255"/>
                </a:lnTo>
                <a:lnTo>
                  <a:pt x="67382" y="3813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10880" y="3406786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0"/>
                </a:moveTo>
                <a:lnTo>
                  <a:pt x="1719944" y="76200"/>
                </a:lnTo>
                <a:lnTo>
                  <a:pt x="1789794" y="41275"/>
                </a:lnTo>
                <a:lnTo>
                  <a:pt x="1732647" y="41275"/>
                </a:lnTo>
                <a:lnTo>
                  <a:pt x="1732647" y="34925"/>
                </a:lnTo>
                <a:lnTo>
                  <a:pt x="1789794" y="34925"/>
                </a:lnTo>
                <a:lnTo>
                  <a:pt x="1719944" y="0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6414" h="76200">
                <a:moveTo>
                  <a:pt x="171994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9944" y="41275"/>
                </a:lnTo>
                <a:lnTo>
                  <a:pt x="1719944" y="34925"/>
                </a:lnTo>
                <a:close/>
              </a:path>
              <a:path w="1796414" h="76200">
                <a:moveTo>
                  <a:pt x="1789794" y="34925"/>
                </a:moveTo>
                <a:lnTo>
                  <a:pt x="1732647" y="34925"/>
                </a:lnTo>
                <a:lnTo>
                  <a:pt x="1732647" y="41275"/>
                </a:lnTo>
                <a:lnTo>
                  <a:pt x="1789794" y="41275"/>
                </a:lnTo>
                <a:lnTo>
                  <a:pt x="1796144" y="38100"/>
                </a:lnTo>
                <a:lnTo>
                  <a:pt x="1789794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18225" y="3406786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5" h="76200">
                <a:moveTo>
                  <a:pt x="1719943" y="0"/>
                </a:moveTo>
                <a:lnTo>
                  <a:pt x="1719943" y="76200"/>
                </a:lnTo>
                <a:lnTo>
                  <a:pt x="1789793" y="41275"/>
                </a:lnTo>
                <a:lnTo>
                  <a:pt x="1732645" y="41275"/>
                </a:lnTo>
                <a:lnTo>
                  <a:pt x="1732645" y="34925"/>
                </a:lnTo>
                <a:lnTo>
                  <a:pt x="1789793" y="34925"/>
                </a:lnTo>
                <a:lnTo>
                  <a:pt x="1719943" y="0"/>
                </a:lnTo>
                <a:close/>
              </a:path>
              <a:path w="1796415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6415" h="76200">
                <a:moveTo>
                  <a:pt x="1719943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9943" y="41275"/>
                </a:lnTo>
                <a:lnTo>
                  <a:pt x="1719943" y="34925"/>
                </a:lnTo>
                <a:close/>
              </a:path>
              <a:path w="1796415" h="76200">
                <a:moveTo>
                  <a:pt x="1789793" y="34925"/>
                </a:moveTo>
                <a:lnTo>
                  <a:pt x="1732645" y="34925"/>
                </a:lnTo>
                <a:lnTo>
                  <a:pt x="1732645" y="41275"/>
                </a:lnTo>
                <a:lnTo>
                  <a:pt x="1789793" y="41275"/>
                </a:lnTo>
                <a:lnTo>
                  <a:pt x="1796143" y="38100"/>
                </a:lnTo>
                <a:lnTo>
                  <a:pt x="1789793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93698" y="309321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32669" y="3099308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9222" y="3090164"/>
            <a:ext cx="565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08596" y="4754371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17180" y="4155155"/>
            <a:ext cx="76200" cy="751205"/>
          </a:xfrm>
          <a:custGeom>
            <a:avLst/>
            <a:gdLst/>
            <a:ahLst/>
            <a:cxnLst/>
            <a:rect l="l" t="t" r="r" b="b"/>
            <a:pathLst>
              <a:path w="76200" h="751204">
                <a:moveTo>
                  <a:pt x="34926" y="674568"/>
                </a:moveTo>
                <a:lnTo>
                  <a:pt x="1" y="674568"/>
                </a:lnTo>
                <a:lnTo>
                  <a:pt x="38101" y="750768"/>
                </a:lnTo>
                <a:lnTo>
                  <a:pt x="69851" y="687268"/>
                </a:lnTo>
                <a:lnTo>
                  <a:pt x="34926" y="687268"/>
                </a:lnTo>
                <a:lnTo>
                  <a:pt x="34926" y="674568"/>
                </a:lnTo>
                <a:close/>
              </a:path>
              <a:path w="76200" h="751204">
                <a:moveTo>
                  <a:pt x="41275" y="63500"/>
                </a:moveTo>
                <a:lnTo>
                  <a:pt x="34925" y="63500"/>
                </a:lnTo>
                <a:lnTo>
                  <a:pt x="34926" y="687268"/>
                </a:lnTo>
                <a:lnTo>
                  <a:pt x="41276" y="687268"/>
                </a:lnTo>
                <a:lnTo>
                  <a:pt x="41275" y="63500"/>
                </a:lnTo>
                <a:close/>
              </a:path>
              <a:path w="76200" h="751204">
                <a:moveTo>
                  <a:pt x="76201" y="674568"/>
                </a:moveTo>
                <a:lnTo>
                  <a:pt x="41276" y="674568"/>
                </a:lnTo>
                <a:lnTo>
                  <a:pt x="41276" y="687268"/>
                </a:lnTo>
                <a:lnTo>
                  <a:pt x="69851" y="687268"/>
                </a:lnTo>
                <a:lnTo>
                  <a:pt x="76201" y="674568"/>
                </a:lnTo>
                <a:close/>
              </a:path>
              <a:path w="76200" h="751204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51204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50525" y="4330700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Verify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authentication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67861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0486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Mobile </a:t>
            </a:r>
            <a:r>
              <a:rPr spc="-35" dirty="0"/>
              <a:t>app: </a:t>
            </a:r>
            <a:r>
              <a:rPr spc="-70" dirty="0"/>
              <a:t>giving </a:t>
            </a:r>
            <a:r>
              <a:rPr spc="-85" dirty="0"/>
              <a:t>users </a:t>
            </a:r>
            <a:r>
              <a:rPr spc="-80" dirty="0"/>
              <a:t>access </a:t>
            </a:r>
            <a:r>
              <a:rPr spc="-100" dirty="0"/>
              <a:t>to</a:t>
            </a:r>
            <a:r>
              <a:rPr spc="-10" dirty="0"/>
              <a:t> </a:t>
            </a:r>
            <a:r>
              <a:rPr spc="20" dirty="0"/>
              <a:t>S3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5501" y="3870451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8391" y="3087623"/>
            <a:ext cx="713232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50886" y="5693155"/>
            <a:ext cx="12090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8391" y="4904232"/>
            <a:ext cx="713232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6896" y="3087623"/>
            <a:ext cx="713231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5199" y="382473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40099" y="3818635"/>
            <a:ext cx="1459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12352" y="3087623"/>
            <a:ext cx="713231" cy="713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8391" y="1316736"/>
            <a:ext cx="713232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45293" y="2053844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44838" y="5693155"/>
            <a:ext cx="6483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73367" y="4916423"/>
            <a:ext cx="688847" cy="6888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3000" y="2947416"/>
            <a:ext cx="993648" cy="993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35545" y="3795699"/>
            <a:ext cx="1764664" cy="1466215"/>
          </a:xfrm>
          <a:custGeom>
            <a:avLst/>
            <a:gdLst/>
            <a:ahLst/>
            <a:cxnLst/>
            <a:rect l="l" t="t" r="r" b="b"/>
            <a:pathLst>
              <a:path w="1764664" h="1466214">
                <a:moveTo>
                  <a:pt x="1703498" y="1419566"/>
                </a:moveTo>
                <a:lnTo>
                  <a:pt x="1681177" y="1446429"/>
                </a:lnTo>
                <a:lnTo>
                  <a:pt x="1764135" y="1465822"/>
                </a:lnTo>
                <a:lnTo>
                  <a:pt x="1747382" y="1427679"/>
                </a:lnTo>
                <a:lnTo>
                  <a:pt x="1713261" y="1427679"/>
                </a:lnTo>
                <a:lnTo>
                  <a:pt x="1703498" y="1419566"/>
                </a:lnTo>
                <a:close/>
              </a:path>
              <a:path w="1764664" h="1466214">
                <a:moveTo>
                  <a:pt x="1707555" y="1414683"/>
                </a:moveTo>
                <a:lnTo>
                  <a:pt x="1703498" y="1419566"/>
                </a:lnTo>
                <a:lnTo>
                  <a:pt x="1713261" y="1427679"/>
                </a:lnTo>
                <a:lnTo>
                  <a:pt x="1717319" y="1422796"/>
                </a:lnTo>
                <a:lnTo>
                  <a:pt x="1707555" y="1414683"/>
                </a:lnTo>
                <a:close/>
              </a:path>
              <a:path w="1764664" h="1466214">
                <a:moveTo>
                  <a:pt x="1729875" y="1387820"/>
                </a:moveTo>
                <a:lnTo>
                  <a:pt x="1707555" y="1414683"/>
                </a:lnTo>
                <a:lnTo>
                  <a:pt x="1717319" y="1422796"/>
                </a:lnTo>
                <a:lnTo>
                  <a:pt x="1713261" y="1427679"/>
                </a:lnTo>
                <a:lnTo>
                  <a:pt x="1747382" y="1427679"/>
                </a:lnTo>
                <a:lnTo>
                  <a:pt x="1729875" y="1387820"/>
                </a:lnTo>
                <a:close/>
              </a:path>
              <a:path w="1764664" h="1466214">
                <a:moveTo>
                  <a:pt x="60638" y="46255"/>
                </a:moveTo>
                <a:lnTo>
                  <a:pt x="56579" y="51139"/>
                </a:lnTo>
                <a:lnTo>
                  <a:pt x="1703498" y="1419566"/>
                </a:lnTo>
                <a:lnTo>
                  <a:pt x="1707555" y="1414683"/>
                </a:lnTo>
                <a:lnTo>
                  <a:pt x="60638" y="46255"/>
                </a:lnTo>
                <a:close/>
              </a:path>
              <a:path w="1764664" h="1466214">
                <a:moveTo>
                  <a:pt x="0" y="0"/>
                </a:moveTo>
                <a:lnTo>
                  <a:pt x="34259" y="78002"/>
                </a:lnTo>
                <a:lnTo>
                  <a:pt x="56579" y="51139"/>
                </a:lnTo>
                <a:lnTo>
                  <a:pt x="46812" y="43023"/>
                </a:lnTo>
                <a:lnTo>
                  <a:pt x="50869" y="38139"/>
                </a:lnTo>
                <a:lnTo>
                  <a:pt x="67382" y="38139"/>
                </a:lnTo>
                <a:lnTo>
                  <a:pt x="82957" y="19394"/>
                </a:lnTo>
                <a:lnTo>
                  <a:pt x="0" y="0"/>
                </a:lnTo>
                <a:close/>
              </a:path>
              <a:path w="1764664" h="1466214">
                <a:moveTo>
                  <a:pt x="50869" y="38139"/>
                </a:moveTo>
                <a:lnTo>
                  <a:pt x="46812" y="43023"/>
                </a:lnTo>
                <a:lnTo>
                  <a:pt x="56579" y="51139"/>
                </a:lnTo>
                <a:lnTo>
                  <a:pt x="60638" y="46255"/>
                </a:lnTo>
                <a:lnTo>
                  <a:pt x="50869" y="38139"/>
                </a:lnTo>
                <a:close/>
              </a:path>
              <a:path w="1764664" h="1466214">
                <a:moveTo>
                  <a:pt x="67382" y="38139"/>
                </a:moveTo>
                <a:lnTo>
                  <a:pt x="50869" y="38139"/>
                </a:lnTo>
                <a:lnTo>
                  <a:pt x="60638" y="46255"/>
                </a:lnTo>
                <a:lnTo>
                  <a:pt x="67382" y="3813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10880" y="5223422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1687935" y="41276"/>
                </a:moveTo>
                <a:lnTo>
                  <a:pt x="1687935" y="76201"/>
                </a:lnTo>
                <a:lnTo>
                  <a:pt x="1757785" y="41276"/>
                </a:lnTo>
                <a:lnTo>
                  <a:pt x="1687935" y="41276"/>
                </a:lnTo>
                <a:close/>
              </a:path>
              <a:path w="17646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64664" h="76200">
                <a:moveTo>
                  <a:pt x="1687935" y="34926"/>
                </a:moveTo>
                <a:lnTo>
                  <a:pt x="1687935" y="41276"/>
                </a:lnTo>
                <a:lnTo>
                  <a:pt x="1700635" y="41276"/>
                </a:lnTo>
                <a:lnTo>
                  <a:pt x="1700635" y="34926"/>
                </a:lnTo>
                <a:lnTo>
                  <a:pt x="1687935" y="34926"/>
                </a:lnTo>
                <a:close/>
              </a:path>
              <a:path w="1764664" h="76200">
                <a:moveTo>
                  <a:pt x="1687935" y="1"/>
                </a:moveTo>
                <a:lnTo>
                  <a:pt x="1687935" y="34926"/>
                </a:lnTo>
                <a:lnTo>
                  <a:pt x="1700635" y="34926"/>
                </a:lnTo>
                <a:lnTo>
                  <a:pt x="1700635" y="41276"/>
                </a:lnTo>
                <a:lnTo>
                  <a:pt x="1757787" y="41275"/>
                </a:lnTo>
                <a:lnTo>
                  <a:pt x="1764135" y="38101"/>
                </a:lnTo>
                <a:lnTo>
                  <a:pt x="1687935" y="1"/>
                </a:lnTo>
                <a:close/>
              </a:path>
              <a:path w="1764664" h="76200">
                <a:moveTo>
                  <a:pt x="76200" y="34925"/>
                </a:moveTo>
                <a:lnTo>
                  <a:pt x="76200" y="41275"/>
                </a:lnTo>
                <a:lnTo>
                  <a:pt x="1687935" y="41276"/>
                </a:lnTo>
                <a:lnTo>
                  <a:pt x="1687935" y="34926"/>
                </a:lnTo>
                <a:lnTo>
                  <a:pt x="76200" y="34925"/>
                </a:lnTo>
                <a:close/>
              </a:path>
              <a:path w="1764664" h="76200">
                <a:moveTo>
                  <a:pt x="63497" y="34925"/>
                </a:move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497" y="34925"/>
                </a:lnTo>
                <a:close/>
              </a:path>
              <a:path w="1764664" h="76200">
                <a:moveTo>
                  <a:pt x="76200" y="34925"/>
                </a:moveTo>
                <a:lnTo>
                  <a:pt x="63497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5545" y="1674154"/>
            <a:ext cx="1764664" cy="1415415"/>
          </a:xfrm>
          <a:custGeom>
            <a:avLst/>
            <a:gdLst/>
            <a:ahLst/>
            <a:cxnLst/>
            <a:rect l="l" t="t" r="r" b="b"/>
            <a:pathLst>
              <a:path w="1764664" h="1415414">
                <a:moveTo>
                  <a:pt x="35599" y="1337732"/>
                </a:moveTo>
                <a:lnTo>
                  <a:pt x="0" y="1415131"/>
                </a:lnTo>
                <a:lnTo>
                  <a:pt x="83280" y="1397171"/>
                </a:lnTo>
                <a:lnTo>
                  <a:pt x="67799" y="1377873"/>
                </a:lnTo>
                <a:lnTo>
                  <a:pt x="51522" y="1377873"/>
                </a:lnTo>
                <a:lnTo>
                  <a:pt x="47548" y="1372920"/>
                </a:lnTo>
                <a:lnTo>
                  <a:pt x="57453" y="1364975"/>
                </a:lnTo>
                <a:lnTo>
                  <a:pt x="35599" y="1337732"/>
                </a:lnTo>
                <a:close/>
              </a:path>
              <a:path w="1764664" h="1415414">
                <a:moveTo>
                  <a:pt x="57453" y="1364975"/>
                </a:moveTo>
                <a:lnTo>
                  <a:pt x="47548" y="1372920"/>
                </a:lnTo>
                <a:lnTo>
                  <a:pt x="51522" y="1377873"/>
                </a:lnTo>
                <a:lnTo>
                  <a:pt x="61426" y="1369929"/>
                </a:lnTo>
                <a:lnTo>
                  <a:pt x="57453" y="1364975"/>
                </a:lnTo>
                <a:close/>
              </a:path>
              <a:path w="1764664" h="1415414">
                <a:moveTo>
                  <a:pt x="61426" y="1369929"/>
                </a:moveTo>
                <a:lnTo>
                  <a:pt x="51522" y="1377873"/>
                </a:lnTo>
                <a:lnTo>
                  <a:pt x="67799" y="1377873"/>
                </a:lnTo>
                <a:lnTo>
                  <a:pt x="61426" y="1369929"/>
                </a:lnTo>
                <a:close/>
              </a:path>
              <a:path w="1764664" h="1415414">
                <a:moveTo>
                  <a:pt x="1702709" y="45204"/>
                </a:moveTo>
                <a:lnTo>
                  <a:pt x="57453" y="1364975"/>
                </a:lnTo>
                <a:lnTo>
                  <a:pt x="61426" y="1369929"/>
                </a:lnTo>
                <a:lnTo>
                  <a:pt x="1706682" y="50157"/>
                </a:lnTo>
                <a:lnTo>
                  <a:pt x="1702709" y="45204"/>
                </a:lnTo>
                <a:close/>
              </a:path>
              <a:path w="1764664" h="1415414">
                <a:moveTo>
                  <a:pt x="1746998" y="37257"/>
                </a:moveTo>
                <a:lnTo>
                  <a:pt x="1712615" y="37257"/>
                </a:lnTo>
                <a:lnTo>
                  <a:pt x="1716589" y="42210"/>
                </a:lnTo>
                <a:lnTo>
                  <a:pt x="1706682" y="50157"/>
                </a:lnTo>
                <a:lnTo>
                  <a:pt x="1728536" y="77400"/>
                </a:lnTo>
                <a:lnTo>
                  <a:pt x="1746998" y="37257"/>
                </a:lnTo>
                <a:close/>
              </a:path>
              <a:path w="1764664" h="1415414">
                <a:moveTo>
                  <a:pt x="1712615" y="37257"/>
                </a:moveTo>
                <a:lnTo>
                  <a:pt x="1702709" y="45204"/>
                </a:lnTo>
                <a:lnTo>
                  <a:pt x="1706682" y="50157"/>
                </a:lnTo>
                <a:lnTo>
                  <a:pt x="1716589" y="42210"/>
                </a:lnTo>
                <a:lnTo>
                  <a:pt x="1712615" y="37257"/>
                </a:lnTo>
                <a:close/>
              </a:path>
              <a:path w="1764664" h="1415414">
                <a:moveTo>
                  <a:pt x="1764135" y="0"/>
                </a:moveTo>
                <a:lnTo>
                  <a:pt x="1680855" y="17960"/>
                </a:lnTo>
                <a:lnTo>
                  <a:pt x="1702709" y="45204"/>
                </a:lnTo>
                <a:lnTo>
                  <a:pt x="1712615" y="37257"/>
                </a:lnTo>
                <a:lnTo>
                  <a:pt x="1746998" y="37257"/>
                </a:lnTo>
                <a:lnTo>
                  <a:pt x="176413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28995" y="1874011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Store/retrieve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files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96557" y="2636012"/>
            <a:ext cx="8851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Permissions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33927" y="2185416"/>
            <a:ext cx="472439" cy="472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58059" y="4025900"/>
            <a:ext cx="1954530" cy="10287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8580" marR="1423035" indent="-5651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Mo</a:t>
            </a: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bil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e  client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762635">
              <a:lnSpc>
                <a:spcPct val="10000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47866" y="4955540"/>
            <a:ext cx="1432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Generate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temp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3693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7294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Mobile </a:t>
            </a:r>
            <a:r>
              <a:rPr spc="-35" dirty="0"/>
              <a:t>app: </a:t>
            </a:r>
            <a:r>
              <a:rPr spc="-60" dirty="0"/>
              <a:t>high </a:t>
            </a:r>
            <a:r>
              <a:rPr spc="-75" dirty="0"/>
              <a:t>read </a:t>
            </a:r>
            <a:r>
              <a:rPr spc="-90" dirty="0"/>
              <a:t>throughput, </a:t>
            </a:r>
            <a:r>
              <a:rPr spc="-114" dirty="0"/>
              <a:t>static</a:t>
            </a:r>
            <a:r>
              <a:rPr spc="-315" dirty="0"/>
              <a:t> </a:t>
            </a:r>
            <a:r>
              <a:rPr spc="-45" dirty="0"/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5501" y="3870451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98391" y="3087623"/>
            <a:ext cx="713232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50886" y="5693155"/>
            <a:ext cx="12090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8391" y="4904232"/>
            <a:ext cx="713232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6896" y="3087623"/>
            <a:ext cx="713231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5199" y="382473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80462" y="3870451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41152" y="3072383"/>
            <a:ext cx="713231" cy="713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8391" y="1316736"/>
            <a:ext cx="713232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845293" y="2053844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44838" y="5693155"/>
            <a:ext cx="6483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73367" y="4916423"/>
            <a:ext cx="688847" cy="6888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3000" y="2947416"/>
            <a:ext cx="993648" cy="993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58059" y="4025900"/>
            <a:ext cx="53594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Mo</a:t>
            </a: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bil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e  client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35545" y="3406786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64664" h="76200">
                <a:moveTo>
                  <a:pt x="1687935" y="0"/>
                </a:moveTo>
                <a:lnTo>
                  <a:pt x="1687935" y="76200"/>
                </a:lnTo>
                <a:lnTo>
                  <a:pt x="1757785" y="41275"/>
                </a:lnTo>
                <a:lnTo>
                  <a:pt x="1700636" y="41275"/>
                </a:lnTo>
                <a:lnTo>
                  <a:pt x="1700636" y="34925"/>
                </a:lnTo>
                <a:lnTo>
                  <a:pt x="1757785" y="34925"/>
                </a:lnTo>
                <a:lnTo>
                  <a:pt x="1687935" y="0"/>
                </a:lnTo>
                <a:close/>
              </a:path>
              <a:path w="1764664" h="76200">
                <a:moveTo>
                  <a:pt x="76200" y="34925"/>
                </a:moveTo>
                <a:lnTo>
                  <a:pt x="63497" y="34925"/>
                </a:ln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64664" h="76200">
                <a:moveTo>
                  <a:pt x="1687935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687935" y="41275"/>
                </a:lnTo>
                <a:lnTo>
                  <a:pt x="1687935" y="34925"/>
                </a:lnTo>
                <a:close/>
              </a:path>
              <a:path w="1764664" h="76200">
                <a:moveTo>
                  <a:pt x="1757785" y="34925"/>
                </a:moveTo>
                <a:lnTo>
                  <a:pt x="1700636" y="34925"/>
                </a:lnTo>
                <a:lnTo>
                  <a:pt x="1700636" y="41275"/>
                </a:lnTo>
                <a:lnTo>
                  <a:pt x="1757785" y="41275"/>
                </a:lnTo>
                <a:lnTo>
                  <a:pt x="1764135" y="38100"/>
                </a:lnTo>
                <a:lnTo>
                  <a:pt x="1757785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35545" y="3795699"/>
            <a:ext cx="1764664" cy="1466215"/>
          </a:xfrm>
          <a:custGeom>
            <a:avLst/>
            <a:gdLst/>
            <a:ahLst/>
            <a:cxnLst/>
            <a:rect l="l" t="t" r="r" b="b"/>
            <a:pathLst>
              <a:path w="1764664" h="1466214">
                <a:moveTo>
                  <a:pt x="1703498" y="1419566"/>
                </a:moveTo>
                <a:lnTo>
                  <a:pt x="1681177" y="1446429"/>
                </a:lnTo>
                <a:lnTo>
                  <a:pt x="1764135" y="1465822"/>
                </a:lnTo>
                <a:lnTo>
                  <a:pt x="1747382" y="1427679"/>
                </a:lnTo>
                <a:lnTo>
                  <a:pt x="1713261" y="1427679"/>
                </a:lnTo>
                <a:lnTo>
                  <a:pt x="1703498" y="1419566"/>
                </a:lnTo>
                <a:close/>
              </a:path>
              <a:path w="1764664" h="1466214">
                <a:moveTo>
                  <a:pt x="1707555" y="1414683"/>
                </a:moveTo>
                <a:lnTo>
                  <a:pt x="1703498" y="1419566"/>
                </a:lnTo>
                <a:lnTo>
                  <a:pt x="1713261" y="1427679"/>
                </a:lnTo>
                <a:lnTo>
                  <a:pt x="1717319" y="1422796"/>
                </a:lnTo>
                <a:lnTo>
                  <a:pt x="1707555" y="1414683"/>
                </a:lnTo>
                <a:close/>
              </a:path>
              <a:path w="1764664" h="1466214">
                <a:moveTo>
                  <a:pt x="1729875" y="1387820"/>
                </a:moveTo>
                <a:lnTo>
                  <a:pt x="1707555" y="1414683"/>
                </a:lnTo>
                <a:lnTo>
                  <a:pt x="1717319" y="1422796"/>
                </a:lnTo>
                <a:lnTo>
                  <a:pt x="1713261" y="1427679"/>
                </a:lnTo>
                <a:lnTo>
                  <a:pt x="1747382" y="1427679"/>
                </a:lnTo>
                <a:lnTo>
                  <a:pt x="1729875" y="1387820"/>
                </a:lnTo>
                <a:close/>
              </a:path>
              <a:path w="1764664" h="1466214">
                <a:moveTo>
                  <a:pt x="60638" y="46255"/>
                </a:moveTo>
                <a:lnTo>
                  <a:pt x="56579" y="51139"/>
                </a:lnTo>
                <a:lnTo>
                  <a:pt x="1703498" y="1419566"/>
                </a:lnTo>
                <a:lnTo>
                  <a:pt x="1707555" y="1414683"/>
                </a:lnTo>
                <a:lnTo>
                  <a:pt x="60638" y="46255"/>
                </a:lnTo>
                <a:close/>
              </a:path>
              <a:path w="1764664" h="1466214">
                <a:moveTo>
                  <a:pt x="0" y="0"/>
                </a:moveTo>
                <a:lnTo>
                  <a:pt x="34259" y="78002"/>
                </a:lnTo>
                <a:lnTo>
                  <a:pt x="56579" y="51139"/>
                </a:lnTo>
                <a:lnTo>
                  <a:pt x="46812" y="43023"/>
                </a:lnTo>
                <a:lnTo>
                  <a:pt x="50869" y="38139"/>
                </a:lnTo>
                <a:lnTo>
                  <a:pt x="67382" y="38139"/>
                </a:lnTo>
                <a:lnTo>
                  <a:pt x="82957" y="19394"/>
                </a:lnTo>
                <a:lnTo>
                  <a:pt x="0" y="0"/>
                </a:lnTo>
                <a:close/>
              </a:path>
              <a:path w="1764664" h="1466214">
                <a:moveTo>
                  <a:pt x="50869" y="38139"/>
                </a:moveTo>
                <a:lnTo>
                  <a:pt x="46812" y="43023"/>
                </a:lnTo>
                <a:lnTo>
                  <a:pt x="56579" y="51139"/>
                </a:lnTo>
                <a:lnTo>
                  <a:pt x="60638" y="46255"/>
                </a:lnTo>
                <a:lnTo>
                  <a:pt x="50869" y="38139"/>
                </a:lnTo>
                <a:close/>
              </a:path>
              <a:path w="1764664" h="1466214">
                <a:moveTo>
                  <a:pt x="67382" y="38139"/>
                </a:moveTo>
                <a:lnTo>
                  <a:pt x="50869" y="38139"/>
                </a:lnTo>
                <a:lnTo>
                  <a:pt x="60638" y="46255"/>
                </a:lnTo>
                <a:lnTo>
                  <a:pt x="67382" y="3813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10880" y="5223422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1687935" y="41276"/>
                </a:moveTo>
                <a:lnTo>
                  <a:pt x="1687935" y="76201"/>
                </a:lnTo>
                <a:lnTo>
                  <a:pt x="1757785" y="41276"/>
                </a:lnTo>
                <a:lnTo>
                  <a:pt x="1687935" y="41276"/>
                </a:lnTo>
                <a:close/>
              </a:path>
              <a:path w="17646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64664" h="76200">
                <a:moveTo>
                  <a:pt x="1687935" y="34926"/>
                </a:moveTo>
                <a:lnTo>
                  <a:pt x="1687935" y="41276"/>
                </a:lnTo>
                <a:lnTo>
                  <a:pt x="1700635" y="41276"/>
                </a:lnTo>
                <a:lnTo>
                  <a:pt x="1700635" y="34926"/>
                </a:lnTo>
                <a:lnTo>
                  <a:pt x="1687935" y="34926"/>
                </a:lnTo>
                <a:close/>
              </a:path>
              <a:path w="1764664" h="76200">
                <a:moveTo>
                  <a:pt x="1687935" y="1"/>
                </a:moveTo>
                <a:lnTo>
                  <a:pt x="1687935" y="34926"/>
                </a:lnTo>
                <a:lnTo>
                  <a:pt x="1700635" y="34926"/>
                </a:lnTo>
                <a:lnTo>
                  <a:pt x="1700635" y="41276"/>
                </a:lnTo>
                <a:lnTo>
                  <a:pt x="1757787" y="41275"/>
                </a:lnTo>
                <a:lnTo>
                  <a:pt x="1764135" y="38101"/>
                </a:lnTo>
                <a:lnTo>
                  <a:pt x="1687935" y="1"/>
                </a:lnTo>
                <a:close/>
              </a:path>
              <a:path w="1764664" h="76200">
                <a:moveTo>
                  <a:pt x="76200" y="34925"/>
                </a:moveTo>
                <a:lnTo>
                  <a:pt x="76200" y="41275"/>
                </a:lnTo>
                <a:lnTo>
                  <a:pt x="1687935" y="41276"/>
                </a:lnTo>
                <a:lnTo>
                  <a:pt x="1687935" y="34926"/>
                </a:lnTo>
                <a:lnTo>
                  <a:pt x="76200" y="34925"/>
                </a:lnTo>
                <a:close/>
              </a:path>
              <a:path w="1764664" h="76200">
                <a:moveTo>
                  <a:pt x="63497" y="34925"/>
                </a:move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497" y="34925"/>
                </a:lnTo>
                <a:close/>
              </a:path>
              <a:path w="1764664" h="76200">
                <a:moveTo>
                  <a:pt x="76200" y="34925"/>
                </a:moveTo>
                <a:lnTo>
                  <a:pt x="63497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10880" y="3406786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0"/>
                </a:moveTo>
                <a:lnTo>
                  <a:pt x="1719944" y="76200"/>
                </a:lnTo>
                <a:lnTo>
                  <a:pt x="1789794" y="41275"/>
                </a:lnTo>
                <a:lnTo>
                  <a:pt x="1732647" y="41275"/>
                </a:lnTo>
                <a:lnTo>
                  <a:pt x="1732647" y="34925"/>
                </a:lnTo>
                <a:lnTo>
                  <a:pt x="1789794" y="34925"/>
                </a:lnTo>
                <a:lnTo>
                  <a:pt x="1719944" y="0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6414" h="76200">
                <a:moveTo>
                  <a:pt x="171994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9944" y="41275"/>
                </a:lnTo>
                <a:lnTo>
                  <a:pt x="1719944" y="34925"/>
                </a:lnTo>
                <a:close/>
              </a:path>
              <a:path w="1796414" h="76200">
                <a:moveTo>
                  <a:pt x="1789794" y="34925"/>
                </a:moveTo>
                <a:lnTo>
                  <a:pt x="1732647" y="34925"/>
                </a:lnTo>
                <a:lnTo>
                  <a:pt x="1732647" y="41275"/>
                </a:lnTo>
                <a:lnTo>
                  <a:pt x="1789794" y="41275"/>
                </a:lnTo>
                <a:lnTo>
                  <a:pt x="1796144" y="38100"/>
                </a:lnTo>
                <a:lnTo>
                  <a:pt x="1789794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35545" y="1674154"/>
            <a:ext cx="1764664" cy="1415415"/>
          </a:xfrm>
          <a:custGeom>
            <a:avLst/>
            <a:gdLst/>
            <a:ahLst/>
            <a:cxnLst/>
            <a:rect l="l" t="t" r="r" b="b"/>
            <a:pathLst>
              <a:path w="1764664" h="1415414">
                <a:moveTo>
                  <a:pt x="35599" y="1337732"/>
                </a:moveTo>
                <a:lnTo>
                  <a:pt x="0" y="1415131"/>
                </a:lnTo>
                <a:lnTo>
                  <a:pt x="83280" y="1397171"/>
                </a:lnTo>
                <a:lnTo>
                  <a:pt x="67799" y="1377873"/>
                </a:lnTo>
                <a:lnTo>
                  <a:pt x="51522" y="1377873"/>
                </a:lnTo>
                <a:lnTo>
                  <a:pt x="47548" y="1372920"/>
                </a:lnTo>
                <a:lnTo>
                  <a:pt x="57453" y="1364975"/>
                </a:lnTo>
                <a:lnTo>
                  <a:pt x="35599" y="1337732"/>
                </a:lnTo>
                <a:close/>
              </a:path>
              <a:path w="1764664" h="1415414">
                <a:moveTo>
                  <a:pt x="57453" y="1364975"/>
                </a:moveTo>
                <a:lnTo>
                  <a:pt x="47548" y="1372920"/>
                </a:lnTo>
                <a:lnTo>
                  <a:pt x="51522" y="1377873"/>
                </a:lnTo>
                <a:lnTo>
                  <a:pt x="61426" y="1369929"/>
                </a:lnTo>
                <a:lnTo>
                  <a:pt x="57453" y="1364975"/>
                </a:lnTo>
                <a:close/>
              </a:path>
              <a:path w="1764664" h="1415414">
                <a:moveTo>
                  <a:pt x="61426" y="1369929"/>
                </a:moveTo>
                <a:lnTo>
                  <a:pt x="51522" y="1377873"/>
                </a:lnTo>
                <a:lnTo>
                  <a:pt x="67799" y="1377873"/>
                </a:lnTo>
                <a:lnTo>
                  <a:pt x="61426" y="1369929"/>
                </a:lnTo>
                <a:close/>
              </a:path>
              <a:path w="1764664" h="1415414">
                <a:moveTo>
                  <a:pt x="1702709" y="45204"/>
                </a:moveTo>
                <a:lnTo>
                  <a:pt x="57453" y="1364975"/>
                </a:lnTo>
                <a:lnTo>
                  <a:pt x="61426" y="1369929"/>
                </a:lnTo>
                <a:lnTo>
                  <a:pt x="1706682" y="50157"/>
                </a:lnTo>
                <a:lnTo>
                  <a:pt x="1702709" y="45204"/>
                </a:lnTo>
                <a:close/>
              </a:path>
              <a:path w="1764664" h="1415414">
                <a:moveTo>
                  <a:pt x="1746998" y="37257"/>
                </a:moveTo>
                <a:lnTo>
                  <a:pt x="1712615" y="37257"/>
                </a:lnTo>
                <a:lnTo>
                  <a:pt x="1716589" y="42210"/>
                </a:lnTo>
                <a:lnTo>
                  <a:pt x="1706682" y="50157"/>
                </a:lnTo>
                <a:lnTo>
                  <a:pt x="1728536" y="77400"/>
                </a:lnTo>
                <a:lnTo>
                  <a:pt x="1746998" y="37257"/>
                </a:lnTo>
                <a:close/>
              </a:path>
              <a:path w="1764664" h="1415414">
                <a:moveTo>
                  <a:pt x="1712615" y="37257"/>
                </a:moveTo>
                <a:lnTo>
                  <a:pt x="1702709" y="45204"/>
                </a:lnTo>
                <a:lnTo>
                  <a:pt x="1706682" y="50157"/>
                </a:lnTo>
                <a:lnTo>
                  <a:pt x="1716589" y="42210"/>
                </a:lnTo>
                <a:lnTo>
                  <a:pt x="1712615" y="37257"/>
                </a:lnTo>
                <a:close/>
              </a:path>
              <a:path w="1764664" h="1415414">
                <a:moveTo>
                  <a:pt x="1764135" y="0"/>
                </a:moveTo>
                <a:lnTo>
                  <a:pt x="1680855" y="17960"/>
                </a:lnTo>
                <a:lnTo>
                  <a:pt x="1702709" y="45204"/>
                </a:lnTo>
                <a:lnTo>
                  <a:pt x="1712615" y="37257"/>
                </a:lnTo>
                <a:lnTo>
                  <a:pt x="1746998" y="37257"/>
                </a:lnTo>
                <a:lnTo>
                  <a:pt x="176413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28995" y="1874011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Store/retrieve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files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18225" y="3391000"/>
            <a:ext cx="3625215" cy="92075"/>
          </a:xfrm>
          <a:custGeom>
            <a:avLst/>
            <a:gdLst/>
            <a:ahLst/>
            <a:cxnLst/>
            <a:rect l="l" t="t" r="r" b="b"/>
            <a:pathLst>
              <a:path w="3625215" h="92075">
                <a:moveTo>
                  <a:pt x="76029" y="15447"/>
                </a:moveTo>
                <a:lnTo>
                  <a:pt x="0" y="53886"/>
                </a:lnTo>
                <a:lnTo>
                  <a:pt x="76368" y="91645"/>
                </a:lnTo>
                <a:lnTo>
                  <a:pt x="76213" y="56777"/>
                </a:lnTo>
                <a:lnTo>
                  <a:pt x="63516" y="56777"/>
                </a:lnTo>
                <a:lnTo>
                  <a:pt x="63487" y="50427"/>
                </a:lnTo>
                <a:lnTo>
                  <a:pt x="76185" y="50371"/>
                </a:lnTo>
                <a:lnTo>
                  <a:pt x="76029" y="15447"/>
                </a:lnTo>
                <a:close/>
              </a:path>
              <a:path w="3625215" h="92075">
                <a:moveTo>
                  <a:pt x="3619092" y="34867"/>
                </a:moveTo>
                <a:lnTo>
                  <a:pt x="3561433" y="34867"/>
                </a:lnTo>
                <a:lnTo>
                  <a:pt x="3561461" y="41217"/>
                </a:lnTo>
                <a:lnTo>
                  <a:pt x="3548757" y="41274"/>
                </a:lnTo>
                <a:lnTo>
                  <a:pt x="3548913" y="76198"/>
                </a:lnTo>
                <a:lnTo>
                  <a:pt x="3624943" y="37760"/>
                </a:lnTo>
                <a:lnTo>
                  <a:pt x="3619092" y="34867"/>
                </a:lnTo>
                <a:close/>
              </a:path>
              <a:path w="3625215" h="92075">
                <a:moveTo>
                  <a:pt x="76185" y="50371"/>
                </a:moveTo>
                <a:lnTo>
                  <a:pt x="63487" y="50427"/>
                </a:lnTo>
                <a:lnTo>
                  <a:pt x="63516" y="56777"/>
                </a:lnTo>
                <a:lnTo>
                  <a:pt x="76213" y="56721"/>
                </a:lnTo>
                <a:lnTo>
                  <a:pt x="76185" y="50371"/>
                </a:lnTo>
                <a:close/>
              </a:path>
              <a:path w="3625215" h="92075">
                <a:moveTo>
                  <a:pt x="76213" y="56721"/>
                </a:moveTo>
                <a:lnTo>
                  <a:pt x="63516" y="56777"/>
                </a:lnTo>
                <a:lnTo>
                  <a:pt x="76213" y="56777"/>
                </a:lnTo>
                <a:close/>
              </a:path>
              <a:path w="3625215" h="92075">
                <a:moveTo>
                  <a:pt x="3548729" y="34924"/>
                </a:moveTo>
                <a:lnTo>
                  <a:pt x="76185" y="50371"/>
                </a:lnTo>
                <a:lnTo>
                  <a:pt x="76213" y="56721"/>
                </a:lnTo>
                <a:lnTo>
                  <a:pt x="3548757" y="41274"/>
                </a:lnTo>
                <a:lnTo>
                  <a:pt x="3548729" y="34924"/>
                </a:lnTo>
                <a:close/>
              </a:path>
              <a:path w="3625215" h="92075">
                <a:moveTo>
                  <a:pt x="3561433" y="34867"/>
                </a:moveTo>
                <a:lnTo>
                  <a:pt x="3548729" y="34924"/>
                </a:lnTo>
                <a:lnTo>
                  <a:pt x="3548757" y="41274"/>
                </a:lnTo>
                <a:lnTo>
                  <a:pt x="3561461" y="41217"/>
                </a:lnTo>
                <a:lnTo>
                  <a:pt x="3561433" y="34867"/>
                </a:lnTo>
                <a:close/>
              </a:path>
              <a:path w="3625215" h="92075">
                <a:moveTo>
                  <a:pt x="3548574" y="0"/>
                </a:moveTo>
                <a:lnTo>
                  <a:pt x="3548729" y="34924"/>
                </a:lnTo>
                <a:lnTo>
                  <a:pt x="3619092" y="34867"/>
                </a:lnTo>
                <a:lnTo>
                  <a:pt x="354857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896557" y="2636012"/>
            <a:ext cx="8851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Permissions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233927" y="2185416"/>
            <a:ext cx="472439" cy="472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493698" y="309321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032669" y="3099308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38956" y="3081020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08596" y="4754371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47866" y="4955540"/>
            <a:ext cx="1432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Generate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temp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17180" y="4155155"/>
            <a:ext cx="76200" cy="751205"/>
          </a:xfrm>
          <a:custGeom>
            <a:avLst/>
            <a:gdLst/>
            <a:ahLst/>
            <a:cxnLst/>
            <a:rect l="l" t="t" r="r" b="b"/>
            <a:pathLst>
              <a:path w="76200" h="751204">
                <a:moveTo>
                  <a:pt x="34926" y="674568"/>
                </a:moveTo>
                <a:lnTo>
                  <a:pt x="1" y="674568"/>
                </a:lnTo>
                <a:lnTo>
                  <a:pt x="38101" y="750768"/>
                </a:lnTo>
                <a:lnTo>
                  <a:pt x="69851" y="687268"/>
                </a:lnTo>
                <a:lnTo>
                  <a:pt x="34926" y="687268"/>
                </a:lnTo>
                <a:lnTo>
                  <a:pt x="34926" y="674568"/>
                </a:lnTo>
                <a:close/>
              </a:path>
              <a:path w="76200" h="751204">
                <a:moveTo>
                  <a:pt x="41275" y="63500"/>
                </a:moveTo>
                <a:lnTo>
                  <a:pt x="34925" y="63500"/>
                </a:lnTo>
                <a:lnTo>
                  <a:pt x="34926" y="687268"/>
                </a:lnTo>
                <a:lnTo>
                  <a:pt x="41276" y="687268"/>
                </a:lnTo>
                <a:lnTo>
                  <a:pt x="41275" y="63500"/>
                </a:lnTo>
                <a:close/>
              </a:path>
              <a:path w="76200" h="751204">
                <a:moveTo>
                  <a:pt x="76201" y="674568"/>
                </a:moveTo>
                <a:lnTo>
                  <a:pt x="41276" y="674568"/>
                </a:lnTo>
                <a:lnTo>
                  <a:pt x="41276" y="687268"/>
                </a:lnTo>
                <a:lnTo>
                  <a:pt x="69851" y="687268"/>
                </a:lnTo>
                <a:lnTo>
                  <a:pt x="76201" y="674568"/>
                </a:lnTo>
                <a:close/>
              </a:path>
              <a:path w="76200" h="751204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51204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350525" y="4330700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Verify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authentication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820911" y="3081527"/>
            <a:ext cx="713231" cy="7162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671575" y="3882644"/>
            <a:ext cx="9867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DAX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Caching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594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4856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Section</a:t>
            </a:r>
            <a:r>
              <a:rPr spc="-15" dirty="0"/>
              <a:t> </a:t>
            </a:r>
            <a:r>
              <a:rPr spc="-10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186035" cy="13468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508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start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deploying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applications,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they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inevitably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need 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communicate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one</a:t>
            </a:r>
            <a:r>
              <a:rPr sz="2800" spc="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another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There are two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patterns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communication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0468" y="3455923"/>
            <a:ext cx="3091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1)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Synchronous communications  (application to</a:t>
            </a:r>
            <a:r>
              <a:rPr sz="1800" b="1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application)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34" y="3455923"/>
            <a:ext cx="3476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2)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Asynchronous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/ 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Event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based  (application to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b="1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application)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9178" y="4423718"/>
            <a:ext cx="1223645" cy="90233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60020" rIns="0" bIns="0" rtlCol="0">
            <a:spAutoFit/>
          </a:bodyPr>
          <a:lstStyle/>
          <a:p>
            <a:pPr marL="277495" marR="270510" indent="19050">
              <a:lnSpc>
                <a:spcPct val="100000"/>
              </a:lnSpc>
              <a:spcBef>
                <a:spcPts val="126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Buying  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4481" y="4431398"/>
            <a:ext cx="1223645" cy="90233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277495" marR="203200" indent="-66675">
              <a:lnSpc>
                <a:spcPct val="100000"/>
              </a:lnSpc>
              <a:spcBef>
                <a:spcPts val="12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 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2497" y="4836993"/>
            <a:ext cx="1662430" cy="83185"/>
          </a:xfrm>
          <a:custGeom>
            <a:avLst/>
            <a:gdLst/>
            <a:ahLst/>
            <a:cxnLst/>
            <a:rect l="l" t="t" r="r" b="b"/>
            <a:pathLst>
              <a:path w="1662429" h="83185">
                <a:moveTo>
                  <a:pt x="1585960" y="6974"/>
                </a:moveTo>
                <a:lnTo>
                  <a:pt x="1585799" y="41899"/>
                </a:lnTo>
                <a:lnTo>
                  <a:pt x="1598498" y="41958"/>
                </a:lnTo>
                <a:lnTo>
                  <a:pt x="1598468" y="48308"/>
                </a:lnTo>
                <a:lnTo>
                  <a:pt x="1585769" y="48308"/>
                </a:lnTo>
                <a:lnTo>
                  <a:pt x="1585608" y="83174"/>
                </a:lnTo>
                <a:lnTo>
                  <a:pt x="1656153" y="48308"/>
                </a:lnTo>
                <a:lnTo>
                  <a:pt x="1598468" y="48308"/>
                </a:lnTo>
                <a:lnTo>
                  <a:pt x="1656272" y="48249"/>
                </a:lnTo>
                <a:lnTo>
                  <a:pt x="1661984" y="45426"/>
                </a:lnTo>
                <a:lnTo>
                  <a:pt x="1585960" y="6974"/>
                </a:lnTo>
                <a:close/>
              </a:path>
              <a:path w="1662429" h="83185">
                <a:moveTo>
                  <a:pt x="76375" y="0"/>
                </a:moveTo>
                <a:lnTo>
                  <a:pt x="0" y="37748"/>
                </a:lnTo>
                <a:lnTo>
                  <a:pt x="76023" y="76200"/>
                </a:lnTo>
                <a:lnTo>
                  <a:pt x="76184" y="41275"/>
                </a:lnTo>
                <a:lnTo>
                  <a:pt x="63482" y="41216"/>
                </a:lnTo>
                <a:lnTo>
                  <a:pt x="63511" y="34866"/>
                </a:lnTo>
                <a:lnTo>
                  <a:pt x="76214" y="34866"/>
                </a:lnTo>
                <a:lnTo>
                  <a:pt x="76375" y="0"/>
                </a:lnTo>
                <a:close/>
              </a:path>
              <a:path w="1662429" h="83185">
                <a:moveTo>
                  <a:pt x="1585799" y="41899"/>
                </a:moveTo>
                <a:lnTo>
                  <a:pt x="1585770" y="48249"/>
                </a:lnTo>
                <a:lnTo>
                  <a:pt x="1598468" y="48308"/>
                </a:lnTo>
                <a:lnTo>
                  <a:pt x="1598498" y="41958"/>
                </a:lnTo>
                <a:lnTo>
                  <a:pt x="1585799" y="41899"/>
                </a:lnTo>
                <a:close/>
              </a:path>
              <a:path w="1662429" h="83185">
                <a:moveTo>
                  <a:pt x="76214" y="34925"/>
                </a:moveTo>
                <a:lnTo>
                  <a:pt x="76184" y="41275"/>
                </a:lnTo>
                <a:lnTo>
                  <a:pt x="1585770" y="48249"/>
                </a:lnTo>
                <a:lnTo>
                  <a:pt x="1585799" y="41899"/>
                </a:lnTo>
                <a:lnTo>
                  <a:pt x="76214" y="34925"/>
                </a:lnTo>
                <a:close/>
              </a:path>
              <a:path w="1662429" h="83185">
                <a:moveTo>
                  <a:pt x="63511" y="34866"/>
                </a:moveTo>
                <a:lnTo>
                  <a:pt x="63482" y="41216"/>
                </a:lnTo>
                <a:lnTo>
                  <a:pt x="76184" y="41275"/>
                </a:lnTo>
                <a:lnTo>
                  <a:pt x="76214" y="34925"/>
                </a:lnTo>
                <a:lnTo>
                  <a:pt x="63511" y="34866"/>
                </a:lnTo>
                <a:close/>
              </a:path>
              <a:path w="1662429" h="83185">
                <a:moveTo>
                  <a:pt x="76214" y="34866"/>
                </a:moveTo>
                <a:lnTo>
                  <a:pt x="63511" y="34866"/>
                </a:lnTo>
                <a:lnTo>
                  <a:pt x="76214" y="34925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62584" y="4440752"/>
            <a:ext cx="1223645" cy="90233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277495" marR="270510" indent="19050">
              <a:lnSpc>
                <a:spcPct val="100000"/>
              </a:lnSpc>
              <a:spcBef>
                <a:spcPts val="12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Buying  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7191" y="4440752"/>
            <a:ext cx="1223645" cy="90233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61290" rIns="0" bIns="0" rtlCol="0">
            <a:spAutoFit/>
          </a:bodyPr>
          <a:lstStyle/>
          <a:p>
            <a:pPr marL="277495" marR="203200" indent="-66675">
              <a:lnSpc>
                <a:spcPct val="100000"/>
              </a:lnSpc>
              <a:spcBef>
                <a:spcPts val="12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 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02597" y="4423718"/>
            <a:ext cx="828040" cy="90233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85902" y="4836640"/>
            <a:ext cx="716915" cy="76200"/>
          </a:xfrm>
          <a:custGeom>
            <a:avLst/>
            <a:gdLst/>
            <a:ahLst/>
            <a:cxnLst/>
            <a:rect l="l" t="t" r="r" b="b"/>
            <a:pathLst>
              <a:path w="716915" h="76200">
                <a:moveTo>
                  <a:pt x="640494" y="41274"/>
                </a:moveTo>
                <a:lnTo>
                  <a:pt x="640494" y="76199"/>
                </a:lnTo>
                <a:lnTo>
                  <a:pt x="710344" y="41274"/>
                </a:lnTo>
                <a:lnTo>
                  <a:pt x="640494" y="41274"/>
                </a:lnTo>
                <a:close/>
              </a:path>
              <a:path w="716915" h="76200">
                <a:moveTo>
                  <a:pt x="640494" y="34924"/>
                </a:moveTo>
                <a:lnTo>
                  <a:pt x="640494" y="41274"/>
                </a:lnTo>
                <a:lnTo>
                  <a:pt x="653194" y="41274"/>
                </a:lnTo>
                <a:lnTo>
                  <a:pt x="653194" y="34924"/>
                </a:lnTo>
                <a:lnTo>
                  <a:pt x="640494" y="34924"/>
                </a:lnTo>
                <a:close/>
              </a:path>
              <a:path w="716915" h="76200">
                <a:moveTo>
                  <a:pt x="640494" y="0"/>
                </a:moveTo>
                <a:lnTo>
                  <a:pt x="640494" y="34924"/>
                </a:lnTo>
                <a:lnTo>
                  <a:pt x="653194" y="34924"/>
                </a:lnTo>
                <a:lnTo>
                  <a:pt x="653194" y="41274"/>
                </a:lnTo>
                <a:lnTo>
                  <a:pt x="710346" y="41273"/>
                </a:lnTo>
                <a:lnTo>
                  <a:pt x="716694" y="38099"/>
                </a:lnTo>
                <a:lnTo>
                  <a:pt x="640494" y="0"/>
                </a:lnTo>
                <a:close/>
              </a:path>
              <a:path w="716915" h="76200">
                <a:moveTo>
                  <a:pt x="0" y="34923"/>
                </a:moveTo>
                <a:lnTo>
                  <a:pt x="0" y="41273"/>
                </a:lnTo>
                <a:lnTo>
                  <a:pt x="640494" y="41274"/>
                </a:lnTo>
                <a:lnTo>
                  <a:pt x="640494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30421" y="4851875"/>
            <a:ext cx="716915" cy="76200"/>
          </a:xfrm>
          <a:custGeom>
            <a:avLst/>
            <a:gdLst/>
            <a:ahLst/>
            <a:cxnLst/>
            <a:rect l="l" t="t" r="r" b="b"/>
            <a:pathLst>
              <a:path w="716915" h="76200">
                <a:moveTo>
                  <a:pt x="641496" y="0"/>
                </a:moveTo>
                <a:lnTo>
                  <a:pt x="640665" y="34915"/>
                </a:lnTo>
                <a:lnTo>
                  <a:pt x="653361" y="35217"/>
                </a:lnTo>
                <a:lnTo>
                  <a:pt x="653211" y="41564"/>
                </a:lnTo>
                <a:lnTo>
                  <a:pt x="640507" y="41564"/>
                </a:lnTo>
                <a:lnTo>
                  <a:pt x="639685" y="76178"/>
                </a:lnTo>
                <a:lnTo>
                  <a:pt x="713231" y="41564"/>
                </a:lnTo>
                <a:lnTo>
                  <a:pt x="653211" y="41564"/>
                </a:lnTo>
                <a:lnTo>
                  <a:pt x="640515" y="41262"/>
                </a:lnTo>
                <a:lnTo>
                  <a:pt x="713872" y="41262"/>
                </a:lnTo>
                <a:lnTo>
                  <a:pt x="716768" y="39899"/>
                </a:lnTo>
                <a:lnTo>
                  <a:pt x="641496" y="0"/>
                </a:lnTo>
                <a:close/>
              </a:path>
              <a:path w="716915" h="76200">
                <a:moveTo>
                  <a:pt x="640665" y="34915"/>
                </a:moveTo>
                <a:lnTo>
                  <a:pt x="640515" y="41262"/>
                </a:lnTo>
                <a:lnTo>
                  <a:pt x="653211" y="41564"/>
                </a:lnTo>
                <a:lnTo>
                  <a:pt x="653361" y="35217"/>
                </a:lnTo>
                <a:lnTo>
                  <a:pt x="640665" y="34915"/>
                </a:lnTo>
                <a:close/>
              </a:path>
              <a:path w="716915" h="76200">
                <a:moveTo>
                  <a:pt x="151" y="19691"/>
                </a:moveTo>
                <a:lnTo>
                  <a:pt x="0" y="26038"/>
                </a:lnTo>
                <a:lnTo>
                  <a:pt x="640515" y="41262"/>
                </a:lnTo>
                <a:lnTo>
                  <a:pt x="640665" y="34915"/>
                </a:lnTo>
                <a:lnTo>
                  <a:pt x="151" y="1969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4475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7083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5" dirty="0"/>
              <a:t>Mobile </a:t>
            </a:r>
            <a:r>
              <a:rPr spc="-35" dirty="0"/>
              <a:t>app: </a:t>
            </a:r>
            <a:r>
              <a:rPr spc="-60" dirty="0"/>
              <a:t>caching </a:t>
            </a:r>
            <a:r>
              <a:rPr spc="-75" dirty="0"/>
              <a:t>at </a:t>
            </a:r>
            <a:r>
              <a:rPr spc="-65" dirty="0"/>
              <a:t>the </a:t>
            </a:r>
            <a:r>
              <a:rPr spc="-70" dirty="0"/>
              <a:t>API</a:t>
            </a:r>
            <a:r>
              <a:rPr spc="-330" dirty="0"/>
              <a:t> </a:t>
            </a:r>
            <a:r>
              <a:rPr spc="-7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75501" y="3870451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98391" y="3087623"/>
            <a:ext cx="713232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50886" y="5693155"/>
            <a:ext cx="12090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8391" y="4904232"/>
            <a:ext cx="713232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6896" y="3087623"/>
            <a:ext cx="713231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75199" y="382473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80462" y="3870451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741152" y="3072383"/>
            <a:ext cx="713231" cy="713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8391" y="1316736"/>
            <a:ext cx="713232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45293" y="2053844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4838" y="5693155"/>
            <a:ext cx="6483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73367" y="4916423"/>
            <a:ext cx="688847" cy="6888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3000" y="2947416"/>
            <a:ext cx="993648" cy="993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58059" y="4025900"/>
            <a:ext cx="53594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8580" marR="5080" indent="-56515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Mo</a:t>
            </a: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bil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e  client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35545" y="3406786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64664" h="76200">
                <a:moveTo>
                  <a:pt x="1687935" y="0"/>
                </a:moveTo>
                <a:lnTo>
                  <a:pt x="1687935" y="76200"/>
                </a:lnTo>
                <a:lnTo>
                  <a:pt x="1757785" y="41275"/>
                </a:lnTo>
                <a:lnTo>
                  <a:pt x="1700636" y="41275"/>
                </a:lnTo>
                <a:lnTo>
                  <a:pt x="1700636" y="34925"/>
                </a:lnTo>
                <a:lnTo>
                  <a:pt x="1757785" y="34925"/>
                </a:lnTo>
                <a:lnTo>
                  <a:pt x="1687935" y="0"/>
                </a:lnTo>
                <a:close/>
              </a:path>
              <a:path w="1764664" h="76200">
                <a:moveTo>
                  <a:pt x="76200" y="34925"/>
                </a:moveTo>
                <a:lnTo>
                  <a:pt x="63497" y="34925"/>
                </a:ln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64664" h="76200">
                <a:moveTo>
                  <a:pt x="1687935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687935" y="41275"/>
                </a:lnTo>
                <a:lnTo>
                  <a:pt x="1687935" y="34925"/>
                </a:lnTo>
                <a:close/>
              </a:path>
              <a:path w="1764664" h="76200">
                <a:moveTo>
                  <a:pt x="1757785" y="34925"/>
                </a:moveTo>
                <a:lnTo>
                  <a:pt x="1700636" y="34925"/>
                </a:lnTo>
                <a:lnTo>
                  <a:pt x="1700636" y="41275"/>
                </a:lnTo>
                <a:lnTo>
                  <a:pt x="1757785" y="41275"/>
                </a:lnTo>
                <a:lnTo>
                  <a:pt x="1764135" y="38100"/>
                </a:lnTo>
                <a:lnTo>
                  <a:pt x="1757785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35545" y="3795699"/>
            <a:ext cx="1764664" cy="1466215"/>
          </a:xfrm>
          <a:custGeom>
            <a:avLst/>
            <a:gdLst/>
            <a:ahLst/>
            <a:cxnLst/>
            <a:rect l="l" t="t" r="r" b="b"/>
            <a:pathLst>
              <a:path w="1764664" h="1466214">
                <a:moveTo>
                  <a:pt x="1703498" y="1419566"/>
                </a:moveTo>
                <a:lnTo>
                  <a:pt x="1681177" y="1446429"/>
                </a:lnTo>
                <a:lnTo>
                  <a:pt x="1764135" y="1465822"/>
                </a:lnTo>
                <a:lnTo>
                  <a:pt x="1747382" y="1427679"/>
                </a:lnTo>
                <a:lnTo>
                  <a:pt x="1713261" y="1427679"/>
                </a:lnTo>
                <a:lnTo>
                  <a:pt x="1703498" y="1419566"/>
                </a:lnTo>
                <a:close/>
              </a:path>
              <a:path w="1764664" h="1466214">
                <a:moveTo>
                  <a:pt x="1707555" y="1414683"/>
                </a:moveTo>
                <a:lnTo>
                  <a:pt x="1703498" y="1419566"/>
                </a:lnTo>
                <a:lnTo>
                  <a:pt x="1713261" y="1427679"/>
                </a:lnTo>
                <a:lnTo>
                  <a:pt x="1717319" y="1422796"/>
                </a:lnTo>
                <a:lnTo>
                  <a:pt x="1707555" y="1414683"/>
                </a:lnTo>
                <a:close/>
              </a:path>
              <a:path w="1764664" h="1466214">
                <a:moveTo>
                  <a:pt x="1729875" y="1387820"/>
                </a:moveTo>
                <a:lnTo>
                  <a:pt x="1707555" y="1414683"/>
                </a:lnTo>
                <a:lnTo>
                  <a:pt x="1717319" y="1422796"/>
                </a:lnTo>
                <a:lnTo>
                  <a:pt x="1713261" y="1427679"/>
                </a:lnTo>
                <a:lnTo>
                  <a:pt x="1747382" y="1427679"/>
                </a:lnTo>
                <a:lnTo>
                  <a:pt x="1729875" y="1387820"/>
                </a:lnTo>
                <a:close/>
              </a:path>
              <a:path w="1764664" h="1466214">
                <a:moveTo>
                  <a:pt x="60638" y="46255"/>
                </a:moveTo>
                <a:lnTo>
                  <a:pt x="56579" y="51139"/>
                </a:lnTo>
                <a:lnTo>
                  <a:pt x="1703498" y="1419566"/>
                </a:lnTo>
                <a:lnTo>
                  <a:pt x="1707555" y="1414683"/>
                </a:lnTo>
                <a:lnTo>
                  <a:pt x="60638" y="46255"/>
                </a:lnTo>
                <a:close/>
              </a:path>
              <a:path w="1764664" h="1466214">
                <a:moveTo>
                  <a:pt x="0" y="0"/>
                </a:moveTo>
                <a:lnTo>
                  <a:pt x="34259" y="78002"/>
                </a:lnTo>
                <a:lnTo>
                  <a:pt x="56579" y="51139"/>
                </a:lnTo>
                <a:lnTo>
                  <a:pt x="46812" y="43023"/>
                </a:lnTo>
                <a:lnTo>
                  <a:pt x="50869" y="38139"/>
                </a:lnTo>
                <a:lnTo>
                  <a:pt x="67382" y="38139"/>
                </a:lnTo>
                <a:lnTo>
                  <a:pt x="82957" y="19394"/>
                </a:lnTo>
                <a:lnTo>
                  <a:pt x="0" y="0"/>
                </a:lnTo>
                <a:close/>
              </a:path>
              <a:path w="1764664" h="1466214">
                <a:moveTo>
                  <a:pt x="50869" y="38139"/>
                </a:moveTo>
                <a:lnTo>
                  <a:pt x="46812" y="43023"/>
                </a:lnTo>
                <a:lnTo>
                  <a:pt x="56579" y="51139"/>
                </a:lnTo>
                <a:lnTo>
                  <a:pt x="60638" y="46255"/>
                </a:lnTo>
                <a:lnTo>
                  <a:pt x="50869" y="38139"/>
                </a:lnTo>
                <a:close/>
              </a:path>
              <a:path w="1764664" h="1466214">
                <a:moveTo>
                  <a:pt x="67382" y="38139"/>
                </a:moveTo>
                <a:lnTo>
                  <a:pt x="50869" y="38139"/>
                </a:lnTo>
                <a:lnTo>
                  <a:pt x="60638" y="46255"/>
                </a:lnTo>
                <a:lnTo>
                  <a:pt x="67382" y="3813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0880" y="5223422"/>
            <a:ext cx="1764664" cy="76200"/>
          </a:xfrm>
          <a:custGeom>
            <a:avLst/>
            <a:gdLst/>
            <a:ahLst/>
            <a:cxnLst/>
            <a:rect l="l" t="t" r="r" b="b"/>
            <a:pathLst>
              <a:path w="1764664" h="76200">
                <a:moveTo>
                  <a:pt x="1687935" y="41276"/>
                </a:moveTo>
                <a:lnTo>
                  <a:pt x="1687935" y="76201"/>
                </a:lnTo>
                <a:lnTo>
                  <a:pt x="1757785" y="41276"/>
                </a:lnTo>
                <a:lnTo>
                  <a:pt x="1687935" y="41276"/>
                </a:lnTo>
                <a:close/>
              </a:path>
              <a:path w="176466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7" y="41275"/>
                </a:lnTo>
                <a:lnTo>
                  <a:pt x="63497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64664" h="76200">
                <a:moveTo>
                  <a:pt x="1687935" y="34926"/>
                </a:moveTo>
                <a:lnTo>
                  <a:pt x="1687935" y="41276"/>
                </a:lnTo>
                <a:lnTo>
                  <a:pt x="1700635" y="41276"/>
                </a:lnTo>
                <a:lnTo>
                  <a:pt x="1700635" y="34926"/>
                </a:lnTo>
                <a:lnTo>
                  <a:pt x="1687935" y="34926"/>
                </a:lnTo>
                <a:close/>
              </a:path>
              <a:path w="1764664" h="76200">
                <a:moveTo>
                  <a:pt x="1687935" y="1"/>
                </a:moveTo>
                <a:lnTo>
                  <a:pt x="1687935" y="34926"/>
                </a:lnTo>
                <a:lnTo>
                  <a:pt x="1700635" y="34926"/>
                </a:lnTo>
                <a:lnTo>
                  <a:pt x="1700635" y="41276"/>
                </a:lnTo>
                <a:lnTo>
                  <a:pt x="1757787" y="41275"/>
                </a:lnTo>
                <a:lnTo>
                  <a:pt x="1764135" y="38101"/>
                </a:lnTo>
                <a:lnTo>
                  <a:pt x="1687935" y="1"/>
                </a:lnTo>
                <a:close/>
              </a:path>
              <a:path w="1764664" h="76200">
                <a:moveTo>
                  <a:pt x="76200" y="34925"/>
                </a:moveTo>
                <a:lnTo>
                  <a:pt x="76200" y="41275"/>
                </a:lnTo>
                <a:lnTo>
                  <a:pt x="1687935" y="41276"/>
                </a:lnTo>
                <a:lnTo>
                  <a:pt x="1687935" y="34926"/>
                </a:lnTo>
                <a:lnTo>
                  <a:pt x="76200" y="34925"/>
                </a:lnTo>
                <a:close/>
              </a:path>
              <a:path w="1764664" h="76200">
                <a:moveTo>
                  <a:pt x="63497" y="34925"/>
                </a:moveTo>
                <a:lnTo>
                  <a:pt x="63497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497" y="34925"/>
                </a:lnTo>
                <a:close/>
              </a:path>
              <a:path w="1764664" h="76200">
                <a:moveTo>
                  <a:pt x="76200" y="34925"/>
                </a:moveTo>
                <a:lnTo>
                  <a:pt x="63497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10880" y="3406786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0"/>
                </a:moveTo>
                <a:lnTo>
                  <a:pt x="1719944" y="76200"/>
                </a:lnTo>
                <a:lnTo>
                  <a:pt x="1789794" y="41275"/>
                </a:lnTo>
                <a:lnTo>
                  <a:pt x="1732647" y="41275"/>
                </a:lnTo>
                <a:lnTo>
                  <a:pt x="1732647" y="34925"/>
                </a:lnTo>
                <a:lnTo>
                  <a:pt x="1789794" y="34925"/>
                </a:lnTo>
                <a:lnTo>
                  <a:pt x="1719944" y="0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6414" h="76200">
                <a:moveTo>
                  <a:pt x="171994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9944" y="41275"/>
                </a:lnTo>
                <a:lnTo>
                  <a:pt x="1719944" y="34925"/>
                </a:lnTo>
                <a:close/>
              </a:path>
              <a:path w="1796414" h="76200">
                <a:moveTo>
                  <a:pt x="1789794" y="34925"/>
                </a:moveTo>
                <a:lnTo>
                  <a:pt x="1732647" y="34925"/>
                </a:lnTo>
                <a:lnTo>
                  <a:pt x="1732647" y="41275"/>
                </a:lnTo>
                <a:lnTo>
                  <a:pt x="1789794" y="41275"/>
                </a:lnTo>
                <a:lnTo>
                  <a:pt x="1796144" y="38100"/>
                </a:lnTo>
                <a:lnTo>
                  <a:pt x="1789794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35545" y="1674154"/>
            <a:ext cx="1764664" cy="1415415"/>
          </a:xfrm>
          <a:custGeom>
            <a:avLst/>
            <a:gdLst/>
            <a:ahLst/>
            <a:cxnLst/>
            <a:rect l="l" t="t" r="r" b="b"/>
            <a:pathLst>
              <a:path w="1764664" h="1415414">
                <a:moveTo>
                  <a:pt x="35599" y="1337732"/>
                </a:moveTo>
                <a:lnTo>
                  <a:pt x="0" y="1415131"/>
                </a:lnTo>
                <a:lnTo>
                  <a:pt x="83280" y="1397171"/>
                </a:lnTo>
                <a:lnTo>
                  <a:pt x="67799" y="1377873"/>
                </a:lnTo>
                <a:lnTo>
                  <a:pt x="51522" y="1377873"/>
                </a:lnTo>
                <a:lnTo>
                  <a:pt x="47548" y="1372920"/>
                </a:lnTo>
                <a:lnTo>
                  <a:pt x="57453" y="1364975"/>
                </a:lnTo>
                <a:lnTo>
                  <a:pt x="35599" y="1337732"/>
                </a:lnTo>
                <a:close/>
              </a:path>
              <a:path w="1764664" h="1415414">
                <a:moveTo>
                  <a:pt x="57453" y="1364975"/>
                </a:moveTo>
                <a:lnTo>
                  <a:pt x="47548" y="1372920"/>
                </a:lnTo>
                <a:lnTo>
                  <a:pt x="51522" y="1377873"/>
                </a:lnTo>
                <a:lnTo>
                  <a:pt x="61426" y="1369929"/>
                </a:lnTo>
                <a:lnTo>
                  <a:pt x="57453" y="1364975"/>
                </a:lnTo>
                <a:close/>
              </a:path>
              <a:path w="1764664" h="1415414">
                <a:moveTo>
                  <a:pt x="61426" y="1369929"/>
                </a:moveTo>
                <a:lnTo>
                  <a:pt x="51522" y="1377873"/>
                </a:lnTo>
                <a:lnTo>
                  <a:pt x="67799" y="1377873"/>
                </a:lnTo>
                <a:lnTo>
                  <a:pt x="61426" y="1369929"/>
                </a:lnTo>
                <a:close/>
              </a:path>
              <a:path w="1764664" h="1415414">
                <a:moveTo>
                  <a:pt x="1702709" y="45204"/>
                </a:moveTo>
                <a:lnTo>
                  <a:pt x="57453" y="1364975"/>
                </a:lnTo>
                <a:lnTo>
                  <a:pt x="61426" y="1369929"/>
                </a:lnTo>
                <a:lnTo>
                  <a:pt x="1706682" y="50157"/>
                </a:lnTo>
                <a:lnTo>
                  <a:pt x="1702709" y="45204"/>
                </a:lnTo>
                <a:close/>
              </a:path>
              <a:path w="1764664" h="1415414">
                <a:moveTo>
                  <a:pt x="1746998" y="37257"/>
                </a:moveTo>
                <a:lnTo>
                  <a:pt x="1712615" y="37257"/>
                </a:lnTo>
                <a:lnTo>
                  <a:pt x="1716589" y="42210"/>
                </a:lnTo>
                <a:lnTo>
                  <a:pt x="1706682" y="50157"/>
                </a:lnTo>
                <a:lnTo>
                  <a:pt x="1728536" y="77400"/>
                </a:lnTo>
                <a:lnTo>
                  <a:pt x="1746998" y="37257"/>
                </a:lnTo>
                <a:close/>
              </a:path>
              <a:path w="1764664" h="1415414">
                <a:moveTo>
                  <a:pt x="1712615" y="37257"/>
                </a:moveTo>
                <a:lnTo>
                  <a:pt x="1702709" y="45204"/>
                </a:lnTo>
                <a:lnTo>
                  <a:pt x="1706682" y="50157"/>
                </a:lnTo>
                <a:lnTo>
                  <a:pt x="1716589" y="42210"/>
                </a:lnTo>
                <a:lnTo>
                  <a:pt x="1712615" y="37257"/>
                </a:lnTo>
                <a:close/>
              </a:path>
              <a:path w="1764664" h="1415414">
                <a:moveTo>
                  <a:pt x="1764135" y="0"/>
                </a:moveTo>
                <a:lnTo>
                  <a:pt x="1680855" y="17960"/>
                </a:lnTo>
                <a:lnTo>
                  <a:pt x="1702709" y="45204"/>
                </a:lnTo>
                <a:lnTo>
                  <a:pt x="1712615" y="37257"/>
                </a:lnTo>
                <a:lnTo>
                  <a:pt x="1746998" y="37257"/>
                </a:lnTo>
                <a:lnTo>
                  <a:pt x="176413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428995" y="1874011"/>
            <a:ext cx="1761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Store/retrieve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files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18225" y="3391000"/>
            <a:ext cx="3625215" cy="92075"/>
          </a:xfrm>
          <a:custGeom>
            <a:avLst/>
            <a:gdLst/>
            <a:ahLst/>
            <a:cxnLst/>
            <a:rect l="l" t="t" r="r" b="b"/>
            <a:pathLst>
              <a:path w="3625215" h="92075">
                <a:moveTo>
                  <a:pt x="76029" y="15447"/>
                </a:moveTo>
                <a:lnTo>
                  <a:pt x="0" y="53886"/>
                </a:lnTo>
                <a:lnTo>
                  <a:pt x="76368" y="91645"/>
                </a:lnTo>
                <a:lnTo>
                  <a:pt x="76213" y="56777"/>
                </a:lnTo>
                <a:lnTo>
                  <a:pt x="63516" y="56777"/>
                </a:lnTo>
                <a:lnTo>
                  <a:pt x="63487" y="50427"/>
                </a:lnTo>
                <a:lnTo>
                  <a:pt x="76185" y="50371"/>
                </a:lnTo>
                <a:lnTo>
                  <a:pt x="76029" y="15447"/>
                </a:lnTo>
                <a:close/>
              </a:path>
              <a:path w="3625215" h="92075">
                <a:moveTo>
                  <a:pt x="3619092" y="34867"/>
                </a:moveTo>
                <a:lnTo>
                  <a:pt x="3561433" y="34867"/>
                </a:lnTo>
                <a:lnTo>
                  <a:pt x="3561461" y="41217"/>
                </a:lnTo>
                <a:lnTo>
                  <a:pt x="3548757" y="41274"/>
                </a:lnTo>
                <a:lnTo>
                  <a:pt x="3548913" y="76198"/>
                </a:lnTo>
                <a:lnTo>
                  <a:pt x="3624943" y="37760"/>
                </a:lnTo>
                <a:lnTo>
                  <a:pt x="3619092" y="34867"/>
                </a:lnTo>
                <a:close/>
              </a:path>
              <a:path w="3625215" h="92075">
                <a:moveTo>
                  <a:pt x="76185" y="50371"/>
                </a:moveTo>
                <a:lnTo>
                  <a:pt x="63487" y="50427"/>
                </a:lnTo>
                <a:lnTo>
                  <a:pt x="63516" y="56777"/>
                </a:lnTo>
                <a:lnTo>
                  <a:pt x="76213" y="56721"/>
                </a:lnTo>
                <a:lnTo>
                  <a:pt x="76185" y="50371"/>
                </a:lnTo>
                <a:close/>
              </a:path>
              <a:path w="3625215" h="92075">
                <a:moveTo>
                  <a:pt x="76213" y="56721"/>
                </a:moveTo>
                <a:lnTo>
                  <a:pt x="63516" y="56777"/>
                </a:lnTo>
                <a:lnTo>
                  <a:pt x="76213" y="56777"/>
                </a:lnTo>
                <a:close/>
              </a:path>
              <a:path w="3625215" h="92075">
                <a:moveTo>
                  <a:pt x="3548729" y="34924"/>
                </a:moveTo>
                <a:lnTo>
                  <a:pt x="76185" y="50371"/>
                </a:lnTo>
                <a:lnTo>
                  <a:pt x="76213" y="56721"/>
                </a:lnTo>
                <a:lnTo>
                  <a:pt x="3548757" y="41274"/>
                </a:lnTo>
                <a:lnTo>
                  <a:pt x="3548729" y="34924"/>
                </a:lnTo>
                <a:close/>
              </a:path>
              <a:path w="3625215" h="92075">
                <a:moveTo>
                  <a:pt x="3561433" y="34867"/>
                </a:moveTo>
                <a:lnTo>
                  <a:pt x="3548729" y="34924"/>
                </a:lnTo>
                <a:lnTo>
                  <a:pt x="3548757" y="41274"/>
                </a:lnTo>
                <a:lnTo>
                  <a:pt x="3561461" y="41217"/>
                </a:lnTo>
                <a:lnTo>
                  <a:pt x="3561433" y="34867"/>
                </a:lnTo>
                <a:close/>
              </a:path>
              <a:path w="3625215" h="92075">
                <a:moveTo>
                  <a:pt x="3548574" y="0"/>
                </a:moveTo>
                <a:lnTo>
                  <a:pt x="3548729" y="34924"/>
                </a:lnTo>
                <a:lnTo>
                  <a:pt x="3619092" y="34867"/>
                </a:lnTo>
                <a:lnTo>
                  <a:pt x="354857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96557" y="2636012"/>
            <a:ext cx="8851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Permissions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33927" y="2185416"/>
            <a:ext cx="472439" cy="472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493698" y="309321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32669" y="3099308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38956" y="3081020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108596" y="4754371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47866" y="4955540"/>
            <a:ext cx="1432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Generate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temp 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credentials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17180" y="4155155"/>
            <a:ext cx="76200" cy="751205"/>
          </a:xfrm>
          <a:custGeom>
            <a:avLst/>
            <a:gdLst/>
            <a:ahLst/>
            <a:cxnLst/>
            <a:rect l="l" t="t" r="r" b="b"/>
            <a:pathLst>
              <a:path w="76200" h="751204">
                <a:moveTo>
                  <a:pt x="34926" y="674568"/>
                </a:moveTo>
                <a:lnTo>
                  <a:pt x="1" y="674568"/>
                </a:lnTo>
                <a:lnTo>
                  <a:pt x="38101" y="750768"/>
                </a:lnTo>
                <a:lnTo>
                  <a:pt x="69851" y="687268"/>
                </a:lnTo>
                <a:lnTo>
                  <a:pt x="34926" y="687268"/>
                </a:lnTo>
                <a:lnTo>
                  <a:pt x="34926" y="674568"/>
                </a:lnTo>
                <a:close/>
              </a:path>
              <a:path w="76200" h="751204">
                <a:moveTo>
                  <a:pt x="41275" y="63500"/>
                </a:moveTo>
                <a:lnTo>
                  <a:pt x="34925" y="63500"/>
                </a:lnTo>
                <a:lnTo>
                  <a:pt x="34926" y="687268"/>
                </a:lnTo>
                <a:lnTo>
                  <a:pt x="41276" y="687268"/>
                </a:lnTo>
                <a:lnTo>
                  <a:pt x="41275" y="63500"/>
                </a:lnTo>
                <a:close/>
              </a:path>
              <a:path w="76200" h="751204">
                <a:moveTo>
                  <a:pt x="76201" y="674568"/>
                </a:moveTo>
                <a:lnTo>
                  <a:pt x="41276" y="674568"/>
                </a:lnTo>
                <a:lnTo>
                  <a:pt x="41276" y="687268"/>
                </a:lnTo>
                <a:lnTo>
                  <a:pt x="69851" y="687268"/>
                </a:lnTo>
                <a:lnTo>
                  <a:pt x="76201" y="674568"/>
                </a:lnTo>
                <a:close/>
              </a:path>
              <a:path w="76200" h="751204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51204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350525" y="4330700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Verify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authentication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820911" y="3081527"/>
            <a:ext cx="713231" cy="7162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671575" y="3882644"/>
            <a:ext cx="9867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DAX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Caching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217180" y="2857510"/>
            <a:ext cx="625475" cy="625475"/>
          </a:xfrm>
          <a:custGeom>
            <a:avLst/>
            <a:gdLst/>
            <a:ahLst/>
            <a:cxnLst/>
            <a:rect l="l" t="t" r="r" b="b"/>
            <a:pathLst>
              <a:path w="625475" h="625475">
                <a:moveTo>
                  <a:pt x="469900" y="549276"/>
                </a:moveTo>
                <a:lnTo>
                  <a:pt x="393700" y="587376"/>
                </a:lnTo>
                <a:lnTo>
                  <a:pt x="469900" y="625476"/>
                </a:lnTo>
                <a:lnTo>
                  <a:pt x="469900" y="590551"/>
                </a:lnTo>
                <a:lnTo>
                  <a:pt x="457200" y="590551"/>
                </a:lnTo>
                <a:lnTo>
                  <a:pt x="457200" y="584201"/>
                </a:lnTo>
                <a:lnTo>
                  <a:pt x="469900" y="584201"/>
                </a:lnTo>
                <a:lnTo>
                  <a:pt x="469900" y="549276"/>
                </a:lnTo>
                <a:close/>
              </a:path>
              <a:path w="625475" h="625475">
                <a:moveTo>
                  <a:pt x="469900" y="584201"/>
                </a:moveTo>
                <a:lnTo>
                  <a:pt x="457200" y="584201"/>
                </a:lnTo>
                <a:lnTo>
                  <a:pt x="457200" y="590551"/>
                </a:lnTo>
                <a:lnTo>
                  <a:pt x="469900" y="590551"/>
                </a:lnTo>
                <a:lnTo>
                  <a:pt x="469900" y="584201"/>
                </a:lnTo>
                <a:close/>
              </a:path>
              <a:path w="625475" h="625475">
                <a:moveTo>
                  <a:pt x="619126" y="584201"/>
                </a:moveTo>
                <a:lnTo>
                  <a:pt x="469900" y="584201"/>
                </a:lnTo>
                <a:lnTo>
                  <a:pt x="469900" y="590551"/>
                </a:lnTo>
                <a:lnTo>
                  <a:pt x="625476" y="590551"/>
                </a:lnTo>
                <a:lnTo>
                  <a:pt x="625476" y="587376"/>
                </a:lnTo>
                <a:lnTo>
                  <a:pt x="619126" y="587376"/>
                </a:lnTo>
                <a:lnTo>
                  <a:pt x="619126" y="584201"/>
                </a:lnTo>
                <a:close/>
              </a:path>
              <a:path w="625475" h="625475">
                <a:moveTo>
                  <a:pt x="619126" y="3175"/>
                </a:moveTo>
                <a:lnTo>
                  <a:pt x="619126" y="587376"/>
                </a:lnTo>
                <a:lnTo>
                  <a:pt x="622301" y="584201"/>
                </a:lnTo>
                <a:lnTo>
                  <a:pt x="625476" y="584201"/>
                </a:lnTo>
                <a:lnTo>
                  <a:pt x="625476" y="6350"/>
                </a:lnTo>
                <a:lnTo>
                  <a:pt x="622301" y="6350"/>
                </a:lnTo>
                <a:lnTo>
                  <a:pt x="619126" y="3175"/>
                </a:lnTo>
                <a:close/>
              </a:path>
              <a:path w="625475" h="625475">
                <a:moveTo>
                  <a:pt x="625476" y="584201"/>
                </a:moveTo>
                <a:lnTo>
                  <a:pt x="622301" y="584201"/>
                </a:lnTo>
                <a:lnTo>
                  <a:pt x="619126" y="587376"/>
                </a:lnTo>
                <a:lnTo>
                  <a:pt x="625476" y="587376"/>
                </a:lnTo>
                <a:lnTo>
                  <a:pt x="625476" y="584201"/>
                </a:lnTo>
                <a:close/>
              </a:path>
              <a:path w="625475" h="625475">
                <a:moveTo>
                  <a:pt x="34925" y="155576"/>
                </a:moveTo>
                <a:lnTo>
                  <a:pt x="0" y="155576"/>
                </a:lnTo>
                <a:lnTo>
                  <a:pt x="38100" y="231776"/>
                </a:lnTo>
                <a:lnTo>
                  <a:pt x="69850" y="168276"/>
                </a:lnTo>
                <a:lnTo>
                  <a:pt x="34925" y="168276"/>
                </a:lnTo>
                <a:lnTo>
                  <a:pt x="34925" y="155576"/>
                </a:lnTo>
                <a:close/>
              </a:path>
              <a:path w="625475" h="625475">
                <a:moveTo>
                  <a:pt x="625476" y="0"/>
                </a:moveTo>
                <a:lnTo>
                  <a:pt x="34925" y="0"/>
                </a:lnTo>
                <a:lnTo>
                  <a:pt x="34925" y="168276"/>
                </a:lnTo>
                <a:lnTo>
                  <a:pt x="41275" y="168276"/>
                </a:lnTo>
                <a:lnTo>
                  <a:pt x="41275" y="6350"/>
                </a:lnTo>
                <a:lnTo>
                  <a:pt x="38100" y="6350"/>
                </a:lnTo>
                <a:lnTo>
                  <a:pt x="41275" y="3175"/>
                </a:lnTo>
                <a:lnTo>
                  <a:pt x="625476" y="3175"/>
                </a:lnTo>
                <a:lnTo>
                  <a:pt x="625476" y="0"/>
                </a:lnTo>
                <a:close/>
              </a:path>
              <a:path w="625475" h="625475">
                <a:moveTo>
                  <a:pt x="76200" y="155576"/>
                </a:moveTo>
                <a:lnTo>
                  <a:pt x="41275" y="155576"/>
                </a:lnTo>
                <a:lnTo>
                  <a:pt x="41275" y="168276"/>
                </a:lnTo>
                <a:lnTo>
                  <a:pt x="69850" y="168276"/>
                </a:lnTo>
                <a:lnTo>
                  <a:pt x="76200" y="155576"/>
                </a:lnTo>
                <a:close/>
              </a:path>
              <a:path w="625475" h="625475">
                <a:moveTo>
                  <a:pt x="41275" y="3175"/>
                </a:moveTo>
                <a:lnTo>
                  <a:pt x="38100" y="6350"/>
                </a:lnTo>
                <a:lnTo>
                  <a:pt x="41275" y="6350"/>
                </a:lnTo>
                <a:lnTo>
                  <a:pt x="41275" y="3175"/>
                </a:lnTo>
                <a:close/>
              </a:path>
              <a:path w="625475" h="625475">
                <a:moveTo>
                  <a:pt x="619126" y="3175"/>
                </a:moveTo>
                <a:lnTo>
                  <a:pt x="41275" y="3175"/>
                </a:lnTo>
                <a:lnTo>
                  <a:pt x="41275" y="6350"/>
                </a:lnTo>
                <a:lnTo>
                  <a:pt x="619126" y="6350"/>
                </a:lnTo>
                <a:lnTo>
                  <a:pt x="619126" y="3175"/>
                </a:lnTo>
                <a:close/>
              </a:path>
              <a:path w="625475" h="625475">
                <a:moveTo>
                  <a:pt x="625476" y="3175"/>
                </a:moveTo>
                <a:lnTo>
                  <a:pt x="619126" y="3175"/>
                </a:lnTo>
                <a:lnTo>
                  <a:pt x="622301" y="6350"/>
                </a:lnTo>
                <a:lnTo>
                  <a:pt x="625476" y="6350"/>
                </a:lnTo>
                <a:lnTo>
                  <a:pt x="625476" y="3175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224639" y="2477515"/>
            <a:ext cx="2365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CACHING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OF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RESPONSES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7751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29756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20" dirty="0"/>
              <a:t>In this</a:t>
            </a:r>
            <a:r>
              <a:rPr spc="85" dirty="0"/>
              <a:t> </a:t>
            </a:r>
            <a:r>
              <a:rPr spc="-105" dirty="0"/>
              <a:t>lecture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288270" cy="33451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REST</a:t>
            </a:r>
            <a:r>
              <a:rPr sz="2800" spc="-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API: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HTTPS,</a:t>
            </a:r>
            <a:r>
              <a:rPr sz="2800" spc="-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Gateway,</a:t>
            </a:r>
            <a:r>
              <a:rPr sz="2800" spc="-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Lambda,</a:t>
            </a:r>
            <a:r>
              <a:rPr sz="2800" spc="-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Cognito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generate temporary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credentials with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STS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access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restricted </a:t>
            </a:r>
            <a:r>
              <a:rPr sz="2800" spc="-100" dirty="0">
                <a:solidFill>
                  <a:srgbClr val="444949"/>
                </a:solidFill>
                <a:latin typeface="Gill Sans MT"/>
                <a:cs typeface="Gill Sans MT"/>
              </a:rPr>
              <a:t>policy.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App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access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resources this </a:t>
            </a: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way.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Pattern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applied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DynamoDB,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Lambda…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Caching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reads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DAX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Caching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REST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requests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r>
              <a:rPr sz="28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level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authentication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authorization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Cognito,</a:t>
            </a:r>
            <a:r>
              <a:rPr sz="28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STS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1432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6321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Serverless hosted </a:t>
            </a:r>
            <a:r>
              <a:rPr spc="-90" dirty="0"/>
              <a:t>website:</a:t>
            </a:r>
            <a:r>
              <a:rPr spc="-215" dirty="0"/>
              <a:t> </a:t>
            </a:r>
            <a:r>
              <a:rPr spc="-80" dirty="0"/>
              <a:t>MyBlog.com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215245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This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website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</a:t>
            </a:r>
            <a:r>
              <a:rPr sz="28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globally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Blogs are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rarely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written,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often</a:t>
            </a:r>
            <a:r>
              <a:rPr sz="2800" spc="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read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website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purely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files,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rest 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dynamic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REST</a:t>
            </a:r>
            <a:r>
              <a:rPr sz="28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Caching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must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implement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where</a:t>
            </a:r>
            <a:r>
              <a:rPr sz="2800" spc="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possible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subscribes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receive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welcome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email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Any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photo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uploaded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blog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thumbnail</a:t>
            </a:r>
            <a:r>
              <a:rPr sz="28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generated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76680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5614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5" dirty="0"/>
              <a:t>Serving </a:t>
            </a:r>
            <a:r>
              <a:rPr spc="-114" dirty="0"/>
              <a:t>static </a:t>
            </a:r>
            <a:r>
              <a:rPr spc="-90" dirty="0"/>
              <a:t>content,</a:t>
            </a:r>
            <a:r>
              <a:rPr spc="-250" dirty="0"/>
              <a:t> </a:t>
            </a:r>
            <a:r>
              <a:rPr spc="-75" dirty="0"/>
              <a:t>globally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1532" y="2245868"/>
            <a:ext cx="1450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381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CloudFront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247" y="1444752"/>
            <a:ext cx="713231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55407" y="1444752"/>
            <a:ext cx="713231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02892" y="2181860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2722" y="1802151"/>
            <a:ext cx="2109470" cy="1461135"/>
          </a:xfrm>
          <a:custGeom>
            <a:avLst/>
            <a:gdLst/>
            <a:ahLst/>
            <a:cxnLst/>
            <a:rect l="l" t="t" r="r" b="b"/>
            <a:pathLst>
              <a:path w="2109470" h="1461135">
                <a:moveTo>
                  <a:pt x="40951" y="1386038"/>
                </a:moveTo>
                <a:lnTo>
                  <a:pt x="0" y="1460743"/>
                </a:lnTo>
                <a:lnTo>
                  <a:pt x="84335" y="1448682"/>
                </a:lnTo>
                <a:lnTo>
                  <a:pt x="69459" y="1427203"/>
                </a:lnTo>
                <a:lnTo>
                  <a:pt x="54009" y="1427203"/>
                </a:lnTo>
                <a:lnTo>
                  <a:pt x="50393" y="1421982"/>
                </a:lnTo>
                <a:lnTo>
                  <a:pt x="60835" y="1414750"/>
                </a:lnTo>
                <a:lnTo>
                  <a:pt x="40951" y="1386038"/>
                </a:lnTo>
                <a:close/>
              </a:path>
              <a:path w="2109470" h="1461135">
                <a:moveTo>
                  <a:pt x="60835" y="1414750"/>
                </a:moveTo>
                <a:lnTo>
                  <a:pt x="50393" y="1421982"/>
                </a:lnTo>
                <a:lnTo>
                  <a:pt x="54009" y="1427203"/>
                </a:lnTo>
                <a:lnTo>
                  <a:pt x="64451" y="1419971"/>
                </a:lnTo>
                <a:lnTo>
                  <a:pt x="60835" y="1414750"/>
                </a:lnTo>
                <a:close/>
              </a:path>
              <a:path w="2109470" h="1461135">
                <a:moveTo>
                  <a:pt x="64451" y="1419971"/>
                </a:moveTo>
                <a:lnTo>
                  <a:pt x="54009" y="1427203"/>
                </a:lnTo>
                <a:lnTo>
                  <a:pt x="69459" y="1427203"/>
                </a:lnTo>
                <a:lnTo>
                  <a:pt x="64451" y="1419971"/>
                </a:lnTo>
                <a:close/>
              </a:path>
              <a:path w="2109470" h="1461135">
                <a:moveTo>
                  <a:pt x="2044785" y="40773"/>
                </a:moveTo>
                <a:lnTo>
                  <a:pt x="60835" y="1414750"/>
                </a:lnTo>
                <a:lnTo>
                  <a:pt x="64451" y="1419971"/>
                </a:lnTo>
                <a:lnTo>
                  <a:pt x="2048401" y="45994"/>
                </a:lnTo>
                <a:lnTo>
                  <a:pt x="2044785" y="40773"/>
                </a:lnTo>
                <a:close/>
              </a:path>
              <a:path w="2109470" h="1461135">
                <a:moveTo>
                  <a:pt x="2090850" y="33541"/>
                </a:moveTo>
                <a:lnTo>
                  <a:pt x="2055228" y="33541"/>
                </a:lnTo>
                <a:lnTo>
                  <a:pt x="2058843" y="38762"/>
                </a:lnTo>
                <a:lnTo>
                  <a:pt x="2048401" y="45994"/>
                </a:lnTo>
                <a:lnTo>
                  <a:pt x="2068285" y="74706"/>
                </a:lnTo>
                <a:lnTo>
                  <a:pt x="2090850" y="33541"/>
                </a:lnTo>
                <a:close/>
              </a:path>
              <a:path w="2109470" h="1461135">
                <a:moveTo>
                  <a:pt x="2055228" y="33541"/>
                </a:moveTo>
                <a:lnTo>
                  <a:pt x="2044785" y="40773"/>
                </a:lnTo>
                <a:lnTo>
                  <a:pt x="2048401" y="45994"/>
                </a:lnTo>
                <a:lnTo>
                  <a:pt x="2058843" y="38762"/>
                </a:lnTo>
                <a:lnTo>
                  <a:pt x="2055228" y="33541"/>
                </a:lnTo>
                <a:close/>
              </a:path>
              <a:path w="2109470" h="1461135">
                <a:moveTo>
                  <a:pt x="2109237" y="0"/>
                </a:moveTo>
                <a:lnTo>
                  <a:pt x="2024901" y="12062"/>
                </a:lnTo>
                <a:lnTo>
                  <a:pt x="2044785" y="40773"/>
                </a:lnTo>
                <a:lnTo>
                  <a:pt x="2055228" y="33541"/>
                </a:lnTo>
                <a:lnTo>
                  <a:pt x="2090850" y="33541"/>
                </a:lnTo>
                <a:lnTo>
                  <a:pt x="210923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3159" y="1764051"/>
            <a:ext cx="2474595" cy="76200"/>
          </a:xfrm>
          <a:custGeom>
            <a:avLst/>
            <a:gdLst/>
            <a:ahLst/>
            <a:cxnLst/>
            <a:rect l="l" t="t" r="r" b="b"/>
            <a:pathLst>
              <a:path w="2474595" h="76200">
                <a:moveTo>
                  <a:pt x="2397920" y="41276"/>
                </a:moveTo>
                <a:lnTo>
                  <a:pt x="2397920" y="76201"/>
                </a:lnTo>
                <a:lnTo>
                  <a:pt x="2467770" y="41276"/>
                </a:lnTo>
                <a:lnTo>
                  <a:pt x="2397920" y="41276"/>
                </a:lnTo>
                <a:close/>
              </a:path>
              <a:path w="247459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2474595" h="76200">
                <a:moveTo>
                  <a:pt x="2397920" y="34926"/>
                </a:moveTo>
                <a:lnTo>
                  <a:pt x="2397920" y="41276"/>
                </a:lnTo>
                <a:lnTo>
                  <a:pt x="2410620" y="41276"/>
                </a:lnTo>
                <a:lnTo>
                  <a:pt x="2410620" y="34926"/>
                </a:lnTo>
                <a:lnTo>
                  <a:pt x="2397920" y="34926"/>
                </a:lnTo>
                <a:close/>
              </a:path>
              <a:path w="2474595" h="76200">
                <a:moveTo>
                  <a:pt x="2397920" y="1"/>
                </a:moveTo>
                <a:lnTo>
                  <a:pt x="2397920" y="34926"/>
                </a:lnTo>
                <a:lnTo>
                  <a:pt x="2410620" y="34926"/>
                </a:lnTo>
                <a:lnTo>
                  <a:pt x="2410620" y="41276"/>
                </a:lnTo>
                <a:lnTo>
                  <a:pt x="2467772" y="41275"/>
                </a:lnTo>
                <a:lnTo>
                  <a:pt x="2474120" y="38101"/>
                </a:lnTo>
                <a:lnTo>
                  <a:pt x="2397920" y="1"/>
                </a:lnTo>
                <a:close/>
              </a:path>
              <a:path w="2474595" h="76200">
                <a:moveTo>
                  <a:pt x="76200" y="34925"/>
                </a:moveTo>
                <a:lnTo>
                  <a:pt x="76200" y="41275"/>
                </a:lnTo>
                <a:lnTo>
                  <a:pt x="2397920" y="41276"/>
                </a:lnTo>
                <a:lnTo>
                  <a:pt x="2397920" y="34926"/>
                </a:lnTo>
                <a:lnTo>
                  <a:pt x="76200" y="34925"/>
                </a:lnTo>
                <a:close/>
              </a:path>
              <a:path w="2474595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2474595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7909" y="1852676"/>
            <a:ext cx="1504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Interaction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with  edge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locations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5983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48423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25" dirty="0"/>
              <a:t>Serving </a:t>
            </a:r>
            <a:r>
              <a:rPr spc="-114" dirty="0"/>
              <a:t>static </a:t>
            </a:r>
            <a:r>
              <a:rPr spc="-90" dirty="0"/>
              <a:t>content, </a:t>
            </a:r>
            <a:r>
              <a:rPr spc="-130" dirty="0"/>
              <a:t>globally,</a:t>
            </a:r>
            <a:r>
              <a:rPr spc="-495" dirty="0"/>
              <a:t> </a:t>
            </a:r>
            <a:r>
              <a:rPr spc="-105" dirty="0"/>
              <a:t>securely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1532" y="2245868"/>
            <a:ext cx="1450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381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CloudFront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247" y="1444752"/>
            <a:ext cx="713231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4256" y="1444752"/>
            <a:ext cx="713231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91083" y="2178812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2722" y="1802151"/>
            <a:ext cx="2109470" cy="1461135"/>
          </a:xfrm>
          <a:custGeom>
            <a:avLst/>
            <a:gdLst/>
            <a:ahLst/>
            <a:cxnLst/>
            <a:rect l="l" t="t" r="r" b="b"/>
            <a:pathLst>
              <a:path w="2109470" h="1461135">
                <a:moveTo>
                  <a:pt x="40951" y="1386038"/>
                </a:moveTo>
                <a:lnTo>
                  <a:pt x="0" y="1460743"/>
                </a:lnTo>
                <a:lnTo>
                  <a:pt x="84335" y="1448682"/>
                </a:lnTo>
                <a:lnTo>
                  <a:pt x="69459" y="1427203"/>
                </a:lnTo>
                <a:lnTo>
                  <a:pt x="54009" y="1427203"/>
                </a:lnTo>
                <a:lnTo>
                  <a:pt x="50393" y="1421982"/>
                </a:lnTo>
                <a:lnTo>
                  <a:pt x="60835" y="1414750"/>
                </a:lnTo>
                <a:lnTo>
                  <a:pt x="40951" y="1386038"/>
                </a:lnTo>
                <a:close/>
              </a:path>
              <a:path w="2109470" h="1461135">
                <a:moveTo>
                  <a:pt x="60835" y="1414750"/>
                </a:moveTo>
                <a:lnTo>
                  <a:pt x="50393" y="1421982"/>
                </a:lnTo>
                <a:lnTo>
                  <a:pt x="54009" y="1427203"/>
                </a:lnTo>
                <a:lnTo>
                  <a:pt x="64451" y="1419971"/>
                </a:lnTo>
                <a:lnTo>
                  <a:pt x="60835" y="1414750"/>
                </a:lnTo>
                <a:close/>
              </a:path>
              <a:path w="2109470" h="1461135">
                <a:moveTo>
                  <a:pt x="64451" y="1419971"/>
                </a:moveTo>
                <a:lnTo>
                  <a:pt x="54009" y="1427203"/>
                </a:lnTo>
                <a:lnTo>
                  <a:pt x="69459" y="1427203"/>
                </a:lnTo>
                <a:lnTo>
                  <a:pt x="64451" y="1419971"/>
                </a:lnTo>
                <a:close/>
              </a:path>
              <a:path w="2109470" h="1461135">
                <a:moveTo>
                  <a:pt x="2044785" y="40773"/>
                </a:moveTo>
                <a:lnTo>
                  <a:pt x="60835" y="1414750"/>
                </a:lnTo>
                <a:lnTo>
                  <a:pt x="64451" y="1419971"/>
                </a:lnTo>
                <a:lnTo>
                  <a:pt x="2048401" y="45994"/>
                </a:lnTo>
                <a:lnTo>
                  <a:pt x="2044785" y="40773"/>
                </a:lnTo>
                <a:close/>
              </a:path>
              <a:path w="2109470" h="1461135">
                <a:moveTo>
                  <a:pt x="2090850" y="33541"/>
                </a:moveTo>
                <a:lnTo>
                  <a:pt x="2055228" y="33541"/>
                </a:lnTo>
                <a:lnTo>
                  <a:pt x="2058843" y="38762"/>
                </a:lnTo>
                <a:lnTo>
                  <a:pt x="2048401" y="45994"/>
                </a:lnTo>
                <a:lnTo>
                  <a:pt x="2068285" y="74706"/>
                </a:lnTo>
                <a:lnTo>
                  <a:pt x="2090850" y="33541"/>
                </a:lnTo>
                <a:close/>
              </a:path>
              <a:path w="2109470" h="1461135">
                <a:moveTo>
                  <a:pt x="2055228" y="33541"/>
                </a:moveTo>
                <a:lnTo>
                  <a:pt x="2044785" y="40773"/>
                </a:lnTo>
                <a:lnTo>
                  <a:pt x="2048401" y="45994"/>
                </a:lnTo>
                <a:lnTo>
                  <a:pt x="2058843" y="38762"/>
                </a:lnTo>
                <a:lnTo>
                  <a:pt x="2055228" y="33541"/>
                </a:lnTo>
                <a:close/>
              </a:path>
              <a:path w="2109470" h="1461135">
                <a:moveTo>
                  <a:pt x="2109237" y="0"/>
                </a:moveTo>
                <a:lnTo>
                  <a:pt x="2024901" y="12062"/>
                </a:lnTo>
                <a:lnTo>
                  <a:pt x="2044785" y="40773"/>
                </a:lnTo>
                <a:lnTo>
                  <a:pt x="2055228" y="33541"/>
                </a:lnTo>
                <a:lnTo>
                  <a:pt x="2090850" y="33541"/>
                </a:lnTo>
                <a:lnTo>
                  <a:pt x="210923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3159" y="1762500"/>
            <a:ext cx="3162935" cy="78105"/>
          </a:xfrm>
          <a:custGeom>
            <a:avLst/>
            <a:gdLst/>
            <a:ahLst/>
            <a:cxnLst/>
            <a:rect l="l" t="t" r="r" b="b"/>
            <a:pathLst>
              <a:path w="3162934" h="78105">
                <a:moveTo>
                  <a:pt x="76180" y="1512"/>
                </a:moveTo>
                <a:lnTo>
                  <a:pt x="0" y="39650"/>
                </a:lnTo>
                <a:lnTo>
                  <a:pt x="76219" y="77712"/>
                </a:lnTo>
                <a:lnTo>
                  <a:pt x="76201" y="42793"/>
                </a:lnTo>
                <a:lnTo>
                  <a:pt x="63505" y="42793"/>
                </a:lnTo>
                <a:lnTo>
                  <a:pt x="63501" y="36443"/>
                </a:lnTo>
                <a:lnTo>
                  <a:pt x="76198" y="36437"/>
                </a:lnTo>
                <a:lnTo>
                  <a:pt x="76180" y="1512"/>
                </a:lnTo>
                <a:close/>
              </a:path>
              <a:path w="3162934" h="78105">
                <a:moveTo>
                  <a:pt x="3156017" y="34918"/>
                </a:moveTo>
                <a:lnTo>
                  <a:pt x="3098807" y="34918"/>
                </a:lnTo>
                <a:lnTo>
                  <a:pt x="3098810" y="41268"/>
                </a:lnTo>
                <a:lnTo>
                  <a:pt x="3086114" y="41275"/>
                </a:lnTo>
                <a:lnTo>
                  <a:pt x="3086131" y="76200"/>
                </a:lnTo>
                <a:lnTo>
                  <a:pt x="3162311" y="38061"/>
                </a:lnTo>
                <a:lnTo>
                  <a:pt x="3156017" y="34918"/>
                </a:lnTo>
                <a:close/>
              </a:path>
              <a:path w="3162934" h="78105">
                <a:moveTo>
                  <a:pt x="76198" y="36437"/>
                </a:moveTo>
                <a:lnTo>
                  <a:pt x="63501" y="36443"/>
                </a:lnTo>
                <a:lnTo>
                  <a:pt x="63505" y="42793"/>
                </a:lnTo>
                <a:lnTo>
                  <a:pt x="76201" y="42787"/>
                </a:lnTo>
                <a:lnTo>
                  <a:pt x="76198" y="36437"/>
                </a:lnTo>
                <a:close/>
              </a:path>
              <a:path w="3162934" h="78105">
                <a:moveTo>
                  <a:pt x="3086111" y="34925"/>
                </a:moveTo>
                <a:lnTo>
                  <a:pt x="76198" y="36437"/>
                </a:lnTo>
                <a:lnTo>
                  <a:pt x="76201" y="42787"/>
                </a:lnTo>
                <a:lnTo>
                  <a:pt x="3086114" y="41275"/>
                </a:lnTo>
                <a:lnTo>
                  <a:pt x="3086111" y="34925"/>
                </a:lnTo>
                <a:close/>
              </a:path>
              <a:path w="3162934" h="78105">
                <a:moveTo>
                  <a:pt x="3098807" y="34918"/>
                </a:moveTo>
                <a:lnTo>
                  <a:pt x="3086111" y="34925"/>
                </a:lnTo>
                <a:lnTo>
                  <a:pt x="3086114" y="41275"/>
                </a:lnTo>
                <a:lnTo>
                  <a:pt x="3098810" y="41268"/>
                </a:lnTo>
                <a:lnTo>
                  <a:pt x="3098807" y="34918"/>
                </a:lnTo>
                <a:close/>
              </a:path>
              <a:path w="3162934" h="78105">
                <a:moveTo>
                  <a:pt x="3086093" y="0"/>
                </a:moveTo>
                <a:lnTo>
                  <a:pt x="3086111" y="34925"/>
                </a:lnTo>
                <a:lnTo>
                  <a:pt x="3156017" y="34918"/>
                </a:lnTo>
                <a:lnTo>
                  <a:pt x="308609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7909" y="2126996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locations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7909" y="1395476"/>
            <a:ext cx="6050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076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OAI: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 Access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Interaction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83040" y="1508760"/>
            <a:ext cx="475488" cy="472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34617" y="1450340"/>
            <a:ext cx="227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Only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authorize from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783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963534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35" dirty="0"/>
              <a:t>Adding </a:t>
            </a:r>
            <a:r>
              <a:rPr spc="-5" dirty="0"/>
              <a:t>a </a:t>
            </a:r>
            <a:r>
              <a:rPr spc="-70" dirty="0"/>
              <a:t>public </a:t>
            </a:r>
            <a:r>
              <a:rPr spc="-80" dirty="0"/>
              <a:t>serverless </a:t>
            </a:r>
            <a:r>
              <a:rPr spc="-70" dirty="0"/>
              <a:t>REST</a:t>
            </a:r>
            <a:r>
              <a:rPr spc="-65" dirty="0"/>
              <a:t> </a:t>
            </a:r>
            <a:r>
              <a:rPr spc="-70" dirty="0"/>
              <a:t>API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1532" y="2245868"/>
            <a:ext cx="1450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381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CloudFront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247" y="1444752"/>
            <a:ext cx="713231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4256" y="1444752"/>
            <a:ext cx="713231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91083" y="2178812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2722" y="1802151"/>
            <a:ext cx="2109470" cy="1461135"/>
          </a:xfrm>
          <a:custGeom>
            <a:avLst/>
            <a:gdLst/>
            <a:ahLst/>
            <a:cxnLst/>
            <a:rect l="l" t="t" r="r" b="b"/>
            <a:pathLst>
              <a:path w="2109470" h="1461135">
                <a:moveTo>
                  <a:pt x="40951" y="1386038"/>
                </a:moveTo>
                <a:lnTo>
                  <a:pt x="0" y="1460743"/>
                </a:lnTo>
                <a:lnTo>
                  <a:pt x="84335" y="1448682"/>
                </a:lnTo>
                <a:lnTo>
                  <a:pt x="69459" y="1427203"/>
                </a:lnTo>
                <a:lnTo>
                  <a:pt x="54009" y="1427203"/>
                </a:lnTo>
                <a:lnTo>
                  <a:pt x="50393" y="1421982"/>
                </a:lnTo>
                <a:lnTo>
                  <a:pt x="60835" y="1414750"/>
                </a:lnTo>
                <a:lnTo>
                  <a:pt x="40951" y="1386038"/>
                </a:lnTo>
                <a:close/>
              </a:path>
              <a:path w="2109470" h="1461135">
                <a:moveTo>
                  <a:pt x="60835" y="1414750"/>
                </a:moveTo>
                <a:lnTo>
                  <a:pt x="50393" y="1421982"/>
                </a:lnTo>
                <a:lnTo>
                  <a:pt x="54009" y="1427203"/>
                </a:lnTo>
                <a:lnTo>
                  <a:pt x="64451" y="1419971"/>
                </a:lnTo>
                <a:lnTo>
                  <a:pt x="60835" y="1414750"/>
                </a:lnTo>
                <a:close/>
              </a:path>
              <a:path w="2109470" h="1461135">
                <a:moveTo>
                  <a:pt x="64451" y="1419971"/>
                </a:moveTo>
                <a:lnTo>
                  <a:pt x="54009" y="1427203"/>
                </a:lnTo>
                <a:lnTo>
                  <a:pt x="69459" y="1427203"/>
                </a:lnTo>
                <a:lnTo>
                  <a:pt x="64451" y="1419971"/>
                </a:lnTo>
                <a:close/>
              </a:path>
              <a:path w="2109470" h="1461135">
                <a:moveTo>
                  <a:pt x="2044785" y="40773"/>
                </a:moveTo>
                <a:lnTo>
                  <a:pt x="60835" y="1414750"/>
                </a:lnTo>
                <a:lnTo>
                  <a:pt x="64451" y="1419971"/>
                </a:lnTo>
                <a:lnTo>
                  <a:pt x="2048401" y="45994"/>
                </a:lnTo>
                <a:lnTo>
                  <a:pt x="2044785" y="40773"/>
                </a:lnTo>
                <a:close/>
              </a:path>
              <a:path w="2109470" h="1461135">
                <a:moveTo>
                  <a:pt x="2090850" y="33541"/>
                </a:moveTo>
                <a:lnTo>
                  <a:pt x="2055228" y="33541"/>
                </a:lnTo>
                <a:lnTo>
                  <a:pt x="2058843" y="38762"/>
                </a:lnTo>
                <a:lnTo>
                  <a:pt x="2048401" y="45994"/>
                </a:lnTo>
                <a:lnTo>
                  <a:pt x="2068285" y="74706"/>
                </a:lnTo>
                <a:lnTo>
                  <a:pt x="2090850" y="33541"/>
                </a:lnTo>
                <a:close/>
              </a:path>
              <a:path w="2109470" h="1461135">
                <a:moveTo>
                  <a:pt x="2055228" y="33541"/>
                </a:moveTo>
                <a:lnTo>
                  <a:pt x="2044785" y="40773"/>
                </a:lnTo>
                <a:lnTo>
                  <a:pt x="2048401" y="45994"/>
                </a:lnTo>
                <a:lnTo>
                  <a:pt x="2058843" y="38762"/>
                </a:lnTo>
                <a:lnTo>
                  <a:pt x="2055228" y="33541"/>
                </a:lnTo>
                <a:close/>
              </a:path>
              <a:path w="2109470" h="1461135">
                <a:moveTo>
                  <a:pt x="2109237" y="0"/>
                </a:moveTo>
                <a:lnTo>
                  <a:pt x="2024901" y="12062"/>
                </a:lnTo>
                <a:lnTo>
                  <a:pt x="2044785" y="40773"/>
                </a:lnTo>
                <a:lnTo>
                  <a:pt x="2055228" y="33541"/>
                </a:lnTo>
                <a:lnTo>
                  <a:pt x="2090850" y="33541"/>
                </a:lnTo>
                <a:lnTo>
                  <a:pt x="210923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3159" y="1762500"/>
            <a:ext cx="3162935" cy="78105"/>
          </a:xfrm>
          <a:custGeom>
            <a:avLst/>
            <a:gdLst/>
            <a:ahLst/>
            <a:cxnLst/>
            <a:rect l="l" t="t" r="r" b="b"/>
            <a:pathLst>
              <a:path w="3162934" h="78105">
                <a:moveTo>
                  <a:pt x="76180" y="1512"/>
                </a:moveTo>
                <a:lnTo>
                  <a:pt x="0" y="39650"/>
                </a:lnTo>
                <a:lnTo>
                  <a:pt x="76219" y="77712"/>
                </a:lnTo>
                <a:lnTo>
                  <a:pt x="76201" y="42793"/>
                </a:lnTo>
                <a:lnTo>
                  <a:pt x="63505" y="42793"/>
                </a:lnTo>
                <a:lnTo>
                  <a:pt x="63501" y="36443"/>
                </a:lnTo>
                <a:lnTo>
                  <a:pt x="76198" y="36437"/>
                </a:lnTo>
                <a:lnTo>
                  <a:pt x="76180" y="1512"/>
                </a:lnTo>
                <a:close/>
              </a:path>
              <a:path w="3162934" h="78105">
                <a:moveTo>
                  <a:pt x="3156017" y="34918"/>
                </a:moveTo>
                <a:lnTo>
                  <a:pt x="3098807" y="34918"/>
                </a:lnTo>
                <a:lnTo>
                  <a:pt x="3098810" y="41268"/>
                </a:lnTo>
                <a:lnTo>
                  <a:pt x="3086114" y="41275"/>
                </a:lnTo>
                <a:lnTo>
                  <a:pt x="3086131" y="76200"/>
                </a:lnTo>
                <a:lnTo>
                  <a:pt x="3162311" y="38061"/>
                </a:lnTo>
                <a:lnTo>
                  <a:pt x="3156017" y="34918"/>
                </a:lnTo>
                <a:close/>
              </a:path>
              <a:path w="3162934" h="78105">
                <a:moveTo>
                  <a:pt x="76198" y="36437"/>
                </a:moveTo>
                <a:lnTo>
                  <a:pt x="63501" y="36443"/>
                </a:lnTo>
                <a:lnTo>
                  <a:pt x="63505" y="42793"/>
                </a:lnTo>
                <a:lnTo>
                  <a:pt x="76201" y="42787"/>
                </a:lnTo>
                <a:lnTo>
                  <a:pt x="76198" y="36437"/>
                </a:lnTo>
                <a:close/>
              </a:path>
              <a:path w="3162934" h="78105">
                <a:moveTo>
                  <a:pt x="3086111" y="34925"/>
                </a:moveTo>
                <a:lnTo>
                  <a:pt x="76198" y="36437"/>
                </a:lnTo>
                <a:lnTo>
                  <a:pt x="76201" y="42787"/>
                </a:lnTo>
                <a:lnTo>
                  <a:pt x="3086114" y="41275"/>
                </a:lnTo>
                <a:lnTo>
                  <a:pt x="3086111" y="34925"/>
                </a:lnTo>
                <a:close/>
              </a:path>
              <a:path w="3162934" h="78105">
                <a:moveTo>
                  <a:pt x="3098807" y="34918"/>
                </a:moveTo>
                <a:lnTo>
                  <a:pt x="3086111" y="34925"/>
                </a:lnTo>
                <a:lnTo>
                  <a:pt x="3086114" y="41275"/>
                </a:lnTo>
                <a:lnTo>
                  <a:pt x="3098810" y="41268"/>
                </a:lnTo>
                <a:lnTo>
                  <a:pt x="3098807" y="34918"/>
                </a:lnTo>
                <a:close/>
              </a:path>
              <a:path w="3162934" h="78105">
                <a:moveTo>
                  <a:pt x="3086093" y="0"/>
                </a:moveTo>
                <a:lnTo>
                  <a:pt x="3086111" y="34925"/>
                </a:lnTo>
                <a:lnTo>
                  <a:pt x="3156017" y="34918"/>
                </a:lnTo>
                <a:lnTo>
                  <a:pt x="308609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7909" y="2126996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locations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7909" y="1395476"/>
            <a:ext cx="6050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076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OAI: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 Access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Interaction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83040" y="1508760"/>
            <a:ext cx="475488" cy="472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34617" y="1450340"/>
            <a:ext cx="227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Only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authorize from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5501" y="3870451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98391" y="3087623"/>
            <a:ext cx="713232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6896" y="3087623"/>
            <a:ext cx="713231" cy="71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75199" y="382473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80462" y="3870451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41152" y="3072383"/>
            <a:ext cx="713231" cy="713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10880" y="3406786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0"/>
                </a:moveTo>
                <a:lnTo>
                  <a:pt x="1719944" y="76200"/>
                </a:lnTo>
                <a:lnTo>
                  <a:pt x="1789794" y="41275"/>
                </a:lnTo>
                <a:lnTo>
                  <a:pt x="1732647" y="41275"/>
                </a:lnTo>
                <a:lnTo>
                  <a:pt x="1732647" y="34925"/>
                </a:lnTo>
                <a:lnTo>
                  <a:pt x="1789794" y="34925"/>
                </a:lnTo>
                <a:lnTo>
                  <a:pt x="1719944" y="0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6414" h="76200">
                <a:moveTo>
                  <a:pt x="171994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9944" y="41275"/>
                </a:lnTo>
                <a:lnTo>
                  <a:pt x="1719944" y="34925"/>
                </a:lnTo>
                <a:close/>
              </a:path>
              <a:path w="1796414" h="76200">
                <a:moveTo>
                  <a:pt x="1789794" y="34925"/>
                </a:moveTo>
                <a:lnTo>
                  <a:pt x="1732647" y="34925"/>
                </a:lnTo>
                <a:lnTo>
                  <a:pt x="1732647" y="41275"/>
                </a:lnTo>
                <a:lnTo>
                  <a:pt x="1789794" y="41275"/>
                </a:lnTo>
                <a:lnTo>
                  <a:pt x="1796144" y="38100"/>
                </a:lnTo>
                <a:lnTo>
                  <a:pt x="1789794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18225" y="3391000"/>
            <a:ext cx="3625215" cy="92075"/>
          </a:xfrm>
          <a:custGeom>
            <a:avLst/>
            <a:gdLst/>
            <a:ahLst/>
            <a:cxnLst/>
            <a:rect l="l" t="t" r="r" b="b"/>
            <a:pathLst>
              <a:path w="3625215" h="92075">
                <a:moveTo>
                  <a:pt x="76029" y="15447"/>
                </a:moveTo>
                <a:lnTo>
                  <a:pt x="0" y="53886"/>
                </a:lnTo>
                <a:lnTo>
                  <a:pt x="76368" y="91645"/>
                </a:lnTo>
                <a:lnTo>
                  <a:pt x="76213" y="56777"/>
                </a:lnTo>
                <a:lnTo>
                  <a:pt x="63516" y="56777"/>
                </a:lnTo>
                <a:lnTo>
                  <a:pt x="63487" y="50427"/>
                </a:lnTo>
                <a:lnTo>
                  <a:pt x="76185" y="50371"/>
                </a:lnTo>
                <a:lnTo>
                  <a:pt x="76029" y="15447"/>
                </a:lnTo>
                <a:close/>
              </a:path>
              <a:path w="3625215" h="92075">
                <a:moveTo>
                  <a:pt x="3619092" y="34867"/>
                </a:moveTo>
                <a:lnTo>
                  <a:pt x="3561433" y="34867"/>
                </a:lnTo>
                <a:lnTo>
                  <a:pt x="3561461" y="41217"/>
                </a:lnTo>
                <a:lnTo>
                  <a:pt x="3548757" y="41274"/>
                </a:lnTo>
                <a:lnTo>
                  <a:pt x="3548913" y="76198"/>
                </a:lnTo>
                <a:lnTo>
                  <a:pt x="3624943" y="37760"/>
                </a:lnTo>
                <a:lnTo>
                  <a:pt x="3619092" y="34867"/>
                </a:lnTo>
                <a:close/>
              </a:path>
              <a:path w="3625215" h="92075">
                <a:moveTo>
                  <a:pt x="76185" y="50371"/>
                </a:moveTo>
                <a:lnTo>
                  <a:pt x="63487" y="50427"/>
                </a:lnTo>
                <a:lnTo>
                  <a:pt x="63516" y="56777"/>
                </a:lnTo>
                <a:lnTo>
                  <a:pt x="76213" y="56721"/>
                </a:lnTo>
                <a:lnTo>
                  <a:pt x="76185" y="50371"/>
                </a:lnTo>
                <a:close/>
              </a:path>
              <a:path w="3625215" h="92075">
                <a:moveTo>
                  <a:pt x="76213" y="56721"/>
                </a:moveTo>
                <a:lnTo>
                  <a:pt x="63516" y="56777"/>
                </a:lnTo>
                <a:lnTo>
                  <a:pt x="76213" y="56777"/>
                </a:lnTo>
                <a:close/>
              </a:path>
              <a:path w="3625215" h="92075">
                <a:moveTo>
                  <a:pt x="3548729" y="34924"/>
                </a:moveTo>
                <a:lnTo>
                  <a:pt x="76185" y="50371"/>
                </a:lnTo>
                <a:lnTo>
                  <a:pt x="76213" y="56721"/>
                </a:lnTo>
                <a:lnTo>
                  <a:pt x="3548757" y="41274"/>
                </a:lnTo>
                <a:lnTo>
                  <a:pt x="3548729" y="34924"/>
                </a:lnTo>
                <a:close/>
              </a:path>
              <a:path w="3625215" h="92075">
                <a:moveTo>
                  <a:pt x="3561433" y="34867"/>
                </a:moveTo>
                <a:lnTo>
                  <a:pt x="3548729" y="34924"/>
                </a:lnTo>
                <a:lnTo>
                  <a:pt x="3548757" y="41274"/>
                </a:lnTo>
                <a:lnTo>
                  <a:pt x="3561461" y="41217"/>
                </a:lnTo>
                <a:lnTo>
                  <a:pt x="3561433" y="34867"/>
                </a:lnTo>
                <a:close/>
              </a:path>
              <a:path w="3625215" h="92075">
                <a:moveTo>
                  <a:pt x="3548574" y="0"/>
                </a:moveTo>
                <a:lnTo>
                  <a:pt x="3548729" y="34924"/>
                </a:lnTo>
                <a:lnTo>
                  <a:pt x="3619092" y="34867"/>
                </a:lnTo>
                <a:lnTo>
                  <a:pt x="354857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93698" y="309321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32669" y="3099308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38956" y="3081020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820911" y="3081527"/>
            <a:ext cx="713231" cy="716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671575" y="3882644"/>
            <a:ext cx="9867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DAX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Caching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03536" y="3413652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1719944" y="41276"/>
                </a:moveTo>
                <a:lnTo>
                  <a:pt x="1719944" y="76201"/>
                </a:lnTo>
                <a:lnTo>
                  <a:pt x="1789794" y="41276"/>
                </a:lnTo>
                <a:lnTo>
                  <a:pt x="1719944" y="41276"/>
                </a:lnTo>
                <a:close/>
              </a:path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34926"/>
                </a:moveTo>
                <a:lnTo>
                  <a:pt x="1719944" y="41276"/>
                </a:lnTo>
                <a:lnTo>
                  <a:pt x="1732647" y="41276"/>
                </a:lnTo>
                <a:lnTo>
                  <a:pt x="1732647" y="34926"/>
                </a:lnTo>
                <a:lnTo>
                  <a:pt x="1719944" y="34926"/>
                </a:lnTo>
                <a:close/>
              </a:path>
              <a:path w="1796414" h="76200">
                <a:moveTo>
                  <a:pt x="1719944" y="1"/>
                </a:moveTo>
                <a:lnTo>
                  <a:pt x="1719944" y="34926"/>
                </a:lnTo>
                <a:lnTo>
                  <a:pt x="1732647" y="34926"/>
                </a:lnTo>
                <a:lnTo>
                  <a:pt x="1732647" y="41276"/>
                </a:lnTo>
                <a:lnTo>
                  <a:pt x="1789797" y="41275"/>
                </a:lnTo>
                <a:lnTo>
                  <a:pt x="1796144" y="38101"/>
                </a:lnTo>
                <a:lnTo>
                  <a:pt x="1719944" y="1"/>
                </a:lnTo>
                <a:close/>
              </a:path>
              <a:path w="1796414" h="76200">
                <a:moveTo>
                  <a:pt x="76200" y="34925"/>
                </a:moveTo>
                <a:lnTo>
                  <a:pt x="76200" y="41275"/>
                </a:lnTo>
                <a:lnTo>
                  <a:pt x="1719944" y="41276"/>
                </a:lnTo>
                <a:lnTo>
                  <a:pt x="1719944" y="34926"/>
                </a:lnTo>
                <a:lnTo>
                  <a:pt x="76200" y="34925"/>
                </a:lnTo>
                <a:close/>
              </a:path>
              <a:path w="1796414" h="76200">
                <a:moveTo>
                  <a:pt x="63501" y="34925"/>
                </a:moveTo>
                <a:lnTo>
                  <a:pt x="63501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1" y="34925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1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8459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1076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Leveraging </a:t>
            </a:r>
            <a:r>
              <a:rPr spc="-55" dirty="0"/>
              <a:t>DynamoDB </a:t>
            </a:r>
            <a:r>
              <a:rPr spc="-70" dirty="0"/>
              <a:t>Global</a:t>
            </a:r>
            <a:r>
              <a:rPr spc="-509" dirty="0"/>
              <a:t> </a:t>
            </a:r>
            <a:r>
              <a:rPr spc="-175" dirty="0"/>
              <a:t>Tables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1532" y="2245868"/>
            <a:ext cx="1450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381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CloudFront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247" y="1444752"/>
            <a:ext cx="713231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4256" y="1444752"/>
            <a:ext cx="713231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91083" y="2178812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2722" y="1802151"/>
            <a:ext cx="2109470" cy="1461135"/>
          </a:xfrm>
          <a:custGeom>
            <a:avLst/>
            <a:gdLst/>
            <a:ahLst/>
            <a:cxnLst/>
            <a:rect l="l" t="t" r="r" b="b"/>
            <a:pathLst>
              <a:path w="2109470" h="1461135">
                <a:moveTo>
                  <a:pt x="40951" y="1386038"/>
                </a:moveTo>
                <a:lnTo>
                  <a:pt x="0" y="1460743"/>
                </a:lnTo>
                <a:lnTo>
                  <a:pt x="84335" y="1448682"/>
                </a:lnTo>
                <a:lnTo>
                  <a:pt x="69459" y="1427203"/>
                </a:lnTo>
                <a:lnTo>
                  <a:pt x="54009" y="1427203"/>
                </a:lnTo>
                <a:lnTo>
                  <a:pt x="50393" y="1421982"/>
                </a:lnTo>
                <a:lnTo>
                  <a:pt x="60835" y="1414750"/>
                </a:lnTo>
                <a:lnTo>
                  <a:pt x="40951" y="1386038"/>
                </a:lnTo>
                <a:close/>
              </a:path>
              <a:path w="2109470" h="1461135">
                <a:moveTo>
                  <a:pt x="60835" y="1414750"/>
                </a:moveTo>
                <a:lnTo>
                  <a:pt x="50393" y="1421982"/>
                </a:lnTo>
                <a:lnTo>
                  <a:pt x="54009" y="1427203"/>
                </a:lnTo>
                <a:lnTo>
                  <a:pt x="64451" y="1419971"/>
                </a:lnTo>
                <a:lnTo>
                  <a:pt x="60835" y="1414750"/>
                </a:lnTo>
                <a:close/>
              </a:path>
              <a:path w="2109470" h="1461135">
                <a:moveTo>
                  <a:pt x="64451" y="1419971"/>
                </a:moveTo>
                <a:lnTo>
                  <a:pt x="54009" y="1427203"/>
                </a:lnTo>
                <a:lnTo>
                  <a:pt x="69459" y="1427203"/>
                </a:lnTo>
                <a:lnTo>
                  <a:pt x="64451" y="1419971"/>
                </a:lnTo>
                <a:close/>
              </a:path>
              <a:path w="2109470" h="1461135">
                <a:moveTo>
                  <a:pt x="2044785" y="40773"/>
                </a:moveTo>
                <a:lnTo>
                  <a:pt x="60835" y="1414750"/>
                </a:lnTo>
                <a:lnTo>
                  <a:pt x="64451" y="1419971"/>
                </a:lnTo>
                <a:lnTo>
                  <a:pt x="2048401" y="45994"/>
                </a:lnTo>
                <a:lnTo>
                  <a:pt x="2044785" y="40773"/>
                </a:lnTo>
                <a:close/>
              </a:path>
              <a:path w="2109470" h="1461135">
                <a:moveTo>
                  <a:pt x="2090850" y="33541"/>
                </a:moveTo>
                <a:lnTo>
                  <a:pt x="2055228" y="33541"/>
                </a:lnTo>
                <a:lnTo>
                  <a:pt x="2058843" y="38762"/>
                </a:lnTo>
                <a:lnTo>
                  <a:pt x="2048401" y="45994"/>
                </a:lnTo>
                <a:lnTo>
                  <a:pt x="2068285" y="74706"/>
                </a:lnTo>
                <a:lnTo>
                  <a:pt x="2090850" y="33541"/>
                </a:lnTo>
                <a:close/>
              </a:path>
              <a:path w="2109470" h="1461135">
                <a:moveTo>
                  <a:pt x="2055228" y="33541"/>
                </a:moveTo>
                <a:lnTo>
                  <a:pt x="2044785" y="40773"/>
                </a:lnTo>
                <a:lnTo>
                  <a:pt x="2048401" y="45994"/>
                </a:lnTo>
                <a:lnTo>
                  <a:pt x="2058843" y="38762"/>
                </a:lnTo>
                <a:lnTo>
                  <a:pt x="2055228" y="33541"/>
                </a:lnTo>
                <a:close/>
              </a:path>
              <a:path w="2109470" h="1461135">
                <a:moveTo>
                  <a:pt x="2109237" y="0"/>
                </a:moveTo>
                <a:lnTo>
                  <a:pt x="2024901" y="12062"/>
                </a:lnTo>
                <a:lnTo>
                  <a:pt x="2044785" y="40773"/>
                </a:lnTo>
                <a:lnTo>
                  <a:pt x="2055228" y="33541"/>
                </a:lnTo>
                <a:lnTo>
                  <a:pt x="2090850" y="33541"/>
                </a:lnTo>
                <a:lnTo>
                  <a:pt x="210923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3159" y="1762500"/>
            <a:ext cx="3162935" cy="78105"/>
          </a:xfrm>
          <a:custGeom>
            <a:avLst/>
            <a:gdLst/>
            <a:ahLst/>
            <a:cxnLst/>
            <a:rect l="l" t="t" r="r" b="b"/>
            <a:pathLst>
              <a:path w="3162934" h="78105">
                <a:moveTo>
                  <a:pt x="76180" y="1512"/>
                </a:moveTo>
                <a:lnTo>
                  <a:pt x="0" y="39650"/>
                </a:lnTo>
                <a:lnTo>
                  <a:pt x="76219" y="77712"/>
                </a:lnTo>
                <a:lnTo>
                  <a:pt x="76201" y="42793"/>
                </a:lnTo>
                <a:lnTo>
                  <a:pt x="63505" y="42793"/>
                </a:lnTo>
                <a:lnTo>
                  <a:pt x="63501" y="36443"/>
                </a:lnTo>
                <a:lnTo>
                  <a:pt x="76198" y="36437"/>
                </a:lnTo>
                <a:lnTo>
                  <a:pt x="76180" y="1512"/>
                </a:lnTo>
                <a:close/>
              </a:path>
              <a:path w="3162934" h="78105">
                <a:moveTo>
                  <a:pt x="3156017" y="34918"/>
                </a:moveTo>
                <a:lnTo>
                  <a:pt x="3098807" y="34918"/>
                </a:lnTo>
                <a:lnTo>
                  <a:pt x="3098810" y="41268"/>
                </a:lnTo>
                <a:lnTo>
                  <a:pt x="3086114" y="41275"/>
                </a:lnTo>
                <a:lnTo>
                  <a:pt x="3086131" y="76200"/>
                </a:lnTo>
                <a:lnTo>
                  <a:pt x="3162311" y="38061"/>
                </a:lnTo>
                <a:lnTo>
                  <a:pt x="3156017" y="34918"/>
                </a:lnTo>
                <a:close/>
              </a:path>
              <a:path w="3162934" h="78105">
                <a:moveTo>
                  <a:pt x="76198" y="36437"/>
                </a:moveTo>
                <a:lnTo>
                  <a:pt x="63501" y="36443"/>
                </a:lnTo>
                <a:lnTo>
                  <a:pt x="63505" y="42793"/>
                </a:lnTo>
                <a:lnTo>
                  <a:pt x="76201" y="42787"/>
                </a:lnTo>
                <a:lnTo>
                  <a:pt x="76198" y="36437"/>
                </a:lnTo>
                <a:close/>
              </a:path>
              <a:path w="3162934" h="78105">
                <a:moveTo>
                  <a:pt x="3086111" y="34925"/>
                </a:moveTo>
                <a:lnTo>
                  <a:pt x="76198" y="36437"/>
                </a:lnTo>
                <a:lnTo>
                  <a:pt x="76201" y="42787"/>
                </a:lnTo>
                <a:lnTo>
                  <a:pt x="3086114" y="41275"/>
                </a:lnTo>
                <a:lnTo>
                  <a:pt x="3086111" y="34925"/>
                </a:lnTo>
                <a:close/>
              </a:path>
              <a:path w="3162934" h="78105">
                <a:moveTo>
                  <a:pt x="3098807" y="34918"/>
                </a:moveTo>
                <a:lnTo>
                  <a:pt x="3086111" y="34925"/>
                </a:lnTo>
                <a:lnTo>
                  <a:pt x="3086114" y="41275"/>
                </a:lnTo>
                <a:lnTo>
                  <a:pt x="3098810" y="41268"/>
                </a:lnTo>
                <a:lnTo>
                  <a:pt x="3098807" y="34918"/>
                </a:lnTo>
                <a:close/>
              </a:path>
              <a:path w="3162934" h="78105">
                <a:moveTo>
                  <a:pt x="3086093" y="0"/>
                </a:moveTo>
                <a:lnTo>
                  <a:pt x="3086111" y="34925"/>
                </a:lnTo>
                <a:lnTo>
                  <a:pt x="3156017" y="34918"/>
                </a:lnTo>
                <a:lnTo>
                  <a:pt x="308609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7909" y="2126996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locations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7909" y="1395476"/>
            <a:ext cx="6050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076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OAI: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 Access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Interaction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83040" y="1508760"/>
            <a:ext cx="475488" cy="472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34617" y="1450340"/>
            <a:ext cx="227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Only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authorize from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5501" y="3870451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98391" y="3087623"/>
            <a:ext cx="713232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6896" y="3087623"/>
            <a:ext cx="713231" cy="71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75199" y="382473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95912" y="3870451"/>
            <a:ext cx="1004569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444949"/>
                </a:solidFill>
                <a:latin typeface="Calibri"/>
                <a:cs typeface="Calibri"/>
              </a:rPr>
              <a:t>Tables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41152" y="3072383"/>
            <a:ext cx="713231" cy="713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10880" y="3406786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0"/>
                </a:moveTo>
                <a:lnTo>
                  <a:pt x="1719944" y="76200"/>
                </a:lnTo>
                <a:lnTo>
                  <a:pt x="1789794" y="41275"/>
                </a:lnTo>
                <a:lnTo>
                  <a:pt x="1732647" y="41275"/>
                </a:lnTo>
                <a:lnTo>
                  <a:pt x="1732647" y="34925"/>
                </a:lnTo>
                <a:lnTo>
                  <a:pt x="1789794" y="34925"/>
                </a:lnTo>
                <a:lnTo>
                  <a:pt x="1719944" y="0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6414" h="76200">
                <a:moveTo>
                  <a:pt x="171994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9944" y="41275"/>
                </a:lnTo>
                <a:lnTo>
                  <a:pt x="1719944" y="34925"/>
                </a:lnTo>
                <a:close/>
              </a:path>
              <a:path w="1796414" h="76200">
                <a:moveTo>
                  <a:pt x="1789794" y="34925"/>
                </a:moveTo>
                <a:lnTo>
                  <a:pt x="1732647" y="34925"/>
                </a:lnTo>
                <a:lnTo>
                  <a:pt x="1732647" y="41275"/>
                </a:lnTo>
                <a:lnTo>
                  <a:pt x="1789794" y="41275"/>
                </a:lnTo>
                <a:lnTo>
                  <a:pt x="1796144" y="38100"/>
                </a:lnTo>
                <a:lnTo>
                  <a:pt x="1789794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18225" y="3391000"/>
            <a:ext cx="3625215" cy="92075"/>
          </a:xfrm>
          <a:custGeom>
            <a:avLst/>
            <a:gdLst/>
            <a:ahLst/>
            <a:cxnLst/>
            <a:rect l="l" t="t" r="r" b="b"/>
            <a:pathLst>
              <a:path w="3625215" h="92075">
                <a:moveTo>
                  <a:pt x="76029" y="15447"/>
                </a:moveTo>
                <a:lnTo>
                  <a:pt x="0" y="53886"/>
                </a:lnTo>
                <a:lnTo>
                  <a:pt x="76368" y="91645"/>
                </a:lnTo>
                <a:lnTo>
                  <a:pt x="76213" y="56777"/>
                </a:lnTo>
                <a:lnTo>
                  <a:pt x="63516" y="56777"/>
                </a:lnTo>
                <a:lnTo>
                  <a:pt x="63487" y="50427"/>
                </a:lnTo>
                <a:lnTo>
                  <a:pt x="76185" y="50371"/>
                </a:lnTo>
                <a:lnTo>
                  <a:pt x="76029" y="15447"/>
                </a:lnTo>
                <a:close/>
              </a:path>
              <a:path w="3625215" h="92075">
                <a:moveTo>
                  <a:pt x="3619092" y="34867"/>
                </a:moveTo>
                <a:lnTo>
                  <a:pt x="3561433" y="34867"/>
                </a:lnTo>
                <a:lnTo>
                  <a:pt x="3561461" y="41217"/>
                </a:lnTo>
                <a:lnTo>
                  <a:pt x="3548757" y="41274"/>
                </a:lnTo>
                <a:lnTo>
                  <a:pt x="3548913" y="76198"/>
                </a:lnTo>
                <a:lnTo>
                  <a:pt x="3624943" y="37760"/>
                </a:lnTo>
                <a:lnTo>
                  <a:pt x="3619092" y="34867"/>
                </a:lnTo>
                <a:close/>
              </a:path>
              <a:path w="3625215" h="92075">
                <a:moveTo>
                  <a:pt x="76185" y="50371"/>
                </a:moveTo>
                <a:lnTo>
                  <a:pt x="63487" y="50427"/>
                </a:lnTo>
                <a:lnTo>
                  <a:pt x="63516" y="56777"/>
                </a:lnTo>
                <a:lnTo>
                  <a:pt x="76213" y="56721"/>
                </a:lnTo>
                <a:lnTo>
                  <a:pt x="76185" y="50371"/>
                </a:lnTo>
                <a:close/>
              </a:path>
              <a:path w="3625215" h="92075">
                <a:moveTo>
                  <a:pt x="76213" y="56721"/>
                </a:moveTo>
                <a:lnTo>
                  <a:pt x="63516" y="56777"/>
                </a:lnTo>
                <a:lnTo>
                  <a:pt x="76213" y="56777"/>
                </a:lnTo>
                <a:close/>
              </a:path>
              <a:path w="3625215" h="92075">
                <a:moveTo>
                  <a:pt x="3548729" y="34924"/>
                </a:moveTo>
                <a:lnTo>
                  <a:pt x="76185" y="50371"/>
                </a:lnTo>
                <a:lnTo>
                  <a:pt x="76213" y="56721"/>
                </a:lnTo>
                <a:lnTo>
                  <a:pt x="3548757" y="41274"/>
                </a:lnTo>
                <a:lnTo>
                  <a:pt x="3548729" y="34924"/>
                </a:lnTo>
                <a:close/>
              </a:path>
              <a:path w="3625215" h="92075">
                <a:moveTo>
                  <a:pt x="3561433" y="34867"/>
                </a:moveTo>
                <a:lnTo>
                  <a:pt x="3548729" y="34924"/>
                </a:lnTo>
                <a:lnTo>
                  <a:pt x="3548757" y="41274"/>
                </a:lnTo>
                <a:lnTo>
                  <a:pt x="3561461" y="41217"/>
                </a:lnTo>
                <a:lnTo>
                  <a:pt x="3561433" y="34867"/>
                </a:lnTo>
                <a:close/>
              </a:path>
              <a:path w="3625215" h="92075">
                <a:moveTo>
                  <a:pt x="3548574" y="0"/>
                </a:moveTo>
                <a:lnTo>
                  <a:pt x="3548729" y="34924"/>
                </a:lnTo>
                <a:lnTo>
                  <a:pt x="3619092" y="34867"/>
                </a:lnTo>
                <a:lnTo>
                  <a:pt x="354857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93698" y="309321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32669" y="3099308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38956" y="3081020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820911" y="3081527"/>
            <a:ext cx="713231" cy="716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671575" y="3882644"/>
            <a:ext cx="9867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DAX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Caching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03536" y="3413652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1719944" y="41276"/>
                </a:moveTo>
                <a:lnTo>
                  <a:pt x="1719944" y="76201"/>
                </a:lnTo>
                <a:lnTo>
                  <a:pt x="1789794" y="41276"/>
                </a:lnTo>
                <a:lnTo>
                  <a:pt x="1719944" y="41276"/>
                </a:lnTo>
                <a:close/>
              </a:path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34926"/>
                </a:moveTo>
                <a:lnTo>
                  <a:pt x="1719944" y="41276"/>
                </a:lnTo>
                <a:lnTo>
                  <a:pt x="1732647" y="41276"/>
                </a:lnTo>
                <a:lnTo>
                  <a:pt x="1732647" y="34926"/>
                </a:lnTo>
                <a:lnTo>
                  <a:pt x="1719944" y="34926"/>
                </a:lnTo>
                <a:close/>
              </a:path>
              <a:path w="1796414" h="76200">
                <a:moveTo>
                  <a:pt x="1719944" y="1"/>
                </a:moveTo>
                <a:lnTo>
                  <a:pt x="1719944" y="34926"/>
                </a:lnTo>
                <a:lnTo>
                  <a:pt x="1732647" y="34926"/>
                </a:lnTo>
                <a:lnTo>
                  <a:pt x="1732647" y="41276"/>
                </a:lnTo>
                <a:lnTo>
                  <a:pt x="1789797" y="41275"/>
                </a:lnTo>
                <a:lnTo>
                  <a:pt x="1796144" y="38101"/>
                </a:lnTo>
                <a:lnTo>
                  <a:pt x="1719944" y="1"/>
                </a:lnTo>
                <a:close/>
              </a:path>
              <a:path w="1796414" h="76200">
                <a:moveTo>
                  <a:pt x="76200" y="34925"/>
                </a:moveTo>
                <a:lnTo>
                  <a:pt x="76200" y="41275"/>
                </a:lnTo>
                <a:lnTo>
                  <a:pt x="1719944" y="41276"/>
                </a:lnTo>
                <a:lnTo>
                  <a:pt x="1719944" y="34926"/>
                </a:lnTo>
                <a:lnTo>
                  <a:pt x="76200" y="34925"/>
                </a:lnTo>
                <a:close/>
              </a:path>
              <a:path w="1796414" h="76200">
                <a:moveTo>
                  <a:pt x="63501" y="34925"/>
                </a:moveTo>
                <a:lnTo>
                  <a:pt x="63501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1" y="34925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1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43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7003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4" dirty="0"/>
              <a:t>User </a:t>
            </a:r>
            <a:r>
              <a:rPr spc="-95" dirty="0"/>
              <a:t>Welcome </a:t>
            </a:r>
            <a:r>
              <a:rPr spc="-60" dirty="0"/>
              <a:t>email</a:t>
            </a:r>
            <a:r>
              <a:rPr spc="-270" dirty="0"/>
              <a:t> </a:t>
            </a:r>
            <a:r>
              <a:rPr spc="-90" dirty="0"/>
              <a:t>flow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01532" y="2245868"/>
            <a:ext cx="1450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381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CloudFront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70247" y="1444752"/>
            <a:ext cx="713231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44256" y="1444752"/>
            <a:ext cx="713231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91083" y="2178812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62722" y="1802151"/>
            <a:ext cx="2109470" cy="1461135"/>
          </a:xfrm>
          <a:custGeom>
            <a:avLst/>
            <a:gdLst/>
            <a:ahLst/>
            <a:cxnLst/>
            <a:rect l="l" t="t" r="r" b="b"/>
            <a:pathLst>
              <a:path w="2109470" h="1461135">
                <a:moveTo>
                  <a:pt x="40951" y="1386038"/>
                </a:moveTo>
                <a:lnTo>
                  <a:pt x="0" y="1460743"/>
                </a:lnTo>
                <a:lnTo>
                  <a:pt x="84335" y="1448682"/>
                </a:lnTo>
                <a:lnTo>
                  <a:pt x="69459" y="1427203"/>
                </a:lnTo>
                <a:lnTo>
                  <a:pt x="54009" y="1427203"/>
                </a:lnTo>
                <a:lnTo>
                  <a:pt x="50393" y="1421982"/>
                </a:lnTo>
                <a:lnTo>
                  <a:pt x="60835" y="1414750"/>
                </a:lnTo>
                <a:lnTo>
                  <a:pt x="40951" y="1386038"/>
                </a:lnTo>
                <a:close/>
              </a:path>
              <a:path w="2109470" h="1461135">
                <a:moveTo>
                  <a:pt x="60835" y="1414750"/>
                </a:moveTo>
                <a:lnTo>
                  <a:pt x="50393" y="1421982"/>
                </a:lnTo>
                <a:lnTo>
                  <a:pt x="54009" y="1427203"/>
                </a:lnTo>
                <a:lnTo>
                  <a:pt x="64451" y="1419971"/>
                </a:lnTo>
                <a:lnTo>
                  <a:pt x="60835" y="1414750"/>
                </a:lnTo>
                <a:close/>
              </a:path>
              <a:path w="2109470" h="1461135">
                <a:moveTo>
                  <a:pt x="64451" y="1419971"/>
                </a:moveTo>
                <a:lnTo>
                  <a:pt x="54009" y="1427203"/>
                </a:lnTo>
                <a:lnTo>
                  <a:pt x="69459" y="1427203"/>
                </a:lnTo>
                <a:lnTo>
                  <a:pt x="64451" y="1419971"/>
                </a:lnTo>
                <a:close/>
              </a:path>
              <a:path w="2109470" h="1461135">
                <a:moveTo>
                  <a:pt x="2044785" y="40773"/>
                </a:moveTo>
                <a:lnTo>
                  <a:pt x="60835" y="1414750"/>
                </a:lnTo>
                <a:lnTo>
                  <a:pt x="64451" y="1419971"/>
                </a:lnTo>
                <a:lnTo>
                  <a:pt x="2048401" y="45994"/>
                </a:lnTo>
                <a:lnTo>
                  <a:pt x="2044785" y="40773"/>
                </a:lnTo>
                <a:close/>
              </a:path>
              <a:path w="2109470" h="1461135">
                <a:moveTo>
                  <a:pt x="2090850" y="33541"/>
                </a:moveTo>
                <a:lnTo>
                  <a:pt x="2055228" y="33541"/>
                </a:lnTo>
                <a:lnTo>
                  <a:pt x="2058843" y="38762"/>
                </a:lnTo>
                <a:lnTo>
                  <a:pt x="2048401" y="45994"/>
                </a:lnTo>
                <a:lnTo>
                  <a:pt x="2068285" y="74706"/>
                </a:lnTo>
                <a:lnTo>
                  <a:pt x="2090850" y="33541"/>
                </a:lnTo>
                <a:close/>
              </a:path>
              <a:path w="2109470" h="1461135">
                <a:moveTo>
                  <a:pt x="2055228" y="33541"/>
                </a:moveTo>
                <a:lnTo>
                  <a:pt x="2044785" y="40773"/>
                </a:lnTo>
                <a:lnTo>
                  <a:pt x="2048401" y="45994"/>
                </a:lnTo>
                <a:lnTo>
                  <a:pt x="2058843" y="38762"/>
                </a:lnTo>
                <a:lnTo>
                  <a:pt x="2055228" y="33541"/>
                </a:lnTo>
                <a:close/>
              </a:path>
              <a:path w="2109470" h="1461135">
                <a:moveTo>
                  <a:pt x="2109237" y="0"/>
                </a:moveTo>
                <a:lnTo>
                  <a:pt x="2024901" y="12062"/>
                </a:lnTo>
                <a:lnTo>
                  <a:pt x="2044785" y="40773"/>
                </a:lnTo>
                <a:lnTo>
                  <a:pt x="2055228" y="33541"/>
                </a:lnTo>
                <a:lnTo>
                  <a:pt x="2090850" y="33541"/>
                </a:lnTo>
                <a:lnTo>
                  <a:pt x="210923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83159" y="1762500"/>
            <a:ext cx="3162935" cy="78105"/>
          </a:xfrm>
          <a:custGeom>
            <a:avLst/>
            <a:gdLst/>
            <a:ahLst/>
            <a:cxnLst/>
            <a:rect l="l" t="t" r="r" b="b"/>
            <a:pathLst>
              <a:path w="3162934" h="78105">
                <a:moveTo>
                  <a:pt x="76180" y="1512"/>
                </a:moveTo>
                <a:lnTo>
                  <a:pt x="0" y="39650"/>
                </a:lnTo>
                <a:lnTo>
                  <a:pt x="76219" y="77712"/>
                </a:lnTo>
                <a:lnTo>
                  <a:pt x="76201" y="42793"/>
                </a:lnTo>
                <a:lnTo>
                  <a:pt x="63505" y="42793"/>
                </a:lnTo>
                <a:lnTo>
                  <a:pt x="63501" y="36443"/>
                </a:lnTo>
                <a:lnTo>
                  <a:pt x="76198" y="36437"/>
                </a:lnTo>
                <a:lnTo>
                  <a:pt x="76180" y="1512"/>
                </a:lnTo>
                <a:close/>
              </a:path>
              <a:path w="3162934" h="78105">
                <a:moveTo>
                  <a:pt x="3156017" y="34918"/>
                </a:moveTo>
                <a:lnTo>
                  <a:pt x="3098807" y="34918"/>
                </a:lnTo>
                <a:lnTo>
                  <a:pt x="3098810" y="41268"/>
                </a:lnTo>
                <a:lnTo>
                  <a:pt x="3086114" y="41275"/>
                </a:lnTo>
                <a:lnTo>
                  <a:pt x="3086131" y="76200"/>
                </a:lnTo>
                <a:lnTo>
                  <a:pt x="3162311" y="38061"/>
                </a:lnTo>
                <a:lnTo>
                  <a:pt x="3156017" y="34918"/>
                </a:lnTo>
                <a:close/>
              </a:path>
              <a:path w="3162934" h="78105">
                <a:moveTo>
                  <a:pt x="76198" y="36437"/>
                </a:moveTo>
                <a:lnTo>
                  <a:pt x="63501" y="36443"/>
                </a:lnTo>
                <a:lnTo>
                  <a:pt x="63505" y="42793"/>
                </a:lnTo>
                <a:lnTo>
                  <a:pt x="76201" y="42787"/>
                </a:lnTo>
                <a:lnTo>
                  <a:pt x="76198" y="36437"/>
                </a:lnTo>
                <a:close/>
              </a:path>
              <a:path w="3162934" h="78105">
                <a:moveTo>
                  <a:pt x="3086111" y="34925"/>
                </a:moveTo>
                <a:lnTo>
                  <a:pt x="76198" y="36437"/>
                </a:lnTo>
                <a:lnTo>
                  <a:pt x="76201" y="42787"/>
                </a:lnTo>
                <a:lnTo>
                  <a:pt x="3086114" y="41275"/>
                </a:lnTo>
                <a:lnTo>
                  <a:pt x="3086111" y="34925"/>
                </a:lnTo>
                <a:close/>
              </a:path>
              <a:path w="3162934" h="78105">
                <a:moveTo>
                  <a:pt x="3098807" y="34918"/>
                </a:moveTo>
                <a:lnTo>
                  <a:pt x="3086111" y="34925"/>
                </a:lnTo>
                <a:lnTo>
                  <a:pt x="3086114" y="41275"/>
                </a:lnTo>
                <a:lnTo>
                  <a:pt x="3098810" y="41268"/>
                </a:lnTo>
                <a:lnTo>
                  <a:pt x="3098807" y="34918"/>
                </a:lnTo>
                <a:close/>
              </a:path>
              <a:path w="3162934" h="78105">
                <a:moveTo>
                  <a:pt x="3086093" y="0"/>
                </a:moveTo>
                <a:lnTo>
                  <a:pt x="3086111" y="34925"/>
                </a:lnTo>
                <a:lnTo>
                  <a:pt x="3156017" y="34918"/>
                </a:lnTo>
                <a:lnTo>
                  <a:pt x="308609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67909" y="2126996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locations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7909" y="1395476"/>
            <a:ext cx="6050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076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OAI: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 Access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Interaction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83040" y="1508760"/>
            <a:ext cx="475488" cy="472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634617" y="1450340"/>
            <a:ext cx="227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Only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authorize from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75501" y="3870451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98391" y="3087623"/>
            <a:ext cx="713232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6896" y="3087623"/>
            <a:ext cx="713231" cy="71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75199" y="382473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80462" y="3870451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41152" y="3072383"/>
            <a:ext cx="713231" cy="713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10880" y="3406786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0"/>
                </a:moveTo>
                <a:lnTo>
                  <a:pt x="1719944" y="76200"/>
                </a:lnTo>
                <a:lnTo>
                  <a:pt x="1789794" y="41275"/>
                </a:lnTo>
                <a:lnTo>
                  <a:pt x="1732647" y="41275"/>
                </a:lnTo>
                <a:lnTo>
                  <a:pt x="1732647" y="34925"/>
                </a:lnTo>
                <a:lnTo>
                  <a:pt x="1789794" y="34925"/>
                </a:lnTo>
                <a:lnTo>
                  <a:pt x="1719944" y="0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6414" h="76200">
                <a:moveTo>
                  <a:pt x="171994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9944" y="41275"/>
                </a:lnTo>
                <a:lnTo>
                  <a:pt x="1719944" y="34925"/>
                </a:lnTo>
                <a:close/>
              </a:path>
              <a:path w="1796414" h="76200">
                <a:moveTo>
                  <a:pt x="1789794" y="34925"/>
                </a:moveTo>
                <a:lnTo>
                  <a:pt x="1732647" y="34925"/>
                </a:lnTo>
                <a:lnTo>
                  <a:pt x="1732647" y="41275"/>
                </a:lnTo>
                <a:lnTo>
                  <a:pt x="1789794" y="41275"/>
                </a:lnTo>
                <a:lnTo>
                  <a:pt x="1796144" y="38100"/>
                </a:lnTo>
                <a:lnTo>
                  <a:pt x="1789794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18225" y="3391000"/>
            <a:ext cx="3625215" cy="92075"/>
          </a:xfrm>
          <a:custGeom>
            <a:avLst/>
            <a:gdLst/>
            <a:ahLst/>
            <a:cxnLst/>
            <a:rect l="l" t="t" r="r" b="b"/>
            <a:pathLst>
              <a:path w="3625215" h="92075">
                <a:moveTo>
                  <a:pt x="76029" y="15447"/>
                </a:moveTo>
                <a:lnTo>
                  <a:pt x="0" y="53886"/>
                </a:lnTo>
                <a:lnTo>
                  <a:pt x="76368" y="91645"/>
                </a:lnTo>
                <a:lnTo>
                  <a:pt x="76213" y="56777"/>
                </a:lnTo>
                <a:lnTo>
                  <a:pt x="63516" y="56777"/>
                </a:lnTo>
                <a:lnTo>
                  <a:pt x="63487" y="50427"/>
                </a:lnTo>
                <a:lnTo>
                  <a:pt x="76185" y="50371"/>
                </a:lnTo>
                <a:lnTo>
                  <a:pt x="76029" y="15447"/>
                </a:lnTo>
                <a:close/>
              </a:path>
              <a:path w="3625215" h="92075">
                <a:moveTo>
                  <a:pt x="3619092" y="34867"/>
                </a:moveTo>
                <a:lnTo>
                  <a:pt x="3561433" y="34867"/>
                </a:lnTo>
                <a:lnTo>
                  <a:pt x="3561461" y="41217"/>
                </a:lnTo>
                <a:lnTo>
                  <a:pt x="3548757" y="41274"/>
                </a:lnTo>
                <a:lnTo>
                  <a:pt x="3548913" y="76198"/>
                </a:lnTo>
                <a:lnTo>
                  <a:pt x="3624943" y="37760"/>
                </a:lnTo>
                <a:lnTo>
                  <a:pt x="3619092" y="34867"/>
                </a:lnTo>
                <a:close/>
              </a:path>
              <a:path w="3625215" h="92075">
                <a:moveTo>
                  <a:pt x="76185" y="50371"/>
                </a:moveTo>
                <a:lnTo>
                  <a:pt x="63487" y="50427"/>
                </a:lnTo>
                <a:lnTo>
                  <a:pt x="63516" y="56777"/>
                </a:lnTo>
                <a:lnTo>
                  <a:pt x="76213" y="56721"/>
                </a:lnTo>
                <a:lnTo>
                  <a:pt x="76185" y="50371"/>
                </a:lnTo>
                <a:close/>
              </a:path>
              <a:path w="3625215" h="92075">
                <a:moveTo>
                  <a:pt x="76213" y="56721"/>
                </a:moveTo>
                <a:lnTo>
                  <a:pt x="63516" y="56777"/>
                </a:lnTo>
                <a:lnTo>
                  <a:pt x="76213" y="56777"/>
                </a:lnTo>
                <a:close/>
              </a:path>
              <a:path w="3625215" h="92075">
                <a:moveTo>
                  <a:pt x="3548729" y="34924"/>
                </a:moveTo>
                <a:lnTo>
                  <a:pt x="76185" y="50371"/>
                </a:lnTo>
                <a:lnTo>
                  <a:pt x="76213" y="56721"/>
                </a:lnTo>
                <a:lnTo>
                  <a:pt x="3548757" y="41274"/>
                </a:lnTo>
                <a:lnTo>
                  <a:pt x="3548729" y="34924"/>
                </a:lnTo>
                <a:close/>
              </a:path>
              <a:path w="3625215" h="92075">
                <a:moveTo>
                  <a:pt x="3561433" y="34867"/>
                </a:moveTo>
                <a:lnTo>
                  <a:pt x="3548729" y="34924"/>
                </a:lnTo>
                <a:lnTo>
                  <a:pt x="3548757" y="41274"/>
                </a:lnTo>
                <a:lnTo>
                  <a:pt x="3561461" y="41217"/>
                </a:lnTo>
                <a:lnTo>
                  <a:pt x="3561433" y="34867"/>
                </a:lnTo>
                <a:close/>
              </a:path>
              <a:path w="3625215" h="92075">
                <a:moveTo>
                  <a:pt x="3548574" y="0"/>
                </a:moveTo>
                <a:lnTo>
                  <a:pt x="3548729" y="34924"/>
                </a:lnTo>
                <a:lnTo>
                  <a:pt x="3619092" y="34867"/>
                </a:lnTo>
                <a:lnTo>
                  <a:pt x="354857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493698" y="309321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32669" y="3099308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38956" y="3081020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820911" y="3081527"/>
            <a:ext cx="713231" cy="716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671575" y="3882644"/>
            <a:ext cx="98679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DAX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Caching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03536" y="3413652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1719944" y="41276"/>
                </a:moveTo>
                <a:lnTo>
                  <a:pt x="1719944" y="76201"/>
                </a:lnTo>
                <a:lnTo>
                  <a:pt x="1789794" y="41276"/>
                </a:lnTo>
                <a:lnTo>
                  <a:pt x="1719944" y="41276"/>
                </a:lnTo>
                <a:close/>
              </a:path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34926"/>
                </a:moveTo>
                <a:lnTo>
                  <a:pt x="1719944" y="41276"/>
                </a:lnTo>
                <a:lnTo>
                  <a:pt x="1732647" y="41276"/>
                </a:lnTo>
                <a:lnTo>
                  <a:pt x="1732647" y="34926"/>
                </a:lnTo>
                <a:lnTo>
                  <a:pt x="1719944" y="34926"/>
                </a:lnTo>
                <a:close/>
              </a:path>
              <a:path w="1796414" h="76200">
                <a:moveTo>
                  <a:pt x="1719944" y="1"/>
                </a:moveTo>
                <a:lnTo>
                  <a:pt x="1719944" y="34926"/>
                </a:lnTo>
                <a:lnTo>
                  <a:pt x="1732647" y="34926"/>
                </a:lnTo>
                <a:lnTo>
                  <a:pt x="1732647" y="41276"/>
                </a:lnTo>
                <a:lnTo>
                  <a:pt x="1789797" y="41275"/>
                </a:lnTo>
                <a:lnTo>
                  <a:pt x="1796144" y="38101"/>
                </a:lnTo>
                <a:lnTo>
                  <a:pt x="1719944" y="1"/>
                </a:lnTo>
                <a:close/>
              </a:path>
              <a:path w="1796414" h="76200">
                <a:moveTo>
                  <a:pt x="76200" y="34925"/>
                </a:moveTo>
                <a:lnTo>
                  <a:pt x="76200" y="41275"/>
                </a:lnTo>
                <a:lnTo>
                  <a:pt x="1719944" y="41276"/>
                </a:lnTo>
                <a:lnTo>
                  <a:pt x="1719944" y="34926"/>
                </a:lnTo>
                <a:lnTo>
                  <a:pt x="76200" y="34925"/>
                </a:lnTo>
                <a:close/>
              </a:path>
              <a:path w="1796414" h="76200">
                <a:moveTo>
                  <a:pt x="63501" y="34925"/>
                </a:moveTo>
                <a:lnTo>
                  <a:pt x="63501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1" y="34925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1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41152" y="5068823"/>
            <a:ext cx="713231" cy="716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680462" y="5903467"/>
            <a:ext cx="8369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444949"/>
                </a:solidFill>
                <a:latin typeface="Calibri"/>
                <a:cs typeface="Calibri"/>
              </a:rPr>
              <a:t>Stream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060669" y="4155155"/>
            <a:ext cx="76200" cy="916940"/>
          </a:xfrm>
          <a:custGeom>
            <a:avLst/>
            <a:gdLst/>
            <a:ahLst/>
            <a:cxnLst/>
            <a:rect l="l" t="t" r="r" b="b"/>
            <a:pathLst>
              <a:path w="76200" h="916939">
                <a:moveTo>
                  <a:pt x="34924" y="840139"/>
                </a:moveTo>
                <a:lnTo>
                  <a:pt x="0" y="840139"/>
                </a:lnTo>
                <a:lnTo>
                  <a:pt x="38100" y="916339"/>
                </a:lnTo>
                <a:lnTo>
                  <a:pt x="69850" y="852839"/>
                </a:lnTo>
                <a:lnTo>
                  <a:pt x="34925" y="852839"/>
                </a:lnTo>
                <a:lnTo>
                  <a:pt x="34924" y="840139"/>
                </a:lnTo>
                <a:close/>
              </a:path>
              <a:path w="76200" h="916939">
                <a:moveTo>
                  <a:pt x="41273" y="0"/>
                </a:moveTo>
                <a:lnTo>
                  <a:pt x="34923" y="0"/>
                </a:lnTo>
                <a:lnTo>
                  <a:pt x="34925" y="852839"/>
                </a:lnTo>
                <a:lnTo>
                  <a:pt x="41275" y="852839"/>
                </a:lnTo>
                <a:lnTo>
                  <a:pt x="41273" y="0"/>
                </a:lnTo>
                <a:close/>
              </a:path>
              <a:path w="76200" h="916939">
                <a:moveTo>
                  <a:pt x="76200" y="840139"/>
                </a:moveTo>
                <a:lnTo>
                  <a:pt x="41274" y="840139"/>
                </a:lnTo>
                <a:lnTo>
                  <a:pt x="41275" y="852839"/>
                </a:lnTo>
                <a:lnTo>
                  <a:pt x="69850" y="852839"/>
                </a:lnTo>
                <a:lnTo>
                  <a:pt x="76200" y="84013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30895" y="5074920"/>
            <a:ext cx="713231" cy="7162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800646" y="5812027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643672" y="5394431"/>
            <a:ext cx="2099945" cy="76200"/>
          </a:xfrm>
          <a:custGeom>
            <a:avLst/>
            <a:gdLst/>
            <a:ahLst/>
            <a:cxnLst/>
            <a:rect l="l" t="t" r="r" b="b"/>
            <a:pathLst>
              <a:path w="2099945" h="76200">
                <a:moveTo>
                  <a:pt x="76097" y="0"/>
                </a:moveTo>
                <a:lnTo>
                  <a:pt x="0" y="38304"/>
                </a:lnTo>
                <a:lnTo>
                  <a:pt x="76302" y="76200"/>
                </a:lnTo>
                <a:lnTo>
                  <a:pt x="76208" y="41308"/>
                </a:lnTo>
                <a:lnTo>
                  <a:pt x="63513" y="41308"/>
                </a:lnTo>
                <a:lnTo>
                  <a:pt x="63497" y="34959"/>
                </a:lnTo>
                <a:lnTo>
                  <a:pt x="76191" y="34925"/>
                </a:lnTo>
                <a:lnTo>
                  <a:pt x="76097" y="0"/>
                </a:lnTo>
                <a:close/>
              </a:path>
              <a:path w="2099945" h="76200">
                <a:moveTo>
                  <a:pt x="76191" y="34925"/>
                </a:moveTo>
                <a:lnTo>
                  <a:pt x="63497" y="34959"/>
                </a:lnTo>
                <a:lnTo>
                  <a:pt x="63513" y="41308"/>
                </a:lnTo>
                <a:lnTo>
                  <a:pt x="76208" y="41273"/>
                </a:lnTo>
                <a:lnTo>
                  <a:pt x="76191" y="34925"/>
                </a:lnTo>
                <a:close/>
              </a:path>
              <a:path w="2099945" h="76200">
                <a:moveTo>
                  <a:pt x="76208" y="41273"/>
                </a:moveTo>
                <a:lnTo>
                  <a:pt x="63513" y="41308"/>
                </a:lnTo>
                <a:lnTo>
                  <a:pt x="76208" y="41308"/>
                </a:lnTo>
                <a:close/>
              </a:path>
              <a:path w="2099945" h="76200">
                <a:moveTo>
                  <a:pt x="2099489" y="29488"/>
                </a:moveTo>
                <a:lnTo>
                  <a:pt x="76191" y="34925"/>
                </a:lnTo>
                <a:lnTo>
                  <a:pt x="76208" y="41273"/>
                </a:lnTo>
                <a:lnTo>
                  <a:pt x="2099505" y="35838"/>
                </a:lnTo>
                <a:lnTo>
                  <a:pt x="2099489" y="2948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68588" y="5404713"/>
            <a:ext cx="1964055" cy="76200"/>
          </a:xfrm>
          <a:custGeom>
            <a:avLst/>
            <a:gdLst/>
            <a:ahLst/>
            <a:cxnLst/>
            <a:rect l="l" t="t" r="r" b="b"/>
            <a:pathLst>
              <a:path w="1964054" h="76200">
                <a:moveTo>
                  <a:pt x="75995" y="0"/>
                </a:moveTo>
                <a:lnTo>
                  <a:pt x="0" y="38506"/>
                </a:lnTo>
                <a:lnTo>
                  <a:pt x="76401" y="76198"/>
                </a:lnTo>
                <a:lnTo>
                  <a:pt x="76216" y="41342"/>
                </a:lnTo>
                <a:lnTo>
                  <a:pt x="63515" y="41342"/>
                </a:lnTo>
                <a:lnTo>
                  <a:pt x="63480" y="34992"/>
                </a:lnTo>
                <a:lnTo>
                  <a:pt x="76181" y="34924"/>
                </a:lnTo>
                <a:lnTo>
                  <a:pt x="75995" y="0"/>
                </a:lnTo>
                <a:close/>
              </a:path>
              <a:path w="1964054" h="76200">
                <a:moveTo>
                  <a:pt x="76181" y="34924"/>
                </a:moveTo>
                <a:lnTo>
                  <a:pt x="63480" y="34992"/>
                </a:lnTo>
                <a:lnTo>
                  <a:pt x="63515" y="41342"/>
                </a:lnTo>
                <a:lnTo>
                  <a:pt x="76215" y="41274"/>
                </a:lnTo>
                <a:lnTo>
                  <a:pt x="76181" y="34924"/>
                </a:lnTo>
                <a:close/>
              </a:path>
              <a:path w="1964054" h="76200">
                <a:moveTo>
                  <a:pt x="76215" y="41274"/>
                </a:moveTo>
                <a:lnTo>
                  <a:pt x="63515" y="41342"/>
                </a:lnTo>
                <a:lnTo>
                  <a:pt x="76216" y="41342"/>
                </a:lnTo>
                <a:close/>
              </a:path>
              <a:path w="1964054" h="76200">
                <a:moveTo>
                  <a:pt x="1963867" y="24847"/>
                </a:moveTo>
                <a:lnTo>
                  <a:pt x="76181" y="34924"/>
                </a:lnTo>
                <a:lnTo>
                  <a:pt x="76215" y="41274"/>
                </a:lnTo>
                <a:lnTo>
                  <a:pt x="1963900" y="31197"/>
                </a:lnTo>
                <a:lnTo>
                  <a:pt x="1963867" y="2484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254752" y="5087111"/>
            <a:ext cx="716279" cy="713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924837" y="5812027"/>
            <a:ext cx="137668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20014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Simple  Email Service</a:t>
            </a:r>
            <a:r>
              <a:rPr sz="14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(SES)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06001" y="4553204"/>
            <a:ext cx="4899025" cy="1217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085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Stream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changes</a:t>
            </a:r>
            <a:endParaRPr sz="1800">
              <a:latin typeface="Calibri"/>
              <a:cs typeface="Calibri"/>
            </a:endParaRPr>
          </a:p>
          <a:p>
            <a:pPr marR="286385" algn="ctr">
              <a:lnSpc>
                <a:spcPts val="1465"/>
              </a:lnSpc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Role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202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SDK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</a:t>
            </a:r>
            <a:r>
              <a:rPr sz="1800" spc="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email</a:t>
            </a:r>
            <a:endParaRPr sz="1800">
              <a:latin typeface="Calibri"/>
              <a:cs typeface="Calibri"/>
            </a:endParaRPr>
          </a:p>
          <a:p>
            <a:pPr marL="2995295">
              <a:lnSpc>
                <a:spcPct val="100000"/>
              </a:lnSpc>
              <a:spcBef>
                <a:spcPts val="1655"/>
              </a:spcBef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Invoke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lambda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171688" y="4440935"/>
            <a:ext cx="472440" cy="472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013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0756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0" dirty="0"/>
              <a:t>Thumbnail </a:t>
            </a:r>
            <a:r>
              <a:rPr spc="-70" dirty="0"/>
              <a:t>Generation</a:t>
            </a:r>
            <a:r>
              <a:rPr spc="35" dirty="0"/>
              <a:t> </a:t>
            </a:r>
            <a:r>
              <a:rPr spc="-90" dirty="0"/>
              <a:t>flow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1532" y="2245868"/>
            <a:ext cx="1450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381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CloudFront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0247" y="1444752"/>
            <a:ext cx="713231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44256" y="1444752"/>
            <a:ext cx="713231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91083" y="2178812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2722" y="1802151"/>
            <a:ext cx="2109470" cy="1461135"/>
          </a:xfrm>
          <a:custGeom>
            <a:avLst/>
            <a:gdLst/>
            <a:ahLst/>
            <a:cxnLst/>
            <a:rect l="l" t="t" r="r" b="b"/>
            <a:pathLst>
              <a:path w="2109470" h="1461135">
                <a:moveTo>
                  <a:pt x="40951" y="1386038"/>
                </a:moveTo>
                <a:lnTo>
                  <a:pt x="0" y="1460743"/>
                </a:lnTo>
                <a:lnTo>
                  <a:pt x="84335" y="1448682"/>
                </a:lnTo>
                <a:lnTo>
                  <a:pt x="69459" y="1427203"/>
                </a:lnTo>
                <a:lnTo>
                  <a:pt x="54009" y="1427203"/>
                </a:lnTo>
                <a:lnTo>
                  <a:pt x="50393" y="1421982"/>
                </a:lnTo>
                <a:lnTo>
                  <a:pt x="60835" y="1414750"/>
                </a:lnTo>
                <a:lnTo>
                  <a:pt x="40951" y="1386038"/>
                </a:lnTo>
                <a:close/>
              </a:path>
              <a:path w="2109470" h="1461135">
                <a:moveTo>
                  <a:pt x="60835" y="1414750"/>
                </a:moveTo>
                <a:lnTo>
                  <a:pt x="50393" y="1421982"/>
                </a:lnTo>
                <a:lnTo>
                  <a:pt x="54009" y="1427203"/>
                </a:lnTo>
                <a:lnTo>
                  <a:pt x="64451" y="1419971"/>
                </a:lnTo>
                <a:lnTo>
                  <a:pt x="60835" y="1414750"/>
                </a:lnTo>
                <a:close/>
              </a:path>
              <a:path w="2109470" h="1461135">
                <a:moveTo>
                  <a:pt x="64451" y="1419971"/>
                </a:moveTo>
                <a:lnTo>
                  <a:pt x="54009" y="1427203"/>
                </a:lnTo>
                <a:lnTo>
                  <a:pt x="69459" y="1427203"/>
                </a:lnTo>
                <a:lnTo>
                  <a:pt x="64451" y="1419971"/>
                </a:lnTo>
                <a:close/>
              </a:path>
              <a:path w="2109470" h="1461135">
                <a:moveTo>
                  <a:pt x="2044785" y="40773"/>
                </a:moveTo>
                <a:lnTo>
                  <a:pt x="60835" y="1414750"/>
                </a:lnTo>
                <a:lnTo>
                  <a:pt x="64451" y="1419971"/>
                </a:lnTo>
                <a:lnTo>
                  <a:pt x="2048401" y="45994"/>
                </a:lnTo>
                <a:lnTo>
                  <a:pt x="2044785" y="40773"/>
                </a:lnTo>
                <a:close/>
              </a:path>
              <a:path w="2109470" h="1461135">
                <a:moveTo>
                  <a:pt x="2090850" y="33541"/>
                </a:moveTo>
                <a:lnTo>
                  <a:pt x="2055228" y="33541"/>
                </a:lnTo>
                <a:lnTo>
                  <a:pt x="2058843" y="38762"/>
                </a:lnTo>
                <a:lnTo>
                  <a:pt x="2048401" y="45994"/>
                </a:lnTo>
                <a:lnTo>
                  <a:pt x="2068285" y="74706"/>
                </a:lnTo>
                <a:lnTo>
                  <a:pt x="2090850" y="33541"/>
                </a:lnTo>
                <a:close/>
              </a:path>
              <a:path w="2109470" h="1461135">
                <a:moveTo>
                  <a:pt x="2055228" y="33541"/>
                </a:moveTo>
                <a:lnTo>
                  <a:pt x="2044785" y="40773"/>
                </a:lnTo>
                <a:lnTo>
                  <a:pt x="2048401" y="45994"/>
                </a:lnTo>
                <a:lnTo>
                  <a:pt x="2058843" y="38762"/>
                </a:lnTo>
                <a:lnTo>
                  <a:pt x="2055228" y="33541"/>
                </a:lnTo>
                <a:close/>
              </a:path>
              <a:path w="2109470" h="1461135">
                <a:moveTo>
                  <a:pt x="2109237" y="0"/>
                </a:moveTo>
                <a:lnTo>
                  <a:pt x="2024901" y="12062"/>
                </a:lnTo>
                <a:lnTo>
                  <a:pt x="2044785" y="40773"/>
                </a:lnTo>
                <a:lnTo>
                  <a:pt x="2055228" y="33541"/>
                </a:lnTo>
                <a:lnTo>
                  <a:pt x="2090850" y="33541"/>
                </a:lnTo>
                <a:lnTo>
                  <a:pt x="210923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83159" y="1762500"/>
            <a:ext cx="3162935" cy="78105"/>
          </a:xfrm>
          <a:custGeom>
            <a:avLst/>
            <a:gdLst/>
            <a:ahLst/>
            <a:cxnLst/>
            <a:rect l="l" t="t" r="r" b="b"/>
            <a:pathLst>
              <a:path w="3162934" h="78105">
                <a:moveTo>
                  <a:pt x="76180" y="1512"/>
                </a:moveTo>
                <a:lnTo>
                  <a:pt x="0" y="39650"/>
                </a:lnTo>
                <a:lnTo>
                  <a:pt x="76219" y="77712"/>
                </a:lnTo>
                <a:lnTo>
                  <a:pt x="76201" y="42793"/>
                </a:lnTo>
                <a:lnTo>
                  <a:pt x="63505" y="42793"/>
                </a:lnTo>
                <a:lnTo>
                  <a:pt x="63501" y="36443"/>
                </a:lnTo>
                <a:lnTo>
                  <a:pt x="76198" y="36437"/>
                </a:lnTo>
                <a:lnTo>
                  <a:pt x="76180" y="1512"/>
                </a:lnTo>
                <a:close/>
              </a:path>
              <a:path w="3162934" h="78105">
                <a:moveTo>
                  <a:pt x="3156017" y="34918"/>
                </a:moveTo>
                <a:lnTo>
                  <a:pt x="3098807" y="34918"/>
                </a:lnTo>
                <a:lnTo>
                  <a:pt x="3098810" y="41268"/>
                </a:lnTo>
                <a:lnTo>
                  <a:pt x="3086114" y="41275"/>
                </a:lnTo>
                <a:lnTo>
                  <a:pt x="3086131" y="76200"/>
                </a:lnTo>
                <a:lnTo>
                  <a:pt x="3162311" y="38061"/>
                </a:lnTo>
                <a:lnTo>
                  <a:pt x="3156017" y="34918"/>
                </a:lnTo>
                <a:close/>
              </a:path>
              <a:path w="3162934" h="78105">
                <a:moveTo>
                  <a:pt x="76198" y="36437"/>
                </a:moveTo>
                <a:lnTo>
                  <a:pt x="63501" y="36443"/>
                </a:lnTo>
                <a:lnTo>
                  <a:pt x="63505" y="42793"/>
                </a:lnTo>
                <a:lnTo>
                  <a:pt x="76201" y="42787"/>
                </a:lnTo>
                <a:lnTo>
                  <a:pt x="76198" y="36437"/>
                </a:lnTo>
                <a:close/>
              </a:path>
              <a:path w="3162934" h="78105">
                <a:moveTo>
                  <a:pt x="3086111" y="34925"/>
                </a:moveTo>
                <a:lnTo>
                  <a:pt x="76198" y="36437"/>
                </a:lnTo>
                <a:lnTo>
                  <a:pt x="76201" y="42787"/>
                </a:lnTo>
                <a:lnTo>
                  <a:pt x="3086114" y="41275"/>
                </a:lnTo>
                <a:lnTo>
                  <a:pt x="3086111" y="34925"/>
                </a:lnTo>
                <a:close/>
              </a:path>
              <a:path w="3162934" h="78105">
                <a:moveTo>
                  <a:pt x="3098807" y="34918"/>
                </a:moveTo>
                <a:lnTo>
                  <a:pt x="3086111" y="34925"/>
                </a:lnTo>
                <a:lnTo>
                  <a:pt x="3086114" y="41275"/>
                </a:lnTo>
                <a:lnTo>
                  <a:pt x="3098810" y="41268"/>
                </a:lnTo>
                <a:lnTo>
                  <a:pt x="3098807" y="34918"/>
                </a:lnTo>
                <a:close/>
              </a:path>
              <a:path w="3162934" h="78105">
                <a:moveTo>
                  <a:pt x="3086093" y="0"/>
                </a:moveTo>
                <a:lnTo>
                  <a:pt x="3086111" y="34925"/>
                </a:lnTo>
                <a:lnTo>
                  <a:pt x="3156017" y="34918"/>
                </a:lnTo>
                <a:lnTo>
                  <a:pt x="308609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67909" y="2126996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locations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7909" y="1395476"/>
            <a:ext cx="60502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076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OAI: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 Access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Interaction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083040" y="1508760"/>
            <a:ext cx="475488" cy="472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634617" y="1450340"/>
            <a:ext cx="227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Only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authorize from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75501" y="3870451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98391" y="3087623"/>
            <a:ext cx="713232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6896" y="3087623"/>
            <a:ext cx="713231" cy="71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75199" y="382473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80462" y="3870451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741152" y="3072383"/>
            <a:ext cx="713231" cy="713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10880" y="3406786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0"/>
                </a:moveTo>
                <a:lnTo>
                  <a:pt x="1719944" y="76200"/>
                </a:lnTo>
                <a:lnTo>
                  <a:pt x="1789794" y="41275"/>
                </a:lnTo>
                <a:lnTo>
                  <a:pt x="1732647" y="41275"/>
                </a:lnTo>
                <a:lnTo>
                  <a:pt x="1732647" y="34925"/>
                </a:lnTo>
                <a:lnTo>
                  <a:pt x="1789794" y="34925"/>
                </a:lnTo>
                <a:lnTo>
                  <a:pt x="1719944" y="0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6414" h="76200">
                <a:moveTo>
                  <a:pt x="171994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9944" y="41275"/>
                </a:lnTo>
                <a:lnTo>
                  <a:pt x="1719944" y="34925"/>
                </a:lnTo>
                <a:close/>
              </a:path>
              <a:path w="1796414" h="76200">
                <a:moveTo>
                  <a:pt x="1789794" y="34925"/>
                </a:moveTo>
                <a:lnTo>
                  <a:pt x="1732647" y="34925"/>
                </a:lnTo>
                <a:lnTo>
                  <a:pt x="1732647" y="41275"/>
                </a:lnTo>
                <a:lnTo>
                  <a:pt x="1789794" y="41275"/>
                </a:lnTo>
                <a:lnTo>
                  <a:pt x="1796144" y="38100"/>
                </a:lnTo>
                <a:lnTo>
                  <a:pt x="1789794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18225" y="3391000"/>
            <a:ext cx="3625215" cy="92075"/>
          </a:xfrm>
          <a:custGeom>
            <a:avLst/>
            <a:gdLst/>
            <a:ahLst/>
            <a:cxnLst/>
            <a:rect l="l" t="t" r="r" b="b"/>
            <a:pathLst>
              <a:path w="3625215" h="92075">
                <a:moveTo>
                  <a:pt x="76029" y="15447"/>
                </a:moveTo>
                <a:lnTo>
                  <a:pt x="0" y="53886"/>
                </a:lnTo>
                <a:lnTo>
                  <a:pt x="76368" y="91645"/>
                </a:lnTo>
                <a:lnTo>
                  <a:pt x="76213" y="56777"/>
                </a:lnTo>
                <a:lnTo>
                  <a:pt x="63516" y="56777"/>
                </a:lnTo>
                <a:lnTo>
                  <a:pt x="63487" y="50427"/>
                </a:lnTo>
                <a:lnTo>
                  <a:pt x="76185" y="50371"/>
                </a:lnTo>
                <a:lnTo>
                  <a:pt x="76029" y="15447"/>
                </a:lnTo>
                <a:close/>
              </a:path>
              <a:path w="3625215" h="92075">
                <a:moveTo>
                  <a:pt x="3619092" y="34867"/>
                </a:moveTo>
                <a:lnTo>
                  <a:pt x="3561433" y="34867"/>
                </a:lnTo>
                <a:lnTo>
                  <a:pt x="3561461" y="41217"/>
                </a:lnTo>
                <a:lnTo>
                  <a:pt x="3548757" y="41274"/>
                </a:lnTo>
                <a:lnTo>
                  <a:pt x="3548913" y="76198"/>
                </a:lnTo>
                <a:lnTo>
                  <a:pt x="3624943" y="37760"/>
                </a:lnTo>
                <a:lnTo>
                  <a:pt x="3619092" y="34867"/>
                </a:lnTo>
                <a:close/>
              </a:path>
              <a:path w="3625215" h="92075">
                <a:moveTo>
                  <a:pt x="76185" y="50371"/>
                </a:moveTo>
                <a:lnTo>
                  <a:pt x="63487" y="50427"/>
                </a:lnTo>
                <a:lnTo>
                  <a:pt x="63516" y="56777"/>
                </a:lnTo>
                <a:lnTo>
                  <a:pt x="76213" y="56721"/>
                </a:lnTo>
                <a:lnTo>
                  <a:pt x="76185" y="50371"/>
                </a:lnTo>
                <a:close/>
              </a:path>
              <a:path w="3625215" h="92075">
                <a:moveTo>
                  <a:pt x="76213" y="56721"/>
                </a:moveTo>
                <a:lnTo>
                  <a:pt x="63516" y="56777"/>
                </a:lnTo>
                <a:lnTo>
                  <a:pt x="76213" y="56777"/>
                </a:lnTo>
                <a:close/>
              </a:path>
              <a:path w="3625215" h="92075">
                <a:moveTo>
                  <a:pt x="3548729" y="34924"/>
                </a:moveTo>
                <a:lnTo>
                  <a:pt x="76185" y="50371"/>
                </a:lnTo>
                <a:lnTo>
                  <a:pt x="76213" y="56721"/>
                </a:lnTo>
                <a:lnTo>
                  <a:pt x="3548757" y="41274"/>
                </a:lnTo>
                <a:lnTo>
                  <a:pt x="3548729" y="34924"/>
                </a:lnTo>
                <a:close/>
              </a:path>
              <a:path w="3625215" h="92075">
                <a:moveTo>
                  <a:pt x="3561433" y="34867"/>
                </a:moveTo>
                <a:lnTo>
                  <a:pt x="3548729" y="34924"/>
                </a:lnTo>
                <a:lnTo>
                  <a:pt x="3548757" y="41274"/>
                </a:lnTo>
                <a:lnTo>
                  <a:pt x="3561461" y="41217"/>
                </a:lnTo>
                <a:lnTo>
                  <a:pt x="3561433" y="34867"/>
                </a:lnTo>
                <a:close/>
              </a:path>
              <a:path w="3625215" h="92075">
                <a:moveTo>
                  <a:pt x="3548574" y="0"/>
                </a:moveTo>
                <a:lnTo>
                  <a:pt x="3548729" y="34924"/>
                </a:lnTo>
                <a:lnTo>
                  <a:pt x="3619092" y="34867"/>
                </a:lnTo>
                <a:lnTo>
                  <a:pt x="354857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493698" y="3093211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32669" y="3099308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38956" y="3081020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820911" y="3081527"/>
            <a:ext cx="713231" cy="716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03536" y="3413652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1719944" y="41276"/>
                </a:moveTo>
                <a:lnTo>
                  <a:pt x="1719944" y="76201"/>
                </a:lnTo>
                <a:lnTo>
                  <a:pt x="1789794" y="41276"/>
                </a:lnTo>
                <a:lnTo>
                  <a:pt x="1719944" y="41276"/>
                </a:lnTo>
                <a:close/>
              </a:path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1" y="41275"/>
                </a:lnTo>
                <a:lnTo>
                  <a:pt x="63501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34926"/>
                </a:moveTo>
                <a:lnTo>
                  <a:pt x="1719944" y="41276"/>
                </a:lnTo>
                <a:lnTo>
                  <a:pt x="1732647" y="41276"/>
                </a:lnTo>
                <a:lnTo>
                  <a:pt x="1732647" y="34926"/>
                </a:lnTo>
                <a:lnTo>
                  <a:pt x="1719944" y="34926"/>
                </a:lnTo>
                <a:close/>
              </a:path>
              <a:path w="1796414" h="76200">
                <a:moveTo>
                  <a:pt x="1719944" y="1"/>
                </a:moveTo>
                <a:lnTo>
                  <a:pt x="1719944" y="34926"/>
                </a:lnTo>
                <a:lnTo>
                  <a:pt x="1732647" y="34926"/>
                </a:lnTo>
                <a:lnTo>
                  <a:pt x="1732647" y="41276"/>
                </a:lnTo>
                <a:lnTo>
                  <a:pt x="1789797" y="41275"/>
                </a:lnTo>
                <a:lnTo>
                  <a:pt x="1796144" y="38101"/>
                </a:lnTo>
                <a:lnTo>
                  <a:pt x="1719944" y="1"/>
                </a:lnTo>
                <a:close/>
              </a:path>
              <a:path w="1796414" h="76200">
                <a:moveTo>
                  <a:pt x="76200" y="34925"/>
                </a:moveTo>
                <a:lnTo>
                  <a:pt x="76200" y="41275"/>
                </a:lnTo>
                <a:lnTo>
                  <a:pt x="1719944" y="41276"/>
                </a:lnTo>
                <a:lnTo>
                  <a:pt x="1719944" y="34926"/>
                </a:lnTo>
                <a:lnTo>
                  <a:pt x="76200" y="34925"/>
                </a:lnTo>
                <a:close/>
              </a:path>
              <a:path w="1796414" h="76200">
                <a:moveTo>
                  <a:pt x="63501" y="34925"/>
                </a:moveTo>
                <a:lnTo>
                  <a:pt x="63501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1" y="34925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1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59880" y="4870703"/>
            <a:ext cx="716279" cy="716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16619" y="5191032"/>
            <a:ext cx="1146810" cy="76200"/>
          </a:xfrm>
          <a:custGeom>
            <a:avLst/>
            <a:gdLst/>
            <a:ahLst/>
            <a:cxnLst/>
            <a:rect l="l" t="t" r="r" b="b"/>
            <a:pathLst>
              <a:path w="1146809" h="76200">
                <a:moveTo>
                  <a:pt x="1070028" y="41274"/>
                </a:moveTo>
                <a:lnTo>
                  <a:pt x="1070028" y="76199"/>
                </a:lnTo>
                <a:lnTo>
                  <a:pt x="1139878" y="41275"/>
                </a:lnTo>
                <a:lnTo>
                  <a:pt x="1070028" y="41274"/>
                </a:lnTo>
                <a:close/>
              </a:path>
              <a:path w="1146809" h="76200">
                <a:moveTo>
                  <a:pt x="1070028" y="34924"/>
                </a:moveTo>
                <a:lnTo>
                  <a:pt x="1070028" y="41274"/>
                </a:lnTo>
                <a:lnTo>
                  <a:pt x="1082728" y="41275"/>
                </a:lnTo>
                <a:lnTo>
                  <a:pt x="1082728" y="34925"/>
                </a:lnTo>
                <a:lnTo>
                  <a:pt x="1070028" y="34924"/>
                </a:lnTo>
                <a:close/>
              </a:path>
              <a:path w="1146809" h="76200">
                <a:moveTo>
                  <a:pt x="1070028" y="0"/>
                </a:moveTo>
                <a:lnTo>
                  <a:pt x="1070028" y="34924"/>
                </a:lnTo>
                <a:lnTo>
                  <a:pt x="1082728" y="34925"/>
                </a:lnTo>
                <a:lnTo>
                  <a:pt x="1082728" y="41275"/>
                </a:lnTo>
                <a:lnTo>
                  <a:pt x="1139880" y="41273"/>
                </a:lnTo>
                <a:lnTo>
                  <a:pt x="1146228" y="38100"/>
                </a:lnTo>
                <a:lnTo>
                  <a:pt x="1070028" y="0"/>
                </a:lnTo>
                <a:close/>
              </a:path>
              <a:path w="1146809" h="76200">
                <a:moveTo>
                  <a:pt x="0" y="34923"/>
                </a:moveTo>
                <a:lnTo>
                  <a:pt x="0" y="41273"/>
                </a:lnTo>
                <a:lnTo>
                  <a:pt x="1070028" y="41274"/>
                </a:lnTo>
                <a:lnTo>
                  <a:pt x="1070028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2622469" y="5674867"/>
            <a:ext cx="1450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381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CloudFront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90088" y="4873752"/>
            <a:ext cx="716279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3647" y="4870703"/>
            <a:ext cx="713231" cy="7162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4751030" y="5671820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704097" y="5191141"/>
            <a:ext cx="1101725" cy="78105"/>
          </a:xfrm>
          <a:custGeom>
            <a:avLst/>
            <a:gdLst/>
            <a:ahLst/>
            <a:cxnLst/>
            <a:rect l="l" t="t" r="r" b="b"/>
            <a:pathLst>
              <a:path w="1101725" h="78104">
                <a:moveTo>
                  <a:pt x="76144" y="1369"/>
                </a:moveTo>
                <a:lnTo>
                  <a:pt x="0" y="39578"/>
                </a:lnTo>
                <a:lnTo>
                  <a:pt x="76254" y="77569"/>
                </a:lnTo>
                <a:lnTo>
                  <a:pt x="76203" y="42661"/>
                </a:lnTo>
                <a:lnTo>
                  <a:pt x="63503" y="42661"/>
                </a:lnTo>
                <a:lnTo>
                  <a:pt x="63494" y="36311"/>
                </a:lnTo>
                <a:lnTo>
                  <a:pt x="76194" y="36293"/>
                </a:lnTo>
                <a:lnTo>
                  <a:pt x="76144" y="1369"/>
                </a:lnTo>
                <a:close/>
              </a:path>
              <a:path w="1101725" h="78104">
                <a:moveTo>
                  <a:pt x="1095131" y="34905"/>
                </a:moveTo>
                <a:lnTo>
                  <a:pt x="1037817" y="34905"/>
                </a:lnTo>
                <a:lnTo>
                  <a:pt x="1037826" y="41255"/>
                </a:lnTo>
                <a:lnTo>
                  <a:pt x="1025126" y="41274"/>
                </a:lnTo>
                <a:lnTo>
                  <a:pt x="1025177" y="76199"/>
                </a:lnTo>
                <a:lnTo>
                  <a:pt x="1101321" y="37989"/>
                </a:lnTo>
                <a:lnTo>
                  <a:pt x="1095131" y="34905"/>
                </a:lnTo>
                <a:close/>
              </a:path>
              <a:path w="1101725" h="78104">
                <a:moveTo>
                  <a:pt x="76194" y="36293"/>
                </a:moveTo>
                <a:lnTo>
                  <a:pt x="63494" y="36311"/>
                </a:lnTo>
                <a:lnTo>
                  <a:pt x="63503" y="42661"/>
                </a:lnTo>
                <a:lnTo>
                  <a:pt x="76203" y="42643"/>
                </a:lnTo>
                <a:lnTo>
                  <a:pt x="76194" y="36293"/>
                </a:lnTo>
                <a:close/>
              </a:path>
              <a:path w="1101725" h="78104">
                <a:moveTo>
                  <a:pt x="76203" y="42643"/>
                </a:moveTo>
                <a:lnTo>
                  <a:pt x="63503" y="42661"/>
                </a:lnTo>
                <a:lnTo>
                  <a:pt x="76203" y="42661"/>
                </a:lnTo>
                <a:close/>
              </a:path>
              <a:path w="1101725" h="78104">
                <a:moveTo>
                  <a:pt x="1025117" y="34924"/>
                </a:moveTo>
                <a:lnTo>
                  <a:pt x="76194" y="36293"/>
                </a:lnTo>
                <a:lnTo>
                  <a:pt x="76203" y="42643"/>
                </a:lnTo>
                <a:lnTo>
                  <a:pt x="1025126" y="41274"/>
                </a:lnTo>
                <a:lnTo>
                  <a:pt x="1025117" y="34924"/>
                </a:lnTo>
                <a:close/>
              </a:path>
              <a:path w="1101725" h="78104">
                <a:moveTo>
                  <a:pt x="1037817" y="34905"/>
                </a:moveTo>
                <a:lnTo>
                  <a:pt x="1025117" y="34924"/>
                </a:lnTo>
                <a:lnTo>
                  <a:pt x="1025126" y="41274"/>
                </a:lnTo>
                <a:lnTo>
                  <a:pt x="1037826" y="41255"/>
                </a:lnTo>
                <a:lnTo>
                  <a:pt x="1037817" y="34905"/>
                </a:lnTo>
                <a:close/>
              </a:path>
              <a:path w="1101725" h="78104">
                <a:moveTo>
                  <a:pt x="1025066" y="0"/>
                </a:moveTo>
                <a:lnTo>
                  <a:pt x="1025117" y="34924"/>
                </a:lnTo>
                <a:lnTo>
                  <a:pt x="1095131" y="34905"/>
                </a:lnTo>
                <a:lnTo>
                  <a:pt x="1025066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057064" y="4824476"/>
            <a:ext cx="363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26346" y="4309042"/>
            <a:ext cx="1367155" cy="922019"/>
          </a:xfrm>
          <a:custGeom>
            <a:avLst/>
            <a:gdLst/>
            <a:ahLst/>
            <a:cxnLst/>
            <a:rect l="l" t="t" r="r" b="b"/>
            <a:pathLst>
              <a:path w="1367155" h="922020">
                <a:moveTo>
                  <a:pt x="1301600" y="881701"/>
                </a:moveTo>
                <a:lnTo>
                  <a:pt x="1282072" y="910656"/>
                </a:lnTo>
                <a:lnTo>
                  <a:pt x="1366550" y="921677"/>
                </a:lnTo>
                <a:lnTo>
                  <a:pt x="1347998" y="888803"/>
                </a:lnTo>
                <a:lnTo>
                  <a:pt x="1312129" y="888803"/>
                </a:lnTo>
                <a:lnTo>
                  <a:pt x="1301600" y="881701"/>
                </a:lnTo>
                <a:close/>
              </a:path>
              <a:path w="1367155" h="922020">
                <a:moveTo>
                  <a:pt x="1305151" y="876436"/>
                </a:moveTo>
                <a:lnTo>
                  <a:pt x="1301600" y="881701"/>
                </a:lnTo>
                <a:lnTo>
                  <a:pt x="1312129" y="888803"/>
                </a:lnTo>
                <a:lnTo>
                  <a:pt x="1315680" y="883537"/>
                </a:lnTo>
                <a:lnTo>
                  <a:pt x="1305151" y="876436"/>
                </a:lnTo>
                <a:close/>
              </a:path>
              <a:path w="1367155" h="922020">
                <a:moveTo>
                  <a:pt x="1324679" y="847482"/>
                </a:moveTo>
                <a:lnTo>
                  <a:pt x="1305151" y="876436"/>
                </a:lnTo>
                <a:lnTo>
                  <a:pt x="1315680" y="883537"/>
                </a:lnTo>
                <a:lnTo>
                  <a:pt x="1312129" y="888803"/>
                </a:lnTo>
                <a:lnTo>
                  <a:pt x="1347998" y="888803"/>
                </a:lnTo>
                <a:lnTo>
                  <a:pt x="1324679" y="847482"/>
                </a:lnTo>
                <a:close/>
              </a:path>
              <a:path w="1367155" h="922020">
                <a:moveTo>
                  <a:pt x="64950" y="39976"/>
                </a:moveTo>
                <a:lnTo>
                  <a:pt x="61399" y="45241"/>
                </a:lnTo>
                <a:lnTo>
                  <a:pt x="1301600" y="881701"/>
                </a:lnTo>
                <a:lnTo>
                  <a:pt x="1305151" y="876436"/>
                </a:lnTo>
                <a:lnTo>
                  <a:pt x="64950" y="39976"/>
                </a:lnTo>
                <a:close/>
              </a:path>
              <a:path w="1367155" h="922020">
                <a:moveTo>
                  <a:pt x="0" y="0"/>
                </a:moveTo>
                <a:lnTo>
                  <a:pt x="41870" y="74195"/>
                </a:lnTo>
                <a:lnTo>
                  <a:pt x="61399" y="45241"/>
                </a:lnTo>
                <a:lnTo>
                  <a:pt x="50869" y="38139"/>
                </a:lnTo>
                <a:lnTo>
                  <a:pt x="54419" y="32873"/>
                </a:lnTo>
                <a:lnTo>
                  <a:pt x="69740" y="32873"/>
                </a:lnTo>
                <a:lnTo>
                  <a:pt x="84479" y="11021"/>
                </a:lnTo>
                <a:lnTo>
                  <a:pt x="0" y="0"/>
                </a:lnTo>
                <a:close/>
              </a:path>
              <a:path w="1367155" h="922020">
                <a:moveTo>
                  <a:pt x="54419" y="32873"/>
                </a:moveTo>
                <a:lnTo>
                  <a:pt x="50869" y="38139"/>
                </a:lnTo>
                <a:lnTo>
                  <a:pt x="61399" y="45241"/>
                </a:lnTo>
                <a:lnTo>
                  <a:pt x="64950" y="39976"/>
                </a:lnTo>
                <a:lnTo>
                  <a:pt x="54419" y="32873"/>
                </a:lnTo>
                <a:close/>
              </a:path>
              <a:path w="1367155" h="922020">
                <a:moveTo>
                  <a:pt x="69740" y="32873"/>
                </a:moveTo>
                <a:lnTo>
                  <a:pt x="54419" y="32873"/>
                </a:lnTo>
                <a:lnTo>
                  <a:pt x="64950" y="39976"/>
                </a:lnTo>
                <a:lnTo>
                  <a:pt x="69740" y="3287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82377" y="4592828"/>
            <a:ext cx="1960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Upload photos  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Transfer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acceleration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61981" y="4152066"/>
            <a:ext cx="2999105" cy="741045"/>
          </a:xfrm>
          <a:custGeom>
            <a:avLst/>
            <a:gdLst/>
            <a:ahLst/>
            <a:cxnLst/>
            <a:rect l="l" t="t" r="r" b="b"/>
            <a:pathLst>
              <a:path w="2999104" h="741045">
                <a:moveTo>
                  <a:pt x="1479" y="0"/>
                </a:moveTo>
                <a:lnTo>
                  <a:pt x="0" y="6176"/>
                </a:lnTo>
                <a:lnTo>
                  <a:pt x="24701" y="12094"/>
                </a:lnTo>
                <a:lnTo>
                  <a:pt x="26181" y="5918"/>
                </a:lnTo>
                <a:lnTo>
                  <a:pt x="1479" y="0"/>
                </a:lnTo>
                <a:close/>
              </a:path>
              <a:path w="2999104" h="741045">
                <a:moveTo>
                  <a:pt x="44706" y="10358"/>
                </a:moveTo>
                <a:lnTo>
                  <a:pt x="43226" y="16532"/>
                </a:lnTo>
                <a:lnTo>
                  <a:pt x="67927" y="22451"/>
                </a:lnTo>
                <a:lnTo>
                  <a:pt x="69406" y="16276"/>
                </a:lnTo>
                <a:lnTo>
                  <a:pt x="44706" y="10358"/>
                </a:lnTo>
                <a:close/>
              </a:path>
              <a:path w="2999104" h="741045">
                <a:moveTo>
                  <a:pt x="87933" y="20714"/>
                </a:moveTo>
                <a:lnTo>
                  <a:pt x="86453" y="26889"/>
                </a:lnTo>
                <a:lnTo>
                  <a:pt x="111154" y="32807"/>
                </a:lnTo>
                <a:lnTo>
                  <a:pt x="112633" y="26633"/>
                </a:lnTo>
                <a:lnTo>
                  <a:pt x="87933" y="20714"/>
                </a:lnTo>
                <a:close/>
              </a:path>
              <a:path w="2999104" h="741045">
                <a:moveTo>
                  <a:pt x="131159" y="31071"/>
                </a:moveTo>
                <a:lnTo>
                  <a:pt x="129679" y="37246"/>
                </a:lnTo>
                <a:lnTo>
                  <a:pt x="154381" y="43164"/>
                </a:lnTo>
                <a:lnTo>
                  <a:pt x="155860" y="36990"/>
                </a:lnTo>
                <a:lnTo>
                  <a:pt x="131159" y="31071"/>
                </a:lnTo>
                <a:close/>
              </a:path>
              <a:path w="2999104" h="741045">
                <a:moveTo>
                  <a:pt x="174386" y="41428"/>
                </a:moveTo>
                <a:lnTo>
                  <a:pt x="172906" y="47603"/>
                </a:lnTo>
                <a:lnTo>
                  <a:pt x="197606" y="53521"/>
                </a:lnTo>
                <a:lnTo>
                  <a:pt x="199086" y="47346"/>
                </a:lnTo>
                <a:lnTo>
                  <a:pt x="174386" y="41428"/>
                </a:lnTo>
                <a:close/>
              </a:path>
              <a:path w="2999104" h="741045">
                <a:moveTo>
                  <a:pt x="217613" y="51785"/>
                </a:moveTo>
                <a:lnTo>
                  <a:pt x="216133" y="57960"/>
                </a:lnTo>
                <a:lnTo>
                  <a:pt x="240833" y="63878"/>
                </a:lnTo>
                <a:lnTo>
                  <a:pt x="242313" y="57703"/>
                </a:lnTo>
                <a:lnTo>
                  <a:pt x="217613" y="51785"/>
                </a:lnTo>
                <a:close/>
              </a:path>
              <a:path w="2999104" h="741045">
                <a:moveTo>
                  <a:pt x="260838" y="62142"/>
                </a:moveTo>
                <a:lnTo>
                  <a:pt x="259359" y="68317"/>
                </a:lnTo>
                <a:lnTo>
                  <a:pt x="284060" y="74235"/>
                </a:lnTo>
                <a:lnTo>
                  <a:pt x="285540" y="68060"/>
                </a:lnTo>
                <a:lnTo>
                  <a:pt x="260838" y="62142"/>
                </a:lnTo>
                <a:close/>
              </a:path>
              <a:path w="2999104" h="741045">
                <a:moveTo>
                  <a:pt x="304065" y="72499"/>
                </a:moveTo>
                <a:lnTo>
                  <a:pt x="302586" y="78673"/>
                </a:lnTo>
                <a:lnTo>
                  <a:pt x="327286" y="84592"/>
                </a:lnTo>
                <a:lnTo>
                  <a:pt x="328766" y="78417"/>
                </a:lnTo>
                <a:lnTo>
                  <a:pt x="304065" y="72499"/>
                </a:lnTo>
                <a:close/>
              </a:path>
              <a:path w="2999104" h="741045">
                <a:moveTo>
                  <a:pt x="347292" y="82856"/>
                </a:moveTo>
                <a:lnTo>
                  <a:pt x="345813" y="89030"/>
                </a:lnTo>
                <a:lnTo>
                  <a:pt x="370513" y="94949"/>
                </a:lnTo>
                <a:lnTo>
                  <a:pt x="371993" y="88774"/>
                </a:lnTo>
                <a:lnTo>
                  <a:pt x="347292" y="82856"/>
                </a:lnTo>
                <a:close/>
              </a:path>
              <a:path w="2999104" h="741045">
                <a:moveTo>
                  <a:pt x="390518" y="93212"/>
                </a:moveTo>
                <a:lnTo>
                  <a:pt x="389039" y="99387"/>
                </a:lnTo>
                <a:lnTo>
                  <a:pt x="413740" y="105305"/>
                </a:lnTo>
                <a:lnTo>
                  <a:pt x="415220" y="99131"/>
                </a:lnTo>
                <a:lnTo>
                  <a:pt x="390518" y="93212"/>
                </a:lnTo>
                <a:close/>
              </a:path>
              <a:path w="2999104" h="741045">
                <a:moveTo>
                  <a:pt x="433745" y="103569"/>
                </a:moveTo>
                <a:lnTo>
                  <a:pt x="432266" y="109744"/>
                </a:lnTo>
                <a:lnTo>
                  <a:pt x="456967" y="115662"/>
                </a:lnTo>
                <a:lnTo>
                  <a:pt x="458447" y="109487"/>
                </a:lnTo>
                <a:lnTo>
                  <a:pt x="433745" y="103569"/>
                </a:lnTo>
                <a:close/>
              </a:path>
              <a:path w="2999104" h="741045">
                <a:moveTo>
                  <a:pt x="476972" y="113926"/>
                </a:moveTo>
                <a:lnTo>
                  <a:pt x="475493" y="120101"/>
                </a:lnTo>
                <a:lnTo>
                  <a:pt x="500193" y="126019"/>
                </a:lnTo>
                <a:lnTo>
                  <a:pt x="501672" y="119844"/>
                </a:lnTo>
                <a:lnTo>
                  <a:pt x="476972" y="113926"/>
                </a:lnTo>
                <a:close/>
              </a:path>
              <a:path w="2999104" h="741045">
                <a:moveTo>
                  <a:pt x="520198" y="124283"/>
                </a:moveTo>
                <a:lnTo>
                  <a:pt x="518718" y="130458"/>
                </a:lnTo>
                <a:lnTo>
                  <a:pt x="543420" y="136376"/>
                </a:lnTo>
                <a:lnTo>
                  <a:pt x="544899" y="130201"/>
                </a:lnTo>
                <a:lnTo>
                  <a:pt x="520198" y="124283"/>
                </a:lnTo>
                <a:close/>
              </a:path>
              <a:path w="2999104" h="741045">
                <a:moveTo>
                  <a:pt x="563425" y="134640"/>
                </a:moveTo>
                <a:lnTo>
                  <a:pt x="561945" y="140815"/>
                </a:lnTo>
                <a:lnTo>
                  <a:pt x="586647" y="146733"/>
                </a:lnTo>
                <a:lnTo>
                  <a:pt x="588126" y="140558"/>
                </a:lnTo>
                <a:lnTo>
                  <a:pt x="563425" y="134640"/>
                </a:lnTo>
                <a:close/>
              </a:path>
              <a:path w="2999104" h="741045">
                <a:moveTo>
                  <a:pt x="606652" y="144997"/>
                </a:moveTo>
                <a:lnTo>
                  <a:pt x="605172" y="151171"/>
                </a:lnTo>
                <a:lnTo>
                  <a:pt x="629873" y="157090"/>
                </a:lnTo>
                <a:lnTo>
                  <a:pt x="631352" y="150915"/>
                </a:lnTo>
                <a:lnTo>
                  <a:pt x="606652" y="144997"/>
                </a:lnTo>
                <a:close/>
              </a:path>
              <a:path w="2999104" h="741045">
                <a:moveTo>
                  <a:pt x="649878" y="155354"/>
                </a:moveTo>
                <a:lnTo>
                  <a:pt x="648399" y="161528"/>
                </a:lnTo>
                <a:lnTo>
                  <a:pt x="673100" y="167446"/>
                </a:lnTo>
                <a:lnTo>
                  <a:pt x="674579" y="161272"/>
                </a:lnTo>
                <a:lnTo>
                  <a:pt x="649878" y="155354"/>
                </a:lnTo>
                <a:close/>
              </a:path>
              <a:path w="2999104" h="741045">
                <a:moveTo>
                  <a:pt x="693105" y="165710"/>
                </a:moveTo>
                <a:lnTo>
                  <a:pt x="691625" y="171885"/>
                </a:lnTo>
                <a:lnTo>
                  <a:pt x="716326" y="177803"/>
                </a:lnTo>
                <a:lnTo>
                  <a:pt x="717806" y="171629"/>
                </a:lnTo>
                <a:lnTo>
                  <a:pt x="693105" y="165710"/>
                </a:lnTo>
                <a:close/>
              </a:path>
              <a:path w="2999104" h="741045">
                <a:moveTo>
                  <a:pt x="736332" y="176067"/>
                </a:moveTo>
                <a:lnTo>
                  <a:pt x="734852" y="182242"/>
                </a:lnTo>
                <a:lnTo>
                  <a:pt x="759552" y="188160"/>
                </a:lnTo>
                <a:lnTo>
                  <a:pt x="761032" y="181985"/>
                </a:lnTo>
                <a:lnTo>
                  <a:pt x="736332" y="176067"/>
                </a:lnTo>
                <a:close/>
              </a:path>
              <a:path w="2999104" h="741045">
                <a:moveTo>
                  <a:pt x="779559" y="186424"/>
                </a:moveTo>
                <a:lnTo>
                  <a:pt x="778079" y="192599"/>
                </a:lnTo>
                <a:lnTo>
                  <a:pt x="802779" y="198517"/>
                </a:lnTo>
                <a:lnTo>
                  <a:pt x="804259" y="192342"/>
                </a:lnTo>
                <a:lnTo>
                  <a:pt x="779559" y="186424"/>
                </a:lnTo>
                <a:close/>
              </a:path>
              <a:path w="2999104" h="741045">
                <a:moveTo>
                  <a:pt x="822784" y="196781"/>
                </a:moveTo>
                <a:lnTo>
                  <a:pt x="821305" y="202956"/>
                </a:lnTo>
                <a:lnTo>
                  <a:pt x="846006" y="208874"/>
                </a:lnTo>
                <a:lnTo>
                  <a:pt x="847486" y="202699"/>
                </a:lnTo>
                <a:lnTo>
                  <a:pt x="822784" y="196781"/>
                </a:lnTo>
                <a:close/>
              </a:path>
              <a:path w="2999104" h="741045">
                <a:moveTo>
                  <a:pt x="866011" y="207138"/>
                </a:moveTo>
                <a:lnTo>
                  <a:pt x="864532" y="213313"/>
                </a:lnTo>
                <a:lnTo>
                  <a:pt x="889232" y="219231"/>
                </a:lnTo>
                <a:lnTo>
                  <a:pt x="890711" y="213056"/>
                </a:lnTo>
                <a:lnTo>
                  <a:pt x="866011" y="207138"/>
                </a:lnTo>
                <a:close/>
              </a:path>
              <a:path w="2999104" h="741045">
                <a:moveTo>
                  <a:pt x="909238" y="217495"/>
                </a:moveTo>
                <a:lnTo>
                  <a:pt x="907759" y="223669"/>
                </a:lnTo>
                <a:lnTo>
                  <a:pt x="932459" y="229588"/>
                </a:lnTo>
                <a:lnTo>
                  <a:pt x="933938" y="223413"/>
                </a:lnTo>
                <a:lnTo>
                  <a:pt x="909238" y="217495"/>
                </a:lnTo>
                <a:close/>
              </a:path>
              <a:path w="2999104" h="741045">
                <a:moveTo>
                  <a:pt x="952464" y="227851"/>
                </a:moveTo>
                <a:lnTo>
                  <a:pt x="950984" y="234026"/>
                </a:lnTo>
                <a:lnTo>
                  <a:pt x="975686" y="239944"/>
                </a:lnTo>
                <a:lnTo>
                  <a:pt x="977165" y="233770"/>
                </a:lnTo>
                <a:lnTo>
                  <a:pt x="952464" y="227851"/>
                </a:lnTo>
                <a:close/>
              </a:path>
              <a:path w="2999104" h="741045">
                <a:moveTo>
                  <a:pt x="995691" y="238208"/>
                </a:moveTo>
                <a:lnTo>
                  <a:pt x="994211" y="244383"/>
                </a:lnTo>
                <a:lnTo>
                  <a:pt x="1018913" y="250301"/>
                </a:lnTo>
                <a:lnTo>
                  <a:pt x="1020391" y="244127"/>
                </a:lnTo>
                <a:lnTo>
                  <a:pt x="995691" y="238208"/>
                </a:lnTo>
                <a:close/>
              </a:path>
              <a:path w="2999104" h="741045">
                <a:moveTo>
                  <a:pt x="1038918" y="248565"/>
                </a:moveTo>
                <a:lnTo>
                  <a:pt x="1037438" y="254740"/>
                </a:lnTo>
                <a:lnTo>
                  <a:pt x="1062139" y="260658"/>
                </a:lnTo>
                <a:lnTo>
                  <a:pt x="1063618" y="254483"/>
                </a:lnTo>
                <a:lnTo>
                  <a:pt x="1038918" y="248565"/>
                </a:lnTo>
                <a:close/>
              </a:path>
              <a:path w="2999104" h="741045">
                <a:moveTo>
                  <a:pt x="1082144" y="258922"/>
                </a:moveTo>
                <a:lnTo>
                  <a:pt x="1080664" y="265097"/>
                </a:lnTo>
                <a:lnTo>
                  <a:pt x="1105366" y="271015"/>
                </a:lnTo>
                <a:lnTo>
                  <a:pt x="1106845" y="264840"/>
                </a:lnTo>
                <a:lnTo>
                  <a:pt x="1082144" y="258922"/>
                </a:lnTo>
                <a:close/>
              </a:path>
              <a:path w="2999104" h="741045">
                <a:moveTo>
                  <a:pt x="1125371" y="269279"/>
                </a:moveTo>
                <a:lnTo>
                  <a:pt x="1123891" y="275454"/>
                </a:lnTo>
                <a:lnTo>
                  <a:pt x="1148591" y="281372"/>
                </a:lnTo>
                <a:lnTo>
                  <a:pt x="1150071" y="275197"/>
                </a:lnTo>
                <a:lnTo>
                  <a:pt x="1125371" y="269279"/>
                </a:lnTo>
                <a:close/>
              </a:path>
              <a:path w="2999104" h="741045">
                <a:moveTo>
                  <a:pt x="1168596" y="279636"/>
                </a:moveTo>
                <a:lnTo>
                  <a:pt x="1167118" y="285810"/>
                </a:lnTo>
                <a:lnTo>
                  <a:pt x="1191818" y="291729"/>
                </a:lnTo>
                <a:lnTo>
                  <a:pt x="1193298" y="285554"/>
                </a:lnTo>
                <a:lnTo>
                  <a:pt x="1168596" y="279636"/>
                </a:lnTo>
                <a:close/>
              </a:path>
              <a:path w="2999104" h="741045">
                <a:moveTo>
                  <a:pt x="1211823" y="289993"/>
                </a:moveTo>
                <a:lnTo>
                  <a:pt x="1210344" y="296167"/>
                </a:lnTo>
                <a:lnTo>
                  <a:pt x="1235045" y="302086"/>
                </a:lnTo>
                <a:lnTo>
                  <a:pt x="1236525" y="295911"/>
                </a:lnTo>
                <a:lnTo>
                  <a:pt x="1211823" y="289993"/>
                </a:lnTo>
                <a:close/>
              </a:path>
              <a:path w="2999104" h="741045">
                <a:moveTo>
                  <a:pt x="1255050" y="300349"/>
                </a:moveTo>
                <a:lnTo>
                  <a:pt x="1253571" y="306524"/>
                </a:lnTo>
                <a:lnTo>
                  <a:pt x="1278271" y="312442"/>
                </a:lnTo>
                <a:lnTo>
                  <a:pt x="1279751" y="306268"/>
                </a:lnTo>
                <a:lnTo>
                  <a:pt x="1255050" y="300349"/>
                </a:lnTo>
                <a:close/>
              </a:path>
              <a:path w="2999104" h="741045">
                <a:moveTo>
                  <a:pt x="1298276" y="310706"/>
                </a:moveTo>
                <a:lnTo>
                  <a:pt x="1296797" y="316881"/>
                </a:lnTo>
                <a:lnTo>
                  <a:pt x="1321498" y="322799"/>
                </a:lnTo>
                <a:lnTo>
                  <a:pt x="1322978" y="316624"/>
                </a:lnTo>
                <a:lnTo>
                  <a:pt x="1298276" y="310706"/>
                </a:lnTo>
                <a:close/>
              </a:path>
              <a:path w="2999104" h="741045">
                <a:moveTo>
                  <a:pt x="1341503" y="321063"/>
                </a:moveTo>
                <a:lnTo>
                  <a:pt x="1340023" y="327238"/>
                </a:lnTo>
                <a:lnTo>
                  <a:pt x="1364724" y="333156"/>
                </a:lnTo>
                <a:lnTo>
                  <a:pt x="1366203" y="326981"/>
                </a:lnTo>
                <a:lnTo>
                  <a:pt x="1341503" y="321063"/>
                </a:lnTo>
                <a:close/>
              </a:path>
              <a:path w="2999104" h="741045">
                <a:moveTo>
                  <a:pt x="1384730" y="331420"/>
                </a:moveTo>
                <a:lnTo>
                  <a:pt x="1383250" y="337595"/>
                </a:lnTo>
                <a:lnTo>
                  <a:pt x="1407951" y="343513"/>
                </a:lnTo>
                <a:lnTo>
                  <a:pt x="1409430" y="337338"/>
                </a:lnTo>
                <a:lnTo>
                  <a:pt x="1384730" y="331420"/>
                </a:lnTo>
                <a:close/>
              </a:path>
              <a:path w="2999104" h="741045">
                <a:moveTo>
                  <a:pt x="1427956" y="341777"/>
                </a:moveTo>
                <a:lnTo>
                  <a:pt x="1426476" y="347952"/>
                </a:lnTo>
                <a:lnTo>
                  <a:pt x="1451178" y="353870"/>
                </a:lnTo>
                <a:lnTo>
                  <a:pt x="1452657" y="347695"/>
                </a:lnTo>
                <a:lnTo>
                  <a:pt x="1427956" y="341777"/>
                </a:lnTo>
                <a:close/>
              </a:path>
              <a:path w="2999104" h="741045">
                <a:moveTo>
                  <a:pt x="1471183" y="352134"/>
                </a:moveTo>
                <a:lnTo>
                  <a:pt x="1469703" y="358308"/>
                </a:lnTo>
                <a:lnTo>
                  <a:pt x="1494403" y="364227"/>
                </a:lnTo>
                <a:lnTo>
                  <a:pt x="1495883" y="358052"/>
                </a:lnTo>
                <a:lnTo>
                  <a:pt x="1471183" y="352134"/>
                </a:lnTo>
                <a:close/>
              </a:path>
              <a:path w="2999104" h="741045">
                <a:moveTo>
                  <a:pt x="1514410" y="362491"/>
                </a:moveTo>
                <a:lnTo>
                  <a:pt x="1512930" y="368665"/>
                </a:lnTo>
                <a:lnTo>
                  <a:pt x="1537630" y="374583"/>
                </a:lnTo>
                <a:lnTo>
                  <a:pt x="1539110" y="368409"/>
                </a:lnTo>
                <a:lnTo>
                  <a:pt x="1514410" y="362491"/>
                </a:lnTo>
                <a:close/>
              </a:path>
              <a:path w="2999104" h="741045">
                <a:moveTo>
                  <a:pt x="1557635" y="372847"/>
                </a:moveTo>
                <a:lnTo>
                  <a:pt x="1556156" y="379022"/>
                </a:lnTo>
                <a:lnTo>
                  <a:pt x="1580857" y="384940"/>
                </a:lnTo>
                <a:lnTo>
                  <a:pt x="1582337" y="378766"/>
                </a:lnTo>
                <a:lnTo>
                  <a:pt x="1557635" y="372847"/>
                </a:lnTo>
                <a:close/>
              </a:path>
              <a:path w="2999104" h="741045">
                <a:moveTo>
                  <a:pt x="1600862" y="383204"/>
                </a:moveTo>
                <a:lnTo>
                  <a:pt x="1599383" y="389379"/>
                </a:lnTo>
                <a:lnTo>
                  <a:pt x="1624083" y="395297"/>
                </a:lnTo>
                <a:lnTo>
                  <a:pt x="1625563" y="389122"/>
                </a:lnTo>
                <a:lnTo>
                  <a:pt x="1600862" y="383204"/>
                </a:lnTo>
                <a:close/>
              </a:path>
              <a:path w="2999104" h="741045">
                <a:moveTo>
                  <a:pt x="1644089" y="393561"/>
                </a:moveTo>
                <a:lnTo>
                  <a:pt x="1642610" y="399736"/>
                </a:lnTo>
                <a:lnTo>
                  <a:pt x="1667310" y="405654"/>
                </a:lnTo>
                <a:lnTo>
                  <a:pt x="1668790" y="399479"/>
                </a:lnTo>
                <a:lnTo>
                  <a:pt x="1644089" y="393561"/>
                </a:lnTo>
                <a:close/>
              </a:path>
              <a:path w="2999104" h="741045">
                <a:moveTo>
                  <a:pt x="1687315" y="403918"/>
                </a:moveTo>
                <a:lnTo>
                  <a:pt x="1685836" y="410093"/>
                </a:lnTo>
                <a:lnTo>
                  <a:pt x="1710537" y="416011"/>
                </a:lnTo>
                <a:lnTo>
                  <a:pt x="1712017" y="409836"/>
                </a:lnTo>
                <a:lnTo>
                  <a:pt x="1687315" y="403918"/>
                </a:lnTo>
                <a:close/>
              </a:path>
              <a:path w="2999104" h="741045">
                <a:moveTo>
                  <a:pt x="1730542" y="414275"/>
                </a:moveTo>
                <a:lnTo>
                  <a:pt x="1729063" y="420450"/>
                </a:lnTo>
                <a:lnTo>
                  <a:pt x="1753764" y="426368"/>
                </a:lnTo>
                <a:lnTo>
                  <a:pt x="1755244" y="420193"/>
                </a:lnTo>
                <a:lnTo>
                  <a:pt x="1730542" y="414275"/>
                </a:lnTo>
                <a:close/>
              </a:path>
              <a:path w="2999104" h="741045">
                <a:moveTo>
                  <a:pt x="1773769" y="424632"/>
                </a:moveTo>
                <a:lnTo>
                  <a:pt x="1772290" y="430806"/>
                </a:lnTo>
                <a:lnTo>
                  <a:pt x="1796990" y="436725"/>
                </a:lnTo>
                <a:lnTo>
                  <a:pt x="1798469" y="430550"/>
                </a:lnTo>
                <a:lnTo>
                  <a:pt x="1773769" y="424632"/>
                </a:lnTo>
                <a:close/>
              </a:path>
              <a:path w="2999104" h="741045">
                <a:moveTo>
                  <a:pt x="1816995" y="434988"/>
                </a:moveTo>
                <a:lnTo>
                  <a:pt x="1815517" y="441163"/>
                </a:lnTo>
                <a:lnTo>
                  <a:pt x="1840217" y="447081"/>
                </a:lnTo>
                <a:lnTo>
                  <a:pt x="1841696" y="440907"/>
                </a:lnTo>
                <a:lnTo>
                  <a:pt x="1816995" y="434988"/>
                </a:lnTo>
                <a:close/>
              </a:path>
              <a:path w="2999104" h="741045">
                <a:moveTo>
                  <a:pt x="1860222" y="445345"/>
                </a:moveTo>
                <a:lnTo>
                  <a:pt x="1858742" y="451520"/>
                </a:lnTo>
                <a:lnTo>
                  <a:pt x="1883444" y="457438"/>
                </a:lnTo>
                <a:lnTo>
                  <a:pt x="1884923" y="451264"/>
                </a:lnTo>
                <a:lnTo>
                  <a:pt x="1860222" y="445345"/>
                </a:lnTo>
                <a:close/>
              </a:path>
              <a:path w="2999104" h="741045">
                <a:moveTo>
                  <a:pt x="1903449" y="455702"/>
                </a:moveTo>
                <a:lnTo>
                  <a:pt x="1901969" y="461877"/>
                </a:lnTo>
                <a:lnTo>
                  <a:pt x="1926670" y="467795"/>
                </a:lnTo>
                <a:lnTo>
                  <a:pt x="1928149" y="461620"/>
                </a:lnTo>
                <a:lnTo>
                  <a:pt x="1903449" y="455702"/>
                </a:lnTo>
                <a:close/>
              </a:path>
              <a:path w="2999104" h="741045">
                <a:moveTo>
                  <a:pt x="1946676" y="466059"/>
                </a:moveTo>
                <a:lnTo>
                  <a:pt x="1945196" y="472234"/>
                </a:lnTo>
                <a:lnTo>
                  <a:pt x="1969897" y="478152"/>
                </a:lnTo>
                <a:lnTo>
                  <a:pt x="1971376" y="471977"/>
                </a:lnTo>
                <a:lnTo>
                  <a:pt x="1946676" y="466059"/>
                </a:lnTo>
                <a:close/>
              </a:path>
              <a:path w="2999104" h="741045">
                <a:moveTo>
                  <a:pt x="1989902" y="476416"/>
                </a:moveTo>
                <a:lnTo>
                  <a:pt x="1988422" y="482591"/>
                </a:lnTo>
                <a:lnTo>
                  <a:pt x="2013123" y="488509"/>
                </a:lnTo>
                <a:lnTo>
                  <a:pt x="2014603" y="482334"/>
                </a:lnTo>
                <a:lnTo>
                  <a:pt x="1989902" y="476416"/>
                </a:lnTo>
                <a:close/>
              </a:path>
              <a:path w="2999104" h="741045">
                <a:moveTo>
                  <a:pt x="2033129" y="486773"/>
                </a:moveTo>
                <a:lnTo>
                  <a:pt x="2031649" y="492947"/>
                </a:lnTo>
                <a:lnTo>
                  <a:pt x="2056350" y="498866"/>
                </a:lnTo>
                <a:lnTo>
                  <a:pt x="2057829" y="492691"/>
                </a:lnTo>
                <a:lnTo>
                  <a:pt x="2033129" y="486773"/>
                </a:lnTo>
                <a:close/>
              </a:path>
              <a:path w="2999104" h="741045">
                <a:moveTo>
                  <a:pt x="2076356" y="497130"/>
                </a:moveTo>
                <a:lnTo>
                  <a:pt x="2074876" y="503304"/>
                </a:lnTo>
                <a:lnTo>
                  <a:pt x="2099576" y="509223"/>
                </a:lnTo>
                <a:lnTo>
                  <a:pt x="2101056" y="503048"/>
                </a:lnTo>
                <a:lnTo>
                  <a:pt x="2076356" y="497130"/>
                </a:lnTo>
                <a:close/>
              </a:path>
              <a:path w="2999104" h="741045">
                <a:moveTo>
                  <a:pt x="2119581" y="507486"/>
                </a:moveTo>
                <a:lnTo>
                  <a:pt x="2118102" y="513661"/>
                </a:lnTo>
                <a:lnTo>
                  <a:pt x="2142803" y="519579"/>
                </a:lnTo>
                <a:lnTo>
                  <a:pt x="2144283" y="513405"/>
                </a:lnTo>
                <a:lnTo>
                  <a:pt x="2119581" y="507486"/>
                </a:lnTo>
                <a:close/>
              </a:path>
              <a:path w="2999104" h="741045">
                <a:moveTo>
                  <a:pt x="2162808" y="517843"/>
                </a:moveTo>
                <a:lnTo>
                  <a:pt x="2161329" y="524018"/>
                </a:lnTo>
                <a:lnTo>
                  <a:pt x="2186030" y="529936"/>
                </a:lnTo>
                <a:lnTo>
                  <a:pt x="2187510" y="523761"/>
                </a:lnTo>
                <a:lnTo>
                  <a:pt x="2162808" y="517843"/>
                </a:lnTo>
                <a:close/>
              </a:path>
              <a:path w="2999104" h="741045">
                <a:moveTo>
                  <a:pt x="2206035" y="528200"/>
                </a:moveTo>
                <a:lnTo>
                  <a:pt x="2204556" y="534375"/>
                </a:lnTo>
                <a:lnTo>
                  <a:pt x="2229257" y="540293"/>
                </a:lnTo>
                <a:lnTo>
                  <a:pt x="2230737" y="534118"/>
                </a:lnTo>
                <a:lnTo>
                  <a:pt x="2206035" y="528200"/>
                </a:lnTo>
                <a:close/>
              </a:path>
              <a:path w="2999104" h="741045">
                <a:moveTo>
                  <a:pt x="2249262" y="538557"/>
                </a:moveTo>
                <a:lnTo>
                  <a:pt x="2247783" y="544732"/>
                </a:lnTo>
                <a:lnTo>
                  <a:pt x="2272483" y="550650"/>
                </a:lnTo>
                <a:lnTo>
                  <a:pt x="2273962" y="544475"/>
                </a:lnTo>
                <a:lnTo>
                  <a:pt x="2249262" y="538557"/>
                </a:lnTo>
                <a:close/>
              </a:path>
              <a:path w="2999104" h="741045">
                <a:moveTo>
                  <a:pt x="2292489" y="548914"/>
                </a:moveTo>
                <a:lnTo>
                  <a:pt x="2291010" y="555089"/>
                </a:lnTo>
                <a:lnTo>
                  <a:pt x="2315710" y="561007"/>
                </a:lnTo>
                <a:lnTo>
                  <a:pt x="2317189" y="554832"/>
                </a:lnTo>
                <a:lnTo>
                  <a:pt x="2292489" y="548914"/>
                </a:lnTo>
                <a:close/>
              </a:path>
              <a:path w="2999104" h="741045">
                <a:moveTo>
                  <a:pt x="2335715" y="559271"/>
                </a:moveTo>
                <a:lnTo>
                  <a:pt x="2334235" y="565445"/>
                </a:lnTo>
                <a:lnTo>
                  <a:pt x="2358937" y="571364"/>
                </a:lnTo>
                <a:lnTo>
                  <a:pt x="2360416" y="565189"/>
                </a:lnTo>
                <a:lnTo>
                  <a:pt x="2335715" y="559271"/>
                </a:lnTo>
                <a:close/>
              </a:path>
              <a:path w="2999104" h="741045">
                <a:moveTo>
                  <a:pt x="2378942" y="569628"/>
                </a:moveTo>
                <a:lnTo>
                  <a:pt x="2377462" y="575802"/>
                </a:lnTo>
                <a:lnTo>
                  <a:pt x="2402164" y="581720"/>
                </a:lnTo>
                <a:lnTo>
                  <a:pt x="2403643" y="575546"/>
                </a:lnTo>
                <a:lnTo>
                  <a:pt x="2378942" y="569628"/>
                </a:lnTo>
                <a:close/>
              </a:path>
              <a:path w="2999104" h="741045">
                <a:moveTo>
                  <a:pt x="2422169" y="579984"/>
                </a:moveTo>
                <a:lnTo>
                  <a:pt x="2420689" y="586159"/>
                </a:lnTo>
                <a:lnTo>
                  <a:pt x="2445391" y="592077"/>
                </a:lnTo>
                <a:lnTo>
                  <a:pt x="2446869" y="585903"/>
                </a:lnTo>
                <a:lnTo>
                  <a:pt x="2422169" y="579984"/>
                </a:lnTo>
                <a:close/>
              </a:path>
              <a:path w="2999104" h="741045">
                <a:moveTo>
                  <a:pt x="2465396" y="590341"/>
                </a:moveTo>
                <a:lnTo>
                  <a:pt x="2463916" y="596516"/>
                </a:lnTo>
                <a:lnTo>
                  <a:pt x="2488617" y="602434"/>
                </a:lnTo>
                <a:lnTo>
                  <a:pt x="2490096" y="596259"/>
                </a:lnTo>
                <a:lnTo>
                  <a:pt x="2465396" y="590341"/>
                </a:lnTo>
                <a:close/>
              </a:path>
              <a:path w="2999104" h="741045">
                <a:moveTo>
                  <a:pt x="2508622" y="600698"/>
                </a:moveTo>
                <a:lnTo>
                  <a:pt x="2507142" y="606873"/>
                </a:lnTo>
                <a:lnTo>
                  <a:pt x="2531844" y="612791"/>
                </a:lnTo>
                <a:lnTo>
                  <a:pt x="2533323" y="606616"/>
                </a:lnTo>
                <a:lnTo>
                  <a:pt x="2508622" y="600698"/>
                </a:lnTo>
                <a:close/>
              </a:path>
              <a:path w="2999104" h="741045">
                <a:moveTo>
                  <a:pt x="2551849" y="611055"/>
                </a:moveTo>
                <a:lnTo>
                  <a:pt x="2550369" y="617230"/>
                </a:lnTo>
                <a:lnTo>
                  <a:pt x="2575069" y="623148"/>
                </a:lnTo>
                <a:lnTo>
                  <a:pt x="2576549" y="616973"/>
                </a:lnTo>
                <a:lnTo>
                  <a:pt x="2551849" y="611055"/>
                </a:lnTo>
                <a:close/>
              </a:path>
              <a:path w="2999104" h="741045">
                <a:moveTo>
                  <a:pt x="2595076" y="621412"/>
                </a:moveTo>
                <a:lnTo>
                  <a:pt x="2593596" y="627587"/>
                </a:lnTo>
                <a:lnTo>
                  <a:pt x="2618296" y="633505"/>
                </a:lnTo>
                <a:lnTo>
                  <a:pt x="2619776" y="627330"/>
                </a:lnTo>
                <a:lnTo>
                  <a:pt x="2595076" y="621412"/>
                </a:lnTo>
                <a:close/>
              </a:path>
              <a:path w="2999104" h="741045">
                <a:moveTo>
                  <a:pt x="2638301" y="631769"/>
                </a:moveTo>
                <a:lnTo>
                  <a:pt x="2636822" y="637943"/>
                </a:lnTo>
                <a:lnTo>
                  <a:pt x="2661523" y="643862"/>
                </a:lnTo>
                <a:lnTo>
                  <a:pt x="2663003" y="637687"/>
                </a:lnTo>
                <a:lnTo>
                  <a:pt x="2638301" y="631769"/>
                </a:lnTo>
                <a:close/>
              </a:path>
              <a:path w="2999104" h="741045">
                <a:moveTo>
                  <a:pt x="2681528" y="642125"/>
                </a:moveTo>
                <a:lnTo>
                  <a:pt x="2680049" y="648300"/>
                </a:lnTo>
                <a:lnTo>
                  <a:pt x="2704749" y="654218"/>
                </a:lnTo>
                <a:lnTo>
                  <a:pt x="2706229" y="648044"/>
                </a:lnTo>
                <a:lnTo>
                  <a:pt x="2681528" y="642125"/>
                </a:lnTo>
                <a:close/>
              </a:path>
              <a:path w="2999104" h="741045">
                <a:moveTo>
                  <a:pt x="2724754" y="652482"/>
                </a:moveTo>
                <a:lnTo>
                  <a:pt x="2723274" y="658657"/>
                </a:lnTo>
                <a:lnTo>
                  <a:pt x="2747976" y="664575"/>
                </a:lnTo>
                <a:lnTo>
                  <a:pt x="2749456" y="658401"/>
                </a:lnTo>
                <a:lnTo>
                  <a:pt x="2724754" y="652482"/>
                </a:lnTo>
                <a:close/>
              </a:path>
              <a:path w="2999104" h="741045">
                <a:moveTo>
                  <a:pt x="2767981" y="662839"/>
                </a:moveTo>
                <a:lnTo>
                  <a:pt x="2766501" y="669014"/>
                </a:lnTo>
                <a:lnTo>
                  <a:pt x="2791203" y="674932"/>
                </a:lnTo>
                <a:lnTo>
                  <a:pt x="2792683" y="668757"/>
                </a:lnTo>
                <a:lnTo>
                  <a:pt x="2767981" y="662839"/>
                </a:lnTo>
                <a:close/>
              </a:path>
              <a:path w="2999104" h="741045">
                <a:moveTo>
                  <a:pt x="2811208" y="673196"/>
                </a:moveTo>
                <a:lnTo>
                  <a:pt x="2809728" y="679371"/>
                </a:lnTo>
                <a:lnTo>
                  <a:pt x="2834429" y="685289"/>
                </a:lnTo>
                <a:lnTo>
                  <a:pt x="2835908" y="679114"/>
                </a:lnTo>
                <a:lnTo>
                  <a:pt x="2811208" y="673196"/>
                </a:lnTo>
                <a:close/>
              </a:path>
              <a:path w="2999104" h="741045">
                <a:moveTo>
                  <a:pt x="2854434" y="683553"/>
                </a:moveTo>
                <a:lnTo>
                  <a:pt x="2852954" y="689728"/>
                </a:lnTo>
                <a:lnTo>
                  <a:pt x="2877656" y="695646"/>
                </a:lnTo>
                <a:lnTo>
                  <a:pt x="2879135" y="689471"/>
                </a:lnTo>
                <a:lnTo>
                  <a:pt x="2854434" y="683553"/>
                </a:lnTo>
                <a:close/>
              </a:path>
              <a:path w="2999104" h="741045">
                <a:moveTo>
                  <a:pt x="2933811" y="666658"/>
                </a:moveTo>
                <a:lnTo>
                  <a:pt x="2916057" y="740760"/>
                </a:lnTo>
                <a:lnTo>
                  <a:pt x="2999036" y="721464"/>
                </a:lnTo>
                <a:lnTo>
                  <a:pt x="2933811" y="666658"/>
                </a:lnTo>
                <a:close/>
              </a:path>
              <a:path w="2999104" h="741045">
                <a:moveTo>
                  <a:pt x="2897661" y="693910"/>
                </a:moveTo>
                <a:lnTo>
                  <a:pt x="2896181" y="700084"/>
                </a:lnTo>
                <a:lnTo>
                  <a:pt x="2920881" y="706003"/>
                </a:lnTo>
                <a:lnTo>
                  <a:pt x="2922361" y="699828"/>
                </a:lnTo>
                <a:lnTo>
                  <a:pt x="2897661" y="69391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5743548" y="4836667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trigger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778240" y="4873752"/>
            <a:ext cx="713231" cy="7132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724369" y="5641340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374044" y="5192595"/>
            <a:ext cx="1405255" cy="76200"/>
          </a:xfrm>
          <a:custGeom>
            <a:avLst/>
            <a:gdLst/>
            <a:ahLst/>
            <a:cxnLst/>
            <a:rect l="l" t="t" r="r" b="b"/>
            <a:pathLst>
              <a:path w="1405254" h="76200">
                <a:moveTo>
                  <a:pt x="1328509" y="41275"/>
                </a:moveTo>
                <a:lnTo>
                  <a:pt x="1328468" y="76199"/>
                </a:lnTo>
                <a:lnTo>
                  <a:pt x="1398494" y="41290"/>
                </a:lnTo>
                <a:lnTo>
                  <a:pt x="1328509" y="41275"/>
                </a:lnTo>
                <a:close/>
              </a:path>
              <a:path w="1405254" h="76200">
                <a:moveTo>
                  <a:pt x="1328517" y="34925"/>
                </a:moveTo>
                <a:lnTo>
                  <a:pt x="1328509" y="41275"/>
                </a:lnTo>
                <a:lnTo>
                  <a:pt x="1341208" y="41290"/>
                </a:lnTo>
                <a:lnTo>
                  <a:pt x="1341216" y="34940"/>
                </a:lnTo>
                <a:lnTo>
                  <a:pt x="1328517" y="34925"/>
                </a:lnTo>
                <a:close/>
              </a:path>
              <a:path w="1405254" h="76200">
                <a:moveTo>
                  <a:pt x="1328558" y="0"/>
                </a:moveTo>
                <a:lnTo>
                  <a:pt x="1328517" y="34925"/>
                </a:lnTo>
                <a:lnTo>
                  <a:pt x="1341216" y="34940"/>
                </a:lnTo>
                <a:lnTo>
                  <a:pt x="1341208" y="41290"/>
                </a:lnTo>
                <a:lnTo>
                  <a:pt x="1398494" y="41290"/>
                </a:lnTo>
                <a:lnTo>
                  <a:pt x="1404712" y="38190"/>
                </a:lnTo>
                <a:lnTo>
                  <a:pt x="1328558" y="0"/>
                </a:lnTo>
                <a:close/>
              </a:path>
              <a:path w="1405254" h="76200">
                <a:moveTo>
                  <a:pt x="7" y="33360"/>
                </a:moveTo>
                <a:lnTo>
                  <a:pt x="0" y="39710"/>
                </a:lnTo>
                <a:lnTo>
                  <a:pt x="1328509" y="41275"/>
                </a:lnTo>
                <a:lnTo>
                  <a:pt x="1328517" y="34925"/>
                </a:lnTo>
                <a:lnTo>
                  <a:pt x="7" y="3336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571459" y="4870195"/>
            <a:ext cx="981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hu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bn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31022" y="5671820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408919" y="4358640"/>
            <a:ext cx="713231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616713" y="5147564"/>
            <a:ext cx="3060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dirty="0">
                <a:solidFill>
                  <a:srgbClr val="444949"/>
                </a:solidFill>
                <a:latin typeface="Calibri Light"/>
                <a:cs typeface="Calibri Light"/>
              </a:rPr>
              <a:t>SQ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S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610061" y="6180835"/>
            <a:ext cx="2997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dirty="0">
                <a:solidFill>
                  <a:srgbClr val="444949"/>
                </a:solidFill>
                <a:latin typeface="Calibri Light"/>
                <a:cs typeface="Calibri Light"/>
              </a:rPr>
              <a:t>S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NS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408919" y="5462015"/>
            <a:ext cx="713231" cy="7132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488248" y="5228109"/>
            <a:ext cx="922655" cy="590550"/>
          </a:xfrm>
          <a:custGeom>
            <a:avLst/>
            <a:gdLst/>
            <a:ahLst/>
            <a:cxnLst/>
            <a:rect l="l" t="t" r="r" b="b"/>
            <a:pathLst>
              <a:path w="922654" h="590550">
                <a:moveTo>
                  <a:pt x="3416" y="0"/>
                </a:moveTo>
                <a:lnTo>
                  <a:pt x="0" y="5351"/>
                </a:lnTo>
                <a:lnTo>
                  <a:pt x="21412" y="19016"/>
                </a:lnTo>
                <a:lnTo>
                  <a:pt x="24827" y="13663"/>
                </a:lnTo>
                <a:lnTo>
                  <a:pt x="3416" y="0"/>
                </a:lnTo>
                <a:close/>
              </a:path>
              <a:path w="922654" h="590550">
                <a:moveTo>
                  <a:pt x="40886" y="23911"/>
                </a:moveTo>
                <a:lnTo>
                  <a:pt x="37470" y="29264"/>
                </a:lnTo>
                <a:lnTo>
                  <a:pt x="58882" y="42928"/>
                </a:lnTo>
                <a:lnTo>
                  <a:pt x="62297" y="37575"/>
                </a:lnTo>
                <a:lnTo>
                  <a:pt x="40886" y="23911"/>
                </a:lnTo>
                <a:close/>
              </a:path>
              <a:path w="922654" h="590550">
                <a:moveTo>
                  <a:pt x="78356" y="47823"/>
                </a:moveTo>
                <a:lnTo>
                  <a:pt x="74940" y="53176"/>
                </a:lnTo>
                <a:lnTo>
                  <a:pt x="96352" y="66840"/>
                </a:lnTo>
                <a:lnTo>
                  <a:pt x="99768" y="61488"/>
                </a:lnTo>
                <a:lnTo>
                  <a:pt x="78356" y="47823"/>
                </a:lnTo>
                <a:close/>
              </a:path>
              <a:path w="922654" h="590550">
                <a:moveTo>
                  <a:pt x="115826" y="71735"/>
                </a:moveTo>
                <a:lnTo>
                  <a:pt x="112410" y="77089"/>
                </a:lnTo>
                <a:lnTo>
                  <a:pt x="133822" y="90752"/>
                </a:lnTo>
                <a:lnTo>
                  <a:pt x="137238" y="85399"/>
                </a:lnTo>
                <a:lnTo>
                  <a:pt x="115826" y="71735"/>
                </a:lnTo>
                <a:close/>
              </a:path>
              <a:path w="922654" h="590550">
                <a:moveTo>
                  <a:pt x="153296" y="95647"/>
                </a:moveTo>
                <a:lnTo>
                  <a:pt x="149880" y="101000"/>
                </a:lnTo>
                <a:lnTo>
                  <a:pt x="171292" y="114664"/>
                </a:lnTo>
                <a:lnTo>
                  <a:pt x="174708" y="109311"/>
                </a:lnTo>
                <a:lnTo>
                  <a:pt x="153296" y="95647"/>
                </a:lnTo>
                <a:close/>
              </a:path>
              <a:path w="922654" h="590550">
                <a:moveTo>
                  <a:pt x="190766" y="119560"/>
                </a:moveTo>
                <a:lnTo>
                  <a:pt x="187350" y="124913"/>
                </a:lnTo>
                <a:lnTo>
                  <a:pt x="208762" y="138577"/>
                </a:lnTo>
                <a:lnTo>
                  <a:pt x="212178" y="133224"/>
                </a:lnTo>
                <a:lnTo>
                  <a:pt x="190766" y="119560"/>
                </a:lnTo>
                <a:close/>
              </a:path>
              <a:path w="922654" h="590550">
                <a:moveTo>
                  <a:pt x="228236" y="143471"/>
                </a:moveTo>
                <a:lnTo>
                  <a:pt x="224820" y="148824"/>
                </a:lnTo>
                <a:lnTo>
                  <a:pt x="246232" y="162488"/>
                </a:lnTo>
                <a:lnTo>
                  <a:pt x="249648" y="157135"/>
                </a:lnTo>
                <a:lnTo>
                  <a:pt x="228236" y="143471"/>
                </a:lnTo>
                <a:close/>
              </a:path>
              <a:path w="922654" h="590550">
                <a:moveTo>
                  <a:pt x="265706" y="167384"/>
                </a:moveTo>
                <a:lnTo>
                  <a:pt x="262291" y="172737"/>
                </a:lnTo>
                <a:lnTo>
                  <a:pt x="283702" y="186401"/>
                </a:lnTo>
                <a:lnTo>
                  <a:pt x="287119" y="181048"/>
                </a:lnTo>
                <a:lnTo>
                  <a:pt x="265706" y="167384"/>
                </a:lnTo>
                <a:close/>
              </a:path>
              <a:path w="922654" h="590550">
                <a:moveTo>
                  <a:pt x="303176" y="191296"/>
                </a:moveTo>
                <a:lnTo>
                  <a:pt x="299761" y="196649"/>
                </a:lnTo>
                <a:lnTo>
                  <a:pt x="321172" y="210313"/>
                </a:lnTo>
                <a:lnTo>
                  <a:pt x="324589" y="204960"/>
                </a:lnTo>
                <a:lnTo>
                  <a:pt x="303176" y="191296"/>
                </a:lnTo>
                <a:close/>
              </a:path>
              <a:path w="922654" h="590550">
                <a:moveTo>
                  <a:pt x="340647" y="215209"/>
                </a:moveTo>
                <a:lnTo>
                  <a:pt x="337231" y="220562"/>
                </a:lnTo>
                <a:lnTo>
                  <a:pt x="358642" y="234226"/>
                </a:lnTo>
                <a:lnTo>
                  <a:pt x="362059" y="228873"/>
                </a:lnTo>
                <a:lnTo>
                  <a:pt x="340647" y="215209"/>
                </a:lnTo>
                <a:close/>
              </a:path>
              <a:path w="922654" h="590550">
                <a:moveTo>
                  <a:pt x="378117" y="239120"/>
                </a:moveTo>
                <a:lnTo>
                  <a:pt x="374702" y="244473"/>
                </a:lnTo>
                <a:lnTo>
                  <a:pt x="396113" y="258137"/>
                </a:lnTo>
                <a:lnTo>
                  <a:pt x="399529" y="252784"/>
                </a:lnTo>
                <a:lnTo>
                  <a:pt x="378117" y="239120"/>
                </a:lnTo>
                <a:close/>
              </a:path>
              <a:path w="922654" h="590550">
                <a:moveTo>
                  <a:pt x="415588" y="263033"/>
                </a:moveTo>
                <a:lnTo>
                  <a:pt x="412172" y="268385"/>
                </a:lnTo>
                <a:lnTo>
                  <a:pt x="433583" y="282050"/>
                </a:lnTo>
                <a:lnTo>
                  <a:pt x="436999" y="276697"/>
                </a:lnTo>
                <a:lnTo>
                  <a:pt x="415588" y="263033"/>
                </a:lnTo>
                <a:close/>
              </a:path>
              <a:path w="922654" h="590550">
                <a:moveTo>
                  <a:pt x="453058" y="286945"/>
                </a:moveTo>
                <a:lnTo>
                  <a:pt x="449642" y="292298"/>
                </a:lnTo>
                <a:lnTo>
                  <a:pt x="471053" y="305962"/>
                </a:lnTo>
                <a:lnTo>
                  <a:pt x="474469" y="300609"/>
                </a:lnTo>
                <a:lnTo>
                  <a:pt x="453058" y="286945"/>
                </a:lnTo>
                <a:close/>
              </a:path>
              <a:path w="922654" h="590550">
                <a:moveTo>
                  <a:pt x="490528" y="310856"/>
                </a:moveTo>
                <a:lnTo>
                  <a:pt x="487112" y="316209"/>
                </a:lnTo>
                <a:lnTo>
                  <a:pt x="508523" y="329873"/>
                </a:lnTo>
                <a:lnTo>
                  <a:pt x="511939" y="324521"/>
                </a:lnTo>
                <a:lnTo>
                  <a:pt x="490528" y="310856"/>
                </a:lnTo>
                <a:close/>
              </a:path>
              <a:path w="922654" h="590550">
                <a:moveTo>
                  <a:pt x="527998" y="334769"/>
                </a:moveTo>
                <a:lnTo>
                  <a:pt x="524582" y="340122"/>
                </a:lnTo>
                <a:lnTo>
                  <a:pt x="545993" y="353786"/>
                </a:lnTo>
                <a:lnTo>
                  <a:pt x="549409" y="348433"/>
                </a:lnTo>
                <a:lnTo>
                  <a:pt x="527998" y="334769"/>
                </a:lnTo>
                <a:close/>
              </a:path>
              <a:path w="922654" h="590550">
                <a:moveTo>
                  <a:pt x="565468" y="358681"/>
                </a:moveTo>
                <a:lnTo>
                  <a:pt x="562052" y="364034"/>
                </a:lnTo>
                <a:lnTo>
                  <a:pt x="583463" y="377698"/>
                </a:lnTo>
                <a:lnTo>
                  <a:pt x="586879" y="372344"/>
                </a:lnTo>
                <a:lnTo>
                  <a:pt x="565468" y="358681"/>
                </a:lnTo>
                <a:close/>
              </a:path>
              <a:path w="922654" h="590550">
                <a:moveTo>
                  <a:pt x="602938" y="382593"/>
                </a:moveTo>
                <a:lnTo>
                  <a:pt x="599522" y="387946"/>
                </a:lnTo>
                <a:lnTo>
                  <a:pt x="620933" y="401610"/>
                </a:lnTo>
                <a:lnTo>
                  <a:pt x="624349" y="396257"/>
                </a:lnTo>
                <a:lnTo>
                  <a:pt x="602938" y="382593"/>
                </a:lnTo>
                <a:close/>
              </a:path>
              <a:path w="922654" h="590550">
                <a:moveTo>
                  <a:pt x="640408" y="406505"/>
                </a:moveTo>
                <a:lnTo>
                  <a:pt x="636992" y="411858"/>
                </a:lnTo>
                <a:lnTo>
                  <a:pt x="658403" y="425522"/>
                </a:lnTo>
                <a:lnTo>
                  <a:pt x="661819" y="420169"/>
                </a:lnTo>
                <a:lnTo>
                  <a:pt x="640408" y="406505"/>
                </a:lnTo>
                <a:close/>
              </a:path>
              <a:path w="922654" h="590550">
                <a:moveTo>
                  <a:pt x="677879" y="430418"/>
                </a:moveTo>
                <a:lnTo>
                  <a:pt x="674462" y="435771"/>
                </a:lnTo>
                <a:lnTo>
                  <a:pt x="695874" y="449435"/>
                </a:lnTo>
                <a:lnTo>
                  <a:pt x="699289" y="444082"/>
                </a:lnTo>
                <a:lnTo>
                  <a:pt x="677879" y="430418"/>
                </a:lnTo>
                <a:close/>
              </a:path>
              <a:path w="922654" h="590550">
                <a:moveTo>
                  <a:pt x="715349" y="454329"/>
                </a:moveTo>
                <a:lnTo>
                  <a:pt x="711932" y="459682"/>
                </a:lnTo>
                <a:lnTo>
                  <a:pt x="733344" y="473346"/>
                </a:lnTo>
                <a:lnTo>
                  <a:pt x="736760" y="467993"/>
                </a:lnTo>
                <a:lnTo>
                  <a:pt x="715349" y="454329"/>
                </a:lnTo>
                <a:close/>
              </a:path>
              <a:path w="922654" h="590550">
                <a:moveTo>
                  <a:pt x="752819" y="478242"/>
                </a:moveTo>
                <a:lnTo>
                  <a:pt x="749402" y="483594"/>
                </a:lnTo>
                <a:lnTo>
                  <a:pt x="770815" y="497259"/>
                </a:lnTo>
                <a:lnTo>
                  <a:pt x="774230" y="491906"/>
                </a:lnTo>
                <a:lnTo>
                  <a:pt x="752819" y="478242"/>
                </a:lnTo>
                <a:close/>
              </a:path>
              <a:path w="922654" h="590550">
                <a:moveTo>
                  <a:pt x="790289" y="502154"/>
                </a:moveTo>
                <a:lnTo>
                  <a:pt x="786872" y="507507"/>
                </a:lnTo>
                <a:lnTo>
                  <a:pt x="808285" y="521171"/>
                </a:lnTo>
                <a:lnTo>
                  <a:pt x="811701" y="515818"/>
                </a:lnTo>
                <a:lnTo>
                  <a:pt x="790289" y="502154"/>
                </a:lnTo>
                <a:close/>
              </a:path>
              <a:path w="922654" h="590550">
                <a:moveTo>
                  <a:pt x="878685" y="517133"/>
                </a:moveTo>
                <a:lnTo>
                  <a:pt x="837692" y="581369"/>
                </a:lnTo>
                <a:lnTo>
                  <a:pt x="922422" y="590243"/>
                </a:lnTo>
                <a:lnTo>
                  <a:pt x="903587" y="558759"/>
                </a:lnTo>
                <a:lnTo>
                  <a:pt x="867186" y="558759"/>
                </a:lnTo>
                <a:lnTo>
                  <a:pt x="861813" y="555331"/>
                </a:lnTo>
                <a:lnTo>
                  <a:pt x="865229" y="549978"/>
                </a:lnTo>
                <a:lnTo>
                  <a:pt x="898334" y="549978"/>
                </a:lnTo>
                <a:lnTo>
                  <a:pt x="878685" y="517133"/>
                </a:lnTo>
                <a:close/>
              </a:path>
              <a:path w="922654" h="590550">
                <a:moveTo>
                  <a:pt x="865229" y="549978"/>
                </a:moveTo>
                <a:lnTo>
                  <a:pt x="861813" y="555331"/>
                </a:lnTo>
                <a:lnTo>
                  <a:pt x="867186" y="558759"/>
                </a:lnTo>
                <a:lnTo>
                  <a:pt x="870602" y="553407"/>
                </a:lnTo>
                <a:lnTo>
                  <a:pt x="865229" y="549978"/>
                </a:lnTo>
                <a:close/>
              </a:path>
              <a:path w="922654" h="590550">
                <a:moveTo>
                  <a:pt x="898334" y="549978"/>
                </a:moveTo>
                <a:lnTo>
                  <a:pt x="865229" y="549978"/>
                </a:lnTo>
                <a:lnTo>
                  <a:pt x="870602" y="553407"/>
                </a:lnTo>
                <a:lnTo>
                  <a:pt x="867186" y="558759"/>
                </a:lnTo>
                <a:lnTo>
                  <a:pt x="903587" y="558759"/>
                </a:lnTo>
                <a:lnTo>
                  <a:pt x="898334" y="549978"/>
                </a:lnTo>
                <a:close/>
              </a:path>
              <a:path w="922654" h="590550">
                <a:moveTo>
                  <a:pt x="827759" y="526067"/>
                </a:moveTo>
                <a:lnTo>
                  <a:pt x="824343" y="531418"/>
                </a:lnTo>
                <a:lnTo>
                  <a:pt x="845755" y="545082"/>
                </a:lnTo>
                <a:lnTo>
                  <a:pt x="849171" y="539730"/>
                </a:lnTo>
                <a:lnTo>
                  <a:pt x="827759" y="52606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488407" y="4715847"/>
            <a:ext cx="922655" cy="518159"/>
          </a:xfrm>
          <a:custGeom>
            <a:avLst/>
            <a:gdLst/>
            <a:ahLst/>
            <a:cxnLst/>
            <a:rect l="l" t="t" r="r" b="b"/>
            <a:pathLst>
              <a:path w="922654" h="518160">
                <a:moveTo>
                  <a:pt x="22167" y="499769"/>
                </a:moveTo>
                <a:lnTo>
                  <a:pt x="0" y="512166"/>
                </a:lnTo>
                <a:lnTo>
                  <a:pt x="3098" y="517709"/>
                </a:lnTo>
                <a:lnTo>
                  <a:pt x="25267" y="505310"/>
                </a:lnTo>
                <a:lnTo>
                  <a:pt x="22167" y="499769"/>
                </a:lnTo>
                <a:close/>
              </a:path>
              <a:path w="922654" h="518160">
                <a:moveTo>
                  <a:pt x="60962" y="478071"/>
                </a:moveTo>
                <a:lnTo>
                  <a:pt x="38794" y="490470"/>
                </a:lnTo>
                <a:lnTo>
                  <a:pt x="41893" y="496012"/>
                </a:lnTo>
                <a:lnTo>
                  <a:pt x="64062" y="483613"/>
                </a:lnTo>
                <a:lnTo>
                  <a:pt x="60962" y="478071"/>
                </a:lnTo>
                <a:close/>
              </a:path>
              <a:path w="922654" h="518160">
                <a:moveTo>
                  <a:pt x="99757" y="456374"/>
                </a:moveTo>
                <a:lnTo>
                  <a:pt x="77589" y="468772"/>
                </a:lnTo>
                <a:lnTo>
                  <a:pt x="80688" y="474314"/>
                </a:lnTo>
                <a:lnTo>
                  <a:pt x="102857" y="461916"/>
                </a:lnTo>
                <a:lnTo>
                  <a:pt x="99757" y="456374"/>
                </a:lnTo>
                <a:close/>
              </a:path>
              <a:path w="922654" h="518160">
                <a:moveTo>
                  <a:pt x="138551" y="434676"/>
                </a:moveTo>
                <a:lnTo>
                  <a:pt x="116384" y="447075"/>
                </a:lnTo>
                <a:lnTo>
                  <a:pt x="119484" y="452617"/>
                </a:lnTo>
                <a:lnTo>
                  <a:pt x="141651" y="440218"/>
                </a:lnTo>
                <a:lnTo>
                  <a:pt x="138551" y="434676"/>
                </a:lnTo>
                <a:close/>
              </a:path>
              <a:path w="922654" h="518160">
                <a:moveTo>
                  <a:pt x="177346" y="412979"/>
                </a:moveTo>
                <a:lnTo>
                  <a:pt x="155178" y="425378"/>
                </a:lnTo>
                <a:lnTo>
                  <a:pt x="158278" y="430919"/>
                </a:lnTo>
                <a:lnTo>
                  <a:pt x="180446" y="418522"/>
                </a:lnTo>
                <a:lnTo>
                  <a:pt x="177346" y="412979"/>
                </a:lnTo>
                <a:close/>
              </a:path>
              <a:path w="922654" h="518160">
                <a:moveTo>
                  <a:pt x="216142" y="391283"/>
                </a:moveTo>
                <a:lnTo>
                  <a:pt x="193973" y="403680"/>
                </a:lnTo>
                <a:lnTo>
                  <a:pt x="197073" y="409223"/>
                </a:lnTo>
                <a:lnTo>
                  <a:pt x="219241" y="396824"/>
                </a:lnTo>
                <a:lnTo>
                  <a:pt x="216142" y="391283"/>
                </a:lnTo>
                <a:close/>
              </a:path>
              <a:path w="922654" h="518160">
                <a:moveTo>
                  <a:pt x="254937" y="369585"/>
                </a:moveTo>
                <a:lnTo>
                  <a:pt x="232768" y="381984"/>
                </a:lnTo>
                <a:lnTo>
                  <a:pt x="235868" y="387526"/>
                </a:lnTo>
                <a:lnTo>
                  <a:pt x="258036" y="375127"/>
                </a:lnTo>
                <a:lnTo>
                  <a:pt x="254937" y="369585"/>
                </a:lnTo>
                <a:close/>
              </a:path>
              <a:path w="922654" h="518160">
                <a:moveTo>
                  <a:pt x="293731" y="347888"/>
                </a:moveTo>
                <a:lnTo>
                  <a:pt x="271562" y="360286"/>
                </a:lnTo>
                <a:lnTo>
                  <a:pt x="274662" y="365828"/>
                </a:lnTo>
                <a:lnTo>
                  <a:pt x="296830" y="353430"/>
                </a:lnTo>
                <a:lnTo>
                  <a:pt x="293731" y="347888"/>
                </a:lnTo>
                <a:close/>
              </a:path>
              <a:path w="922654" h="518160">
                <a:moveTo>
                  <a:pt x="332526" y="326190"/>
                </a:moveTo>
                <a:lnTo>
                  <a:pt x="310357" y="338589"/>
                </a:lnTo>
                <a:lnTo>
                  <a:pt x="313457" y="344131"/>
                </a:lnTo>
                <a:lnTo>
                  <a:pt x="335625" y="331732"/>
                </a:lnTo>
                <a:lnTo>
                  <a:pt x="332526" y="326190"/>
                </a:lnTo>
                <a:close/>
              </a:path>
              <a:path w="922654" h="518160">
                <a:moveTo>
                  <a:pt x="371321" y="304493"/>
                </a:moveTo>
                <a:lnTo>
                  <a:pt x="349152" y="316892"/>
                </a:lnTo>
                <a:lnTo>
                  <a:pt x="352252" y="322433"/>
                </a:lnTo>
                <a:lnTo>
                  <a:pt x="374420" y="310036"/>
                </a:lnTo>
                <a:lnTo>
                  <a:pt x="371321" y="304493"/>
                </a:lnTo>
                <a:close/>
              </a:path>
              <a:path w="922654" h="518160">
                <a:moveTo>
                  <a:pt x="410116" y="282797"/>
                </a:moveTo>
                <a:lnTo>
                  <a:pt x="387946" y="295194"/>
                </a:lnTo>
                <a:lnTo>
                  <a:pt x="391046" y="300737"/>
                </a:lnTo>
                <a:lnTo>
                  <a:pt x="413216" y="288339"/>
                </a:lnTo>
                <a:lnTo>
                  <a:pt x="410116" y="282797"/>
                </a:lnTo>
                <a:close/>
              </a:path>
              <a:path w="922654" h="518160">
                <a:moveTo>
                  <a:pt x="448910" y="261099"/>
                </a:moveTo>
                <a:lnTo>
                  <a:pt x="426741" y="273498"/>
                </a:lnTo>
                <a:lnTo>
                  <a:pt x="429841" y="279040"/>
                </a:lnTo>
                <a:lnTo>
                  <a:pt x="452010" y="266641"/>
                </a:lnTo>
                <a:lnTo>
                  <a:pt x="448910" y="261099"/>
                </a:lnTo>
                <a:close/>
              </a:path>
              <a:path w="922654" h="518160">
                <a:moveTo>
                  <a:pt x="487705" y="239402"/>
                </a:moveTo>
                <a:lnTo>
                  <a:pt x="465537" y="251800"/>
                </a:lnTo>
                <a:lnTo>
                  <a:pt x="468636" y="257342"/>
                </a:lnTo>
                <a:lnTo>
                  <a:pt x="490805" y="244944"/>
                </a:lnTo>
                <a:lnTo>
                  <a:pt x="487705" y="239402"/>
                </a:lnTo>
                <a:close/>
              </a:path>
              <a:path w="922654" h="518160">
                <a:moveTo>
                  <a:pt x="526500" y="217705"/>
                </a:moveTo>
                <a:lnTo>
                  <a:pt x="504332" y="230103"/>
                </a:lnTo>
                <a:lnTo>
                  <a:pt x="507431" y="235645"/>
                </a:lnTo>
                <a:lnTo>
                  <a:pt x="529600" y="223246"/>
                </a:lnTo>
                <a:lnTo>
                  <a:pt x="526500" y="217705"/>
                </a:lnTo>
                <a:close/>
              </a:path>
              <a:path w="922654" h="518160">
                <a:moveTo>
                  <a:pt x="565294" y="196007"/>
                </a:moveTo>
                <a:lnTo>
                  <a:pt x="543126" y="208407"/>
                </a:lnTo>
                <a:lnTo>
                  <a:pt x="546225" y="213949"/>
                </a:lnTo>
                <a:lnTo>
                  <a:pt x="568394" y="201550"/>
                </a:lnTo>
                <a:lnTo>
                  <a:pt x="565294" y="196007"/>
                </a:lnTo>
                <a:close/>
              </a:path>
              <a:path w="922654" h="518160">
                <a:moveTo>
                  <a:pt x="604089" y="174311"/>
                </a:moveTo>
                <a:lnTo>
                  <a:pt x="581921" y="186709"/>
                </a:lnTo>
                <a:lnTo>
                  <a:pt x="585020" y="192251"/>
                </a:lnTo>
                <a:lnTo>
                  <a:pt x="607189" y="179853"/>
                </a:lnTo>
                <a:lnTo>
                  <a:pt x="604089" y="174311"/>
                </a:lnTo>
                <a:close/>
              </a:path>
              <a:path w="922654" h="518160">
                <a:moveTo>
                  <a:pt x="642884" y="152613"/>
                </a:moveTo>
                <a:lnTo>
                  <a:pt x="620716" y="165012"/>
                </a:lnTo>
                <a:lnTo>
                  <a:pt x="623816" y="170554"/>
                </a:lnTo>
                <a:lnTo>
                  <a:pt x="645984" y="158155"/>
                </a:lnTo>
                <a:lnTo>
                  <a:pt x="642884" y="152613"/>
                </a:lnTo>
                <a:close/>
              </a:path>
              <a:path w="922654" h="518160">
                <a:moveTo>
                  <a:pt x="681678" y="130916"/>
                </a:moveTo>
                <a:lnTo>
                  <a:pt x="659511" y="143315"/>
                </a:lnTo>
                <a:lnTo>
                  <a:pt x="662611" y="148856"/>
                </a:lnTo>
                <a:lnTo>
                  <a:pt x="684778" y="136458"/>
                </a:lnTo>
                <a:lnTo>
                  <a:pt x="681678" y="130916"/>
                </a:lnTo>
                <a:close/>
              </a:path>
              <a:path w="922654" h="518160">
                <a:moveTo>
                  <a:pt x="720473" y="109220"/>
                </a:moveTo>
                <a:lnTo>
                  <a:pt x="698305" y="121617"/>
                </a:lnTo>
                <a:lnTo>
                  <a:pt x="701405" y="127160"/>
                </a:lnTo>
                <a:lnTo>
                  <a:pt x="723573" y="114762"/>
                </a:lnTo>
                <a:lnTo>
                  <a:pt x="720473" y="109220"/>
                </a:lnTo>
                <a:close/>
              </a:path>
              <a:path w="922654" h="518160">
                <a:moveTo>
                  <a:pt x="759269" y="87522"/>
                </a:moveTo>
                <a:lnTo>
                  <a:pt x="737100" y="99921"/>
                </a:lnTo>
                <a:lnTo>
                  <a:pt x="740200" y="105463"/>
                </a:lnTo>
                <a:lnTo>
                  <a:pt x="762368" y="93064"/>
                </a:lnTo>
                <a:lnTo>
                  <a:pt x="759269" y="87522"/>
                </a:lnTo>
                <a:close/>
              </a:path>
              <a:path w="922654" h="518160">
                <a:moveTo>
                  <a:pt x="798064" y="65825"/>
                </a:moveTo>
                <a:lnTo>
                  <a:pt x="775895" y="78223"/>
                </a:lnTo>
                <a:lnTo>
                  <a:pt x="778995" y="83765"/>
                </a:lnTo>
                <a:lnTo>
                  <a:pt x="801162" y="71367"/>
                </a:lnTo>
                <a:lnTo>
                  <a:pt x="798064" y="65825"/>
                </a:lnTo>
                <a:close/>
              </a:path>
              <a:path w="922654" h="518160">
                <a:moveTo>
                  <a:pt x="903070" y="28224"/>
                </a:moveTo>
                <a:lnTo>
                  <a:pt x="865292" y="28224"/>
                </a:lnTo>
                <a:lnTo>
                  <a:pt x="868392" y="33766"/>
                </a:lnTo>
                <a:lnTo>
                  <a:pt x="857308" y="39965"/>
                </a:lnTo>
                <a:lnTo>
                  <a:pt x="874356" y="70448"/>
                </a:lnTo>
                <a:lnTo>
                  <a:pt x="903070" y="28224"/>
                </a:lnTo>
                <a:close/>
              </a:path>
              <a:path w="922654" h="518160">
                <a:moveTo>
                  <a:pt x="836858" y="44127"/>
                </a:moveTo>
                <a:lnTo>
                  <a:pt x="814689" y="56526"/>
                </a:lnTo>
                <a:lnTo>
                  <a:pt x="817789" y="62068"/>
                </a:lnTo>
                <a:lnTo>
                  <a:pt x="839957" y="49669"/>
                </a:lnTo>
                <a:lnTo>
                  <a:pt x="836858" y="44127"/>
                </a:lnTo>
                <a:close/>
              </a:path>
              <a:path w="922654" h="518160">
                <a:moveTo>
                  <a:pt x="854209" y="34424"/>
                </a:moveTo>
                <a:lnTo>
                  <a:pt x="853484" y="34829"/>
                </a:lnTo>
                <a:lnTo>
                  <a:pt x="856584" y="40370"/>
                </a:lnTo>
                <a:lnTo>
                  <a:pt x="857308" y="39965"/>
                </a:lnTo>
                <a:lnTo>
                  <a:pt x="854209" y="34424"/>
                </a:lnTo>
                <a:close/>
              </a:path>
              <a:path w="922654" h="518160">
                <a:moveTo>
                  <a:pt x="865292" y="28224"/>
                </a:moveTo>
                <a:lnTo>
                  <a:pt x="854209" y="34424"/>
                </a:lnTo>
                <a:lnTo>
                  <a:pt x="857308" y="39965"/>
                </a:lnTo>
                <a:lnTo>
                  <a:pt x="868392" y="33766"/>
                </a:lnTo>
                <a:lnTo>
                  <a:pt x="865292" y="28224"/>
                </a:lnTo>
                <a:close/>
              </a:path>
              <a:path w="922654" h="518160">
                <a:moveTo>
                  <a:pt x="922263" y="0"/>
                </a:moveTo>
                <a:lnTo>
                  <a:pt x="837161" y="3942"/>
                </a:lnTo>
                <a:lnTo>
                  <a:pt x="854209" y="34424"/>
                </a:lnTo>
                <a:lnTo>
                  <a:pt x="865292" y="28224"/>
                </a:lnTo>
                <a:lnTo>
                  <a:pt x="903070" y="28224"/>
                </a:lnTo>
                <a:lnTo>
                  <a:pt x="92226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671575" y="3882644"/>
            <a:ext cx="1421765" cy="8851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427355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DAX</a:t>
            </a:r>
            <a:endParaRPr sz="1400">
              <a:latin typeface="Calibri"/>
              <a:cs typeface="Calibri"/>
            </a:endParaRPr>
          </a:p>
          <a:p>
            <a:pPr marR="427355" algn="ctr">
              <a:lnSpc>
                <a:spcPct val="100000"/>
              </a:lnSpc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Caching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layer</a:t>
            </a:r>
            <a:endParaRPr sz="1400">
              <a:latin typeface="Calibri"/>
              <a:cs typeface="Calibri"/>
            </a:endParaRPr>
          </a:p>
          <a:p>
            <a:pPr marL="636905">
              <a:lnSpc>
                <a:spcPct val="100000"/>
              </a:lnSpc>
              <a:spcBef>
                <a:spcPts val="125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pti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1902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166609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0" dirty="0"/>
              <a:t>AWS </a:t>
            </a:r>
            <a:r>
              <a:rPr spc="-65" dirty="0"/>
              <a:t>Hosted </a:t>
            </a:r>
            <a:r>
              <a:rPr spc="-110" dirty="0"/>
              <a:t>Website</a:t>
            </a:r>
            <a:r>
              <a:rPr spc="-290" dirty="0"/>
              <a:t> </a:t>
            </a:r>
            <a:r>
              <a:rPr spc="-15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167620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We’ve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seen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being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distributed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CloudFront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800" spc="40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REST API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serverless, didn’t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because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public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leveraged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Global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table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serve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2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globally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(we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could have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Global</a:t>
            </a:r>
            <a:r>
              <a:rPr sz="2800" spc="-4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Gill Sans MT"/>
                <a:cs typeface="Gill Sans MT"/>
              </a:rPr>
              <a:t>Tables)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enabled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streams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trigger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r>
              <a:rPr sz="2800" spc="2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function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function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had 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IAM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role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which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could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use</a:t>
            </a:r>
            <a:r>
              <a:rPr sz="28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SES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(Simple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Email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Service)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send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emails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r>
              <a:rPr sz="28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way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trigger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SQS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SNS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notify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events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965484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4856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65" dirty="0"/>
              <a:t>Section</a:t>
            </a:r>
            <a:r>
              <a:rPr spc="-15" dirty="0"/>
              <a:t> </a:t>
            </a:r>
            <a:r>
              <a:rPr spc="-105" dirty="0"/>
              <a:t>Introduction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9860"/>
            <a:ext cx="9912350" cy="405955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434340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Synchronous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between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applications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problematic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there are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sudden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spikes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</a:t>
            </a:r>
            <a:r>
              <a:rPr sz="28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traffic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if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suddenly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encode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1000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videos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usually 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it’s</a:t>
            </a:r>
            <a:r>
              <a:rPr sz="28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10?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case, </a:t>
            </a:r>
            <a:r>
              <a:rPr sz="2800" spc="-125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better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decouple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1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applications,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SQS: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queue</a:t>
            </a:r>
            <a:r>
              <a:rPr sz="2400" spc="-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model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SNS: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pub/sub</a:t>
            </a:r>
            <a:r>
              <a:rPr sz="2400" spc="-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model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95" dirty="0">
                <a:solidFill>
                  <a:srgbClr val="444949"/>
                </a:solidFill>
                <a:latin typeface="Gill Sans MT"/>
                <a:cs typeface="Gill Sans MT"/>
              </a:rPr>
              <a:t>Kinesis: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real-time streaming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model</a:t>
            </a:r>
            <a:endParaRPr sz="24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These services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independently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</a:t>
            </a:r>
            <a:r>
              <a:rPr sz="2800" spc="1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application!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7945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00075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4" dirty="0"/>
              <a:t>Micro </a:t>
            </a:r>
            <a:r>
              <a:rPr spc="-45" dirty="0"/>
              <a:t>Services</a:t>
            </a:r>
            <a:r>
              <a:rPr spc="105" dirty="0"/>
              <a:t> </a:t>
            </a:r>
            <a:r>
              <a:rPr spc="-110" dirty="0"/>
              <a:t>architecture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851390" cy="29610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switch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micro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r>
              <a:rPr sz="2800" spc="3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services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interact with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other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directly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REST</a:t>
            </a:r>
            <a:r>
              <a:rPr sz="2800" spc="1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API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micro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may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vary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form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40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shape</a:t>
            </a:r>
            <a:endParaRPr sz="28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873760" indent="-228600">
              <a:lnSpc>
                <a:spcPts val="30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micro-service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so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leaner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development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lifecycle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each</a:t>
            </a:r>
            <a:r>
              <a:rPr sz="2800" spc="1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64755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1874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4" dirty="0"/>
              <a:t>Micro </a:t>
            </a:r>
            <a:r>
              <a:rPr spc="-45" dirty="0"/>
              <a:t>Services</a:t>
            </a:r>
            <a:r>
              <a:rPr spc="90" dirty="0"/>
              <a:t> </a:t>
            </a:r>
            <a:r>
              <a:rPr spc="-85" dirty="0"/>
              <a:t>Environment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40989" y="4044188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64935" y="3261359"/>
            <a:ext cx="713232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70647" y="3261359"/>
            <a:ext cx="713231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39896" y="4047235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76370" y="3580889"/>
            <a:ext cx="795655" cy="76200"/>
          </a:xfrm>
          <a:custGeom>
            <a:avLst/>
            <a:gdLst/>
            <a:ahLst/>
            <a:cxnLst/>
            <a:rect l="l" t="t" r="r" b="b"/>
            <a:pathLst>
              <a:path w="7956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795654" h="76200">
                <a:moveTo>
                  <a:pt x="719152" y="0"/>
                </a:moveTo>
                <a:lnTo>
                  <a:pt x="719152" y="76200"/>
                </a:lnTo>
                <a:lnTo>
                  <a:pt x="789005" y="41275"/>
                </a:lnTo>
                <a:lnTo>
                  <a:pt x="731852" y="41275"/>
                </a:lnTo>
                <a:lnTo>
                  <a:pt x="731852" y="34925"/>
                </a:lnTo>
                <a:lnTo>
                  <a:pt x="789000" y="34925"/>
                </a:lnTo>
                <a:lnTo>
                  <a:pt x="719152" y="0"/>
                </a:lnTo>
                <a:close/>
              </a:path>
              <a:path w="79565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795654" h="76200">
                <a:moveTo>
                  <a:pt x="719152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719152" y="41275"/>
                </a:lnTo>
                <a:lnTo>
                  <a:pt x="719152" y="34925"/>
                </a:lnTo>
                <a:close/>
              </a:path>
              <a:path w="795654" h="76200">
                <a:moveTo>
                  <a:pt x="789000" y="34925"/>
                </a:moveTo>
                <a:lnTo>
                  <a:pt x="731852" y="34925"/>
                </a:lnTo>
                <a:lnTo>
                  <a:pt x="731852" y="41275"/>
                </a:lnTo>
                <a:lnTo>
                  <a:pt x="789005" y="41275"/>
                </a:lnTo>
                <a:lnTo>
                  <a:pt x="795352" y="38101"/>
                </a:lnTo>
                <a:lnTo>
                  <a:pt x="7890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6735" y="3261359"/>
            <a:ext cx="713231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82922" y="3580889"/>
            <a:ext cx="754380" cy="76200"/>
          </a:xfrm>
          <a:custGeom>
            <a:avLst/>
            <a:gdLst/>
            <a:ahLst/>
            <a:cxnLst/>
            <a:rect l="l" t="t" r="r" b="b"/>
            <a:pathLst>
              <a:path w="7543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754379" h="76200">
                <a:moveTo>
                  <a:pt x="677711" y="0"/>
                </a:moveTo>
                <a:lnTo>
                  <a:pt x="677711" y="76200"/>
                </a:lnTo>
                <a:lnTo>
                  <a:pt x="747563" y="41275"/>
                </a:lnTo>
                <a:lnTo>
                  <a:pt x="690411" y="41275"/>
                </a:lnTo>
                <a:lnTo>
                  <a:pt x="690411" y="34925"/>
                </a:lnTo>
                <a:lnTo>
                  <a:pt x="747559" y="34925"/>
                </a:lnTo>
                <a:lnTo>
                  <a:pt x="677711" y="0"/>
                </a:lnTo>
                <a:close/>
              </a:path>
              <a:path w="754379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754379" h="76200">
                <a:moveTo>
                  <a:pt x="677711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677711" y="41275"/>
                </a:lnTo>
                <a:lnTo>
                  <a:pt x="677711" y="34925"/>
                </a:lnTo>
                <a:close/>
              </a:path>
              <a:path w="754379" h="76200">
                <a:moveTo>
                  <a:pt x="747559" y="34925"/>
                </a:moveTo>
                <a:lnTo>
                  <a:pt x="690411" y="34925"/>
                </a:lnTo>
                <a:lnTo>
                  <a:pt x="690411" y="41275"/>
                </a:lnTo>
                <a:lnTo>
                  <a:pt x="747563" y="41275"/>
                </a:lnTo>
                <a:lnTo>
                  <a:pt x="753911" y="38101"/>
                </a:lnTo>
                <a:lnTo>
                  <a:pt x="747559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16891" y="5482844"/>
            <a:ext cx="16078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 Load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Balancing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64935" y="4745735"/>
            <a:ext cx="713232" cy="7132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22464" y="4745735"/>
            <a:ext cx="707135" cy="7071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42297" y="5461508"/>
            <a:ext cx="918844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240" marR="5080" indent="-254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232F3E"/>
                </a:solidFill>
                <a:latin typeface="Calibri"/>
                <a:cs typeface="Calibri"/>
              </a:rPr>
              <a:t>Amazon</a:t>
            </a:r>
            <a:r>
              <a:rPr sz="1400" spc="-75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32F3E"/>
                </a:solidFill>
                <a:latin typeface="Calibri"/>
                <a:cs typeface="Calibri"/>
              </a:rPr>
              <a:t>EC2 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Auto</a:t>
            </a:r>
            <a:r>
              <a:rPr sz="1400" spc="-70" dirty="0">
                <a:solidFill>
                  <a:srgbClr val="232F3E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Scaling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26124" y="5583427"/>
            <a:ext cx="93726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936735" y="4739640"/>
            <a:ext cx="713231" cy="71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76370" y="5061637"/>
            <a:ext cx="846455" cy="78740"/>
          </a:xfrm>
          <a:custGeom>
            <a:avLst/>
            <a:gdLst/>
            <a:ahLst/>
            <a:cxnLst/>
            <a:rect l="l" t="t" r="r" b="b"/>
            <a:pathLst>
              <a:path w="846454" h="78739">
                <a:moveTo>
                  <a:pt x="76086" y="2051"/>
                </a:moveTo>
                <a:lnTo>
                  <a:pt x="0" y="40375"/>
                </a:lnTo>
                <a:lnTo>
                  <a:pt x="76313" y="78251"/>
                </a:lnTo>
                <a:lnTo>
                  <a:pt x="76209" y="43362"/>
                </a:lnTo>
                <a:lnTo>
                  <a:pt x="63510" y="43362"/>
                </a:lnTo>
                <a:lnTo>
                  <a:pt x="63491" y="37012"/>
                </a:lnTo>
                <a:lnTo>
                  <a:pt x="76190" y="36975"/>
                </a:lnTo>
                <a:lnTo>
                  <a:pt x="76086" y="2051"/>
                </a:lnTo>
                <a:close/>
              </a:path>
              <a:path w="846454" h="78739">
                <a:moveTo>
                  <a:pt x="840434" y="34888"/>
                </a:moveTo>
                <a:lnTo>
                  <a:pt x="782943" y="34888"/>
                </a:lnTo>
                <a:lnTo>
                  <a:pt x="782962" y="41238"/>
                </a:lnTo>
                <a:lnTo>
                  <a:pt x="770262" y="41275"/>
                </a:lnTo>
                <a:lnTo>
                  <a:pt x="770365" y="76200"/>
                </a:lnTo>
                <a:lnTo>
                  <a:pt x="846452" y="37875"/>
                </a:lnTo>
                <a:lnTo>
                  <a:pt x="840434" y="34888"/>
                </a:lnTo>
                <a:close/>
              </a:path>
              <a:path w="846454" h="78739">
                <a:moveTo>
                  <a:pt x="76190" y="36975"/>
                </a:moveTo>
                <a:lnTo>
                  <a:pt x="63491" y="37012"/>
                </a:lnTo>
                <a:lnTo>
                  <a:pt x="63510" y="43362"/>
                </a:lnTo>
                <a:lnTo>
                  <a:pt x="76209" y="43325"/>
                </a:lnTo>
                <a:lnTo>
                  <a:pt x="76190" y="36975"/>
                </a:lnTo>
                <a:close/>
              </a:path>
              <a:path w="846454" h="78739">
                <a:moveTo>
                  <a:pt x="76209" y="43325"/>
                </a:moveTo>
                <a:lnTo>
                  <a:pt x="63510" y="43362"/>
                </a:lnTo>
                <a:lnTo>
                  <a:pt x="76209" y="43362"/>
                </a:lnTo>
                <a:close/>
              </a:path>
              <a:path w="846454" h="78739">
                <a:moveTo>
                  <a:pt x="770243" y="34925"/>
                </a:moveTo>
                <a:lnTo>
                  <a:pt x="76190" y="36975"/>
                </a:lnTo>
                <a:lnTo>
                  <a:pt x="76209" y="43325"/>
                </a:lnTo>
                <a:lnTo>
                  <a:pt x="770262" y="41275"/>
                </a:lnTo>
                <a:lnTo>
                  <a:pt x="770243" y="34925"/>
                </a:lnTo>
                <a:close/>
              </a:path>
              <a:path w="846454" h="78739">
                <a:moveTo>
                  <a:pt x="782943" y="34888"/>
                </a:moveTo>
                <a:lnTo>
                  <a:pt x="770243" y="34925"/>
                </a:lnTo>
                <a:lnTo>
                  <a:pt x="770262" y="41275"/>
                </a:lnTo>
                <a:lnTo>
                  <a:pt x="782962" y="41238"/>
                </a:lnTo>
                <a:lnTo>
                  <a:pt x="782943" y="34888"/>
                </a:lnTo>
                <a:close/>
              </a:path>
              <a:path w="846454" h="78739">
                <a:moveTo>
                  <a:pt x="770140" y="0"/>
                </a:moveTo>
                <a:lnTo>
                  <a:pt x="770243" y="34925"/>
                </a:lnTo>
                <a:lnTo>
                  <a:pt x="840434" y="34888"/>
                </a:lnTo>
                <a:lnTo>
                  <a:pt x="77014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29020" y="5059179"/>
            <a:ext cx="709930" cy="78740"/>
          </a:xfrm>
          <a:custGeom>
            <a:avLst/>
            <a:gdLst/>
            <a:ahLst/>
            <a:cxnLst/>
            <a:rect l="l" t="t" r="r" b="b"/>
            <a:pathLst>
              <a:path w="709929" h="78739">
                <a:moveTo>
                  <a:pt x="76065" y="1963"/>
                </a:moveTo>
                <a:lnTo>
                  <a:pt x="0" y="40332"/>
                </a:lnTo>
                <a:lnTo>
                  <a:pt x="76334" y="78163"/>
                </a:lnTo>
                <a:lnTo>
                  <a:pt x="76211" y="43282"/>
                </a:lnTo>
                <a:lnTo>
                  <a:pt x="63511" y="43282"/>
                </a:lnTo>
                <a:lnTo>
                  <a:pt x="63488" y="36934"/>
                </a:lnTo>
                <a:lnTo>
                  <a:pt x="76188" y="36889"/>
                </a:lnTo>
                <a:lnTo>
                  <a:pt x="76065" y="1963"/>
                </a:lnTo>
                <a:close/>
              </a:path>
              <a:path w="709929" h="78739">
                <a:moveTo>
                  <a:pt x="703481" y="34880"/>
                </a:moveTo>
                <a:lnTo>
                  <a:pt x="645923" y="34880"/>
                </a:lnTo>
                <a:lnTo>
                  <a:pt x="645946" y="41230"/>
                </a:lnTo>
                <a:lnTo>
                  <a:pt x="633245" y="41275"/>
                </a:lnTo>
                <a:lnTo>
                  <a:pt x="633369" y="76200"/>
                </a:lnTo>
                <a:lnTo>
                  <a:pt x="709434" y="37830"/>
                </a:lnTo>
                <a:lnTo>
                  <a:pt x="703481" y="34880"/>
                </a:lnTo>
                <a:close/>
              </a:path>
              <a:path w="709929" h="78739">
                <a:moveTo>
                  <a:pt x="76188" y="36889"/>
                </a:moveTo>
                <a:lnTo>
                  <a:pt x="63488" y="36934"/>
                </a:lnTo>
                <a:lnTo>
                  <a:pt x="63511" y="43282"/>
                </a:lnTo>
                <a:lnTo>
                  <a:pt x="76211" y="43238"/>
                </a:lnTo>
                <a:lnTo>
                  <a:pt x="76188" y="36889"/>
                </a:lnTo>
                <a:close/>
              </a:path>
              <a:path w="709929" h="78739">
                <a:moveTo>
                  <a:pt x="76211" y="43238"/>
                </a:moveTo>
                <a:lnTo>
                  <a:pt x="63511" y="43282"/>
                </a:lnTo>
                <a:lnTo>
                  <a:pt x="76211" y="43282"/>
                </a:lnTo>
                <a:close/>
              </a:path>
              <a:path w="709929" h="78739">
                <a:moveTo>
                  <a:pt x="633223" y="34925"/>
                </a:moveTo>
                <a:lnTo>
                  <a:pt x="76188" y="36889"/>
                </a:lnTo>
                <a:lnTo>
                  <a:pt x="76211" y="43238"/>
                </a:lnTo>
                <a:lnTo>
                  <a:pt x="633245" y="41275"/>
                </a:lnTo>
                <a:lnTo>
                  <a:pt x="633223" y="34925"/>
                </a:lnTo>
                <a:close/>
              </a:path>
              <a:path w="709929" h="78739">
                <a:moveTo>
                  <a:pt x="645923" y="34880"/>
                </a:moveTo>
                <a:lnTo>
                  <a:pt x="633223" y="34925"/>
                </a:lnTo>
                <a:lnTo>
                  <a:pt x="633245" y="41275"/>
                </a:lnTo>
                <a:lnTo>
                  <a:pt x="645946" y="41230"/>
                </a:lnTo>
                <a:lnTo>
                  <a:pt x="645923" y="34880"/>
                </a:lnTo>
                <a:close/>
              </a:path>
              <a:path w="709929" h="78739">
                <a:moveTo>
                  <a:pt x="633100" y="0"/>
                </a:moveTo>
                <a:lnTo>
                  <a:pt x="633223" y="34925"/>
                </a:lnTo>
                <a:lnTo>
                  <a:pt x="703481" y="34880"/>
                </a:lnTo>
                <a:lnTo>
                  <a:pt x="63310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16891" y="2523236"/>
            <a:ext cx="160782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 Load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Balancing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64935" y="1786127"/>
            <a:ext cx="713232" cy="713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84922" y="2529331"/>
            <a:ext cx="28765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70647" y="1786127"/>
            <a:ext cx="713231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70264" y="1776983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182922" y="2095569"/>
            <a:ext cx="788035" cy="84455"/>
          </a:xfrm>
          <a:custGeom>
            <a:avLst/>
            <a:gdLst/>
            <a:ahLst/>
            <a:cxnLst/>
            <a:rect l="l" t="t" r="r" b="b"/>
            <a:pathLst>
              <a:path w="788034" h="84455">
                <a:moveTo>
                  <a:pt x="75735" y="7659"/>
                </a:moveTo>
                <a:lnTo>
                  <a:pt x="0" y="46675"/>
                </a:lnTo>
                <a:lnTo>
                  <a:pt x="76653" y="83854"/>
                </a:lnTo>
                <a:lnTo>
                  <a:pt x="76234" y="49084"/>
                </a:lnTo>
                <a:lnTo>
                  <a:pt x="63534" y="49084"/>
                </a:lnTo>
                <a:lnTo>
                  <a:pt x="63456" y="42735"/>
                </a:lnTo>
                <a:lnTo>
                  <a:pt x="76156" y="42582"/>
                </a:lnTo>
                <a:lnTo>
                  <a:pt x="75735" y="7659"/>
                </a:lnTo>
                <a:close/>
              </a:path>
              <a:path w="788034" h="84455">
                <a:moveTo>
                  <a:pt x="782783" y="34768"/>
                </a:moveTo>
                <a:lnTo>
                  <a:pt x="724217" y="34768"/>
                </a:lnTo>
                <a:lnTo>
                  <a:pt x="724294" y="41118"/>
                </a:lnTo>
                <a:lnTo>
                  <a:pt x="711594" y="41271"/>
                </a:lnTo>
                <a:lnTo>
                  <a:pt x="712015" y="76193"/>
                </a:lnTo>
                <a:lnTo>
                  <a:pt x="787750" y="37177"/>
                </a:lnTo>
                <a:lnTo>
                  <a:pt x="782783" y="34768"/>
                </a:lnTo>
                <a:close/>
              </a:path>
              <a:path w="788034" h="84455">
                <a:moveTo>
                  <a:pt x="76156" y="42582"/>
                </a:moveTo>
                <a:lnTo>
                  <a:pt x="63456" y="42735"/>
                </a:lnTo>
                <a:lnTo>
                  <a:pt x="63534" y="49084"/>
                </a:lnTo>
                <a:lnTo>
                  <a:pt x="76232" y="48931"/>
                </a:lnTo>
                <a:lnTo>
                  <a:pt x="76156" y="42582"/>
                </a:lnTo>
                <a:close/>
              </a:path>
              <a:path w="788034" h="84455">
                <a:moveTo>
                  <a:pt x="76232" y="48931"/>
                </a:moveTo>
                <a:lnTo>
                  <a:pt x="63534" y="49084"/>
                </a:lnTo>
                <a:lnTo>
                  <a:pt x="76234" y="49084"/>
                </a:lnTo>
                <a:lnTo>
                  <a:pt x="76232" y="48931"/>
                </a:lnTo>
                <a:close/>
              </a:path>
              <a:path w="788034" h="84455">
                <a:moveTo>
                  <a:pt x="711517" y="34921"/>
                </a:moveTo>
                <a:lnTo>
                  <a:pt x="76156" y="42582"/>
                </a:lnTo>
                <a:lnTo>
                  <a:pt x="76232" y="48931"/>
                </a:lnTo>
                <a:lnTo>
                  <a:pt x="711594" y="41271"/>
                </a:lnTo>
                <a:lnTo>
                  <a:pt x="711517" y="34921"/>
                </a:lnTo>
                <a:close/>
              </a:path>
              <a:path w="788034" h="84455">
                <a:moveTo>
                  <a:pt x="724217" y="34768"/>
                </a:moveTo>
                <a:lnTo>
                  <a:pt x="711517" y="34921"/>
                </a:lnTo>
                <a:lnTo>
                  <a:pt x="711594" y="41271"/>
                </a:lnTo>
                <a:lnTo>
                  <a:pt x="724294" y="41118"/>
                </a:lnTo>
                <a:lnTo>
                  <a:pt x="724217" y="34768"/>
                </a:lnTo>
                <a:close/>
              </a:path>
              <a:path w="788034" h="84455">
                <a:moveTo>
                  <a:pt x="711097" y="0"/>
                </a:moveTo>
                <a:lnTo>
                  <a:pt x="711517" y="34921"/>
                </a:lnTo>
                <a:lnTo>
                  <a:pt x="724217" y="34768"/>
                </a:lnTo>
                <a:lnTo>
                  <a:pt x="782783" y="34768"/>
                </a:lnTo>
                <a:lnTo>
                  <a:pt x="71109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76370" y="2104144"/>
            <a:ext cx="795655" cy="76200"/>
          </a:xfrm>
          <a:custGeom>
            <a:avLst/>
            <a:gdLst/>
            <a:ahLst/>
            <a:cxnLst/>
            <a:rect l="l" t="t" r="r" b="b"/>
            <a:pathLst>
              <a:path w="795654" h="76200">
                <a:moveTo>
                  <a:pt x="719152" y="41276"/>
                </a:moveTo>
                <a:lnTo>
                  <a:pt x="719152" y="76201"/>
                </a:lnTo>
                <a:lnTo>
                  <a:pt x="789002" y="41276"/>
                </a:lnTo>
                <a:lnTo>
                  <a:pt x="719152" y="41276"/>
                </a:lnTo>
                <a:close/>
              </a:path>
              <a:path w="79565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795654" h="76200">
                <a:moveTo>
                  <a:pt x="719152" y="34926"/>
                </a:moveTo>
                <a:lnTo>
                  <a:pt x="719152" y="41276"/>
                </a:lnTo>
                <a:lnTo>
                  <a:pt x="731852" y="41276"/>
                </a:lnTo>
                <a:lnTo>
                  <a:pt x="731852" y="34926"/>
                </a:lnTo>
                <a:lnTo>
                  <a:pt x="719152" y="34926"/>
                </a:lnTo>
                <a:close/>
              </a:path>
              <a:path w="795654" h="76200">
                <a:moveTo>
                  <a:pt x="719152" y="1"/>
                </a:moveTo>
                <a:lnTo>
                  <a:pt x="719152" y="34926"/>
                </a:lnTo>
                <a:lnTo>
                  <a:pt x="731852" y="34926"/>
                </a:lnTo>
                <a:lnTo>
                  <a:pt x="731852" y="41276"/>
                </a:lnTo>
                <a:lnTo>
                  <a:pt x="789005" y="41275"/>
                </a:lnTo>
                <a:lnTo>
                  <a:pt x="795352" y="38101"/>
                </a:lnTo>
                <a:lnTo>
                  <a:pt x="719152" y="1"/>
                </a:lnTo>
                <a:close/>
              </a:path>
              <a:path w="795654" h="76200">
                <a:moveTo>
                  <a:pt x="76200" y="34925"/>
                </a:moveTo>
                <a:lnTo>
                  <a:pt x="76200" y="41275"/>
                </a:lnTo>
                <a:lnTo>
                  <a:pt x="719152" y="41276"/>
                </a:lnTo>
                <a:lnTo>
                  <a:pt x="719152" y="34926"/>
                </a:lnTo>
                <a:lnTo>
                  <a:pt x="76200" y="34925"/>
                </a:lnTo>
                <a:close/>
              </a:path>
              <a:path w="795654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795654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582589" y="2279395"/>
            <a:ext cx="129730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Route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74264" y="1478280"/>
            <a:ext cx="713232" cy="7162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049412" y="1243076"/>
            <a:ext cx="2127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service1.example.com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07966" y="2417482"/>
            <a:ext cx="2235200" cy="71945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  <a:p>
            <a:pPr marL="120014">
              <a:lnSpc>
                <a:spcPct val="100000"/>
              </a:lnSpc>
              <a:spcBef>
                <a:spcPts val="92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service2.example.com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68760" y="3970174"/>
            <a:ext cx="2274570" cy="6819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ElastiCache</a:t>
            </a:r>
            <a:endParaRPr sz="1400">
              <a:latin typeface="Calibri"/>
              <a:cs typeface="Calibri"/>
            </a:endParaRPr>
          </a:p>
          <a:p>
            <a:pPr marL="159385">
              <a:lnSpc>
                <a:spcPct val="100000"/>
              </a:lnSpc>
              <a:spcBef>
                <a:spcPts val="75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service3.example.com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8200" y="3160776"/>
            <a:ext cx="838200" cy="8138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83931" y="4111244"/>
            <a:ext cx="53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18727" y="1798621"/>
            <a:ext cx="1657350" cy="1362710"/>
          </a:xfrm>
          <a:custGeom>
            <a:avLst/>
            <a:gdLst/>
            <a:ahLst/>
            <a:cxnLst/>
            <a:rect l="l" t="t" r="r" b="b"/>
            <a:pathLst>
              <a:path w="1657350" h="1362710">
                <a:moveTo>
                  <a:pt x="34925" y="1286209"/>
                </a:moveTo>
                <a:lnTo>
                  <a:pt x="0" y="1286209"/>
                </a:lnTo>
                <a:lnTo>
                  <a:pt x="38100" y="1362409"/>
                </a:lnTo>
                <a:lnTo>
                  <a:pt x="69850" y="1298909"/>
                </a:lnTo>
                <a:lnTo>
                  <a:pt x="34925" y="1298909"/>
                </a:lnTo>
                <a:lnTo>
                  <a:pt x="34925" y="1286209"/>
                </a:lnTo>
                <a:close/>
              </a:path>
              <a:path w="1657350" h="1362710">
                <a:moveTo>
                  <a:pt x="1580587" y="34925"/>
                </a:moveTo>
                <a:lnTo>
                  <a:pt x="34925" y="34925"/>
                </a:lnTo>
                <a:lnTo>
                  <a:pt x="34925" y="1298909"/>
                </a:lnTo>
                <a:lnTo>
                  <a:pt x="41275" y="1298909"/>
                </a:lnTo>
                <a:lnTo>
                  <a:pt x="41275" y="41275"/>
                </a:lnTo>
                <a:lnTo>
                  <a:pt x="38100" y="41275"/>
                </a:lnTo>
                <a:lnTo>
                  <a:pt x="41275" y="38100"/>
                </a:lnTo>
                <a:lnTo>
                  <a:pt x="1580587" y="38100"/>
                </a:lnTo>
                <a:lnTo>
                  <a:pt x="1580587" y="34925"/>
                </a:lnTo>
                <a:close/>
              </a:path>
              <a:path w="1657350" h="1362710">
                <a:moveTo>
                  <a:pt x="76200" y="1286209"/>
                </a:moveTo>
                <a:lnTo>
                  <a:pt x="41275" y="1286209"/>
                </a:lnTo>
                <a:lnTo>
                  <a:pt x="41275" y="1298909"/>
                </a:lnTo>
                <a:lnTo>
                  <a:pt x="69850" y="1298909"/>
                </a:lnTo>
                <a:lnTo>
                  <a:pt x="76200" y="1286209"/>
                </a:lnTo>
                <a:close/>
              </a:path>
              <a:path w="1657350" h="1362710">
                <a:moveTo>
                  <a:pt x="1580587" y="0"/>
                </a:moveTo>
                <a:lnTo>
                  <a:pt x="1580587" y="76200"/>
                </a:lnTo>
                <a:lnTo>
                  <a:pt x="1650437" y="41275"/>
                </a:lnTo>
                <a:lnTo>
                  <a:pt x="1593287" y="41275"/>
                </a:lnTo>
                <a:lnTo>
                  <a:pt x="1593287" y="34925"/>
                </a:lnTo>
                <a:lnTo>
                  <a:pt x="1650437" y="34925"/>
                </a:lnTo>
                <a:lnTo>
                  <a:pt x="1580587" y="0"/>
                </a:lnTo>
                <a:close/>
              </a:path>
              <a:path w="1657350" h="1362710">
                <a:moveTo>
                  <a:pt x="41275" y="38100"/>
                </a:moveTo>
                <a:lnTo>
                  <a:pt x="38100" y="41275"/>
                </a:lnTo>
                <a:lnTo>
                  <a:pt x="41275" y="41275"/>
                </a:lnTo>
                <a:lnTo>
                  <a:pt x="41275" y="38100"/>
                </a:lnTo>
                <a:close/>
              </a:path>
              <a:path w="1657350" h="1362710">
                <a:moveTo>
                  <a:pt x="1580587" y="38100"/>
                </a:moveTo>
                <a:lnTo>
                  <a:pt x="41275" y="38100"/>
                </a:lnTo>
                <a:lnTo>
                  <a:pt x="41275" y="41275"/>
                </a:lnTo>
                <a:lnTo>
                  <a:pt x="1580587" y="41275"/>
                </a:lnTo>
                <a:lnTo>
                  <a:pt x="1580587" y="38100"/>
                </a:lnTo>
                <a:close/>
              </a:path>
              <a:path w="1657350" h="1362710">
                <a:moveTo>
                  <a:pt x="1650437" y="34925"/>
                </a:moveTo>
                <a:lnTo>
                  <a:pt x="1593287" y="34925"/>
                </a:lnTo>
                <a:lnTo>
                  <a:pt x="1593287" y="41275"/>
                </a:lnTo>
                <a:lnTo>
                  <a:pt x="1650437" y="41275"/>
                </a:lnTo>
                <a:lnTo>
                  <a:pt x="1656787" y="38100"/>
                </a:lnTo>
                <a:lnTo>
                  <a:pt x="1650437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4923" y="1483867"/>
            <a:ext cx="1045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75453" y="2104144"/>
            <a:ext cx="4290060" cy="1501775"/>
          </a:xfrm>
          <a:custGeom>
            <a:avLst/>
            <a:gdLst/>
            <a:ahLst/>
            <a:cxnLst/>
            <a:rect l="l" t="t" r="r" b="b"/>
            <a:pathLst>
              <a:path w="4290060" h="1501775">
                <a:moveTo>
                  <a:pt x="76200" y="1425564"/>
                </a:moveTo>
                <a:lnTo>
                  <a:pt x="0" y="1463664"/>
                </a:lnTo>
                <a:lnTo>
                  <a:pt x="76200" y="1501764"/>
                </a:lnTo>
                <a:lnTo>
                  <a:pt x="76200" y="1466839"/>
                </a:lnTo>
                <a:lnTo>
                  <a:pt x="63494" y="1466839"/>
                </a:lnTo>
                <a:lnTo>
                  <a:pt x="63494" y="1460489"/>
                </a:lnTo>
                <a:lnTo>
                  <a:pt x="76200" y="1460489"/>
                </a:lnTo>
                <a:lnTo>
                  <a:pt x="76200" y="1425564"/>
                </a:lnTo>
                <a:close/>
              </a:path>
              <a:path w="4290060" h="1501775">
                <a:moveTo>
                  <a:pt x="76200" y="1460489"/>
                </a:moveTo>
                <a:lnTo>
                  <a:pt x="63494" y="1460489"/>
                </a:lnTo>
                <a:lnTo>
                  <a:pt x="63494" y="1466839"/>
                </a:lnTo>
                <a:lnTo>
                  <a:pt x="76200" y="1466839"/>
                </a:lnTo>
                <a:lnTo>
                  <a:pt x="76200" y="1460489"/>
                </a:lnTo>
                <a:close/>
              </a:path>
              <a:path w="4290060" h="1501775">
                <a:moveTo>
                  <a:pt x="2528531" y="1460489"/>
                </a:moveTo>
                <a:lnTo>
                  <a:pt x="76200" y="1460489"/>
                </a:lnTo>
                <a:lnTo>
                  <a:pt x="76200" y="1466839"/>
                </a:lnTo>
                <a:lnTo>
                  <a:pt x="2534881" y="1466839"/>
                </a:lnTo>
                <a:lnTo>
                  <a:pt x="2534881" y="1463664"/>
                </a:lnTo>
                <a:lnTo>
                  <a:pt x="2528531" y="1463664"/>
                </a:lnTo>
                <a:lnTo>
                  <a:pt x="2528531" y="1460489"/>
                </a:lnTo>
                <a:close/>
              </a:path>
              <a:path w="4290060" h="1501775">
                <a:moveTo>
                  <a:pt x="4213515" y="34925"/>
                </a:moveTo>
                <a:lnTo>
                  <a:pt x="2528531" y="34925"/>
                </a:lnTo>
                <a:lnTo>
                  <a:pt x="2528531" y="1463664"/>
                </a:lnTo>
                <a:lnTo>
                  <a:pt x="2531706" y="1460489"/>
                </a:lnTo>
                <a:lnTo>
                  <a:pt x="2534881" y="1460489"/>
                </a:lnTo>
                <a:lnTo>
                  <a:pt x="2534881" y="41275"/>
                </a:lnTo>
                <a:lnTo>
                  <a:pt x="2531706" y="41275"/>
                </a:lnTo>
                <a:lnTo>
                  <a:pt x="2534881" y="38100"/>
                </a:lnTo>
                <a:lnTo>
                  <a:pt x="4213515" y="38100"/>
                </a:lnTo>
                <a:lnTo>
                  <a:pt x="4213515" y="34925"/>
                </a:lnTo>
                <a:close/>
              </a:path>
              <a:path w="4290060" h="1501775">
                <a:moveTo>
                  <a:pt x="2534881" y="1460489"/>
                </a:moveTo>
                <a:lnTo>
                  <a:pt x="2531706" y="1460489"/>
                </a:lnTo>
                <a:lnTo>
                  <a:pt x="2528531" y="1463664"/>
                </a:lnTo>
                <a:lnTo>
                  <a:pt x="2534881" y="1463664"/>
                </a:lnTo>
                <a:lnTo>
                  <a:pt x="2534881" y="1460489"/>
                </a:lnTo>
                <a:close/>
              </a:path>
              <a:path w="4290060" h="1501775">
                <a:moveTo>
                  <a:pt x="4213515" y="0"/>
                </a:moveTo>
                <a:lnTo>
                  <a:pt x="4213515" y="76200"/>
                </a:lnTo>
                <a:lnTo>
                  <a:pt x="4283365" y="41275"/>
                </a:lnTo>
                <a:lnTo>
                  <a:pt x="4226215" y="41275"/>
                </a:lnTo>
                <a:lnTo>
                  <a:pt x="4226215" y="34925"/>
                </a:lnTo>
                <a:lnTo>
                  <a:pt x="4283365" y="34925"/>
                </a:lnTo>
                <a:lnTo>
                  <a:pt x="4213515" y="0"/>
                </a:lnTo>
                <a:close/>
              </a:path>
              <a:path w="4290060" h="1501775">
                <a:moveTo>
                  <a:pt x="2534881" y="38100"/>
                </a:moveTo>
                <a:lnTo>
                  <a:pt x="2531706" y="41275"/>
                </a:lnTo>
                <a:lnTo>
                  <a:pt x="2534881" y="41275"/>
                </a:lnTo>
                <a:lnTo>
                  <a:pt x="2534881" y="38100"/>
                </a:lnTo>
                <a:close/>
              </a:path>
              <a:path w="4290060" h="1501775">
                <a:moveTo>
                  <a:pt x="4213515" y="38100"/>
                </a:moveTo>
                <a:lnTo>
                  <a:pt x="2534881" y="38100"/>
                </a:lnTo>
                <a:lnTo>
                  <a:pt x="2534881" y="41275"/>
                </a:lnTo>
                <a:lnTo>
                  <a:pt x="4213515" y="41275"/>
                </a:lnTo>
                <a:lnTo>
                  <a:pt x="4213515" y="38100"/>
                </a:lnTo>
                <a:close/>
              </a:path>
              <a:path w="4290060" h="1501775">
                <a:moveTo>
                  <a:pt x="4283365" y="34925"/>
                </a:moveTo>
                <a:lnTo>
                  <a:pt x="4226215" y="34925"/>
                </a:lnTo>
                <a:lnTo>
                  <a:pt x="4226215" y="41275"/>
                </a:lnTo>
                <a:lnTo>
                  <a:pt x="4283365" y="41275"/>
                </a:lnTo>
                <a:lnTo>
                  <a:pt x="4289715" y="38100"/>
                </a:lnTo>
                <a:lnTo>
                  <a:pt x="4283365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75453" y="3529709"/>
            <a:ext cx="4290060" cy="127635"/>
          </a:xfrm>
          <a:custGeom>
            <a:avLst/>
            <a:gdLst/>
            <a:ahLst/>
            <a:cxnLst/>
            <a:rect l="l" t="t" r="r" b="b"/>
            <a:pathLst>
              <a:path w="4290060" h="127635">
                <a:moveTo>
                  <a:pt x="4213515" y="51179"/>
                </a:moveTo>
                <a:lnTo>
                  <a:pt x="4213515" y="127379"/>
                </a:lnTo>
                <a:lnTo>
                  <a:pt x="4283365" y="92454"/>
                </a:lnTo>
                <a:lnTo>
                  <a:pt x="4226215" y="92454"/>
                </a:lnTo>
                <a:lnTo>
                  <a:pt x="4226215" y="86104"/>
                </a:lnTo>
                <a:lnTo>
                  <a:pt x="4283365" y="86104"/>
                </a:lnTo>
                <a:lnTo>
                  <a:pt x="4213515" y="51179"/>
                </a:lnTo>
                <a:close/>
              </a:path>
              <a:path w="4290060" h="127635">
                <a:moveTo>
                  <a:pt x="2528531" y="38100"/>
                </a:moveTo>
                <a:lnTo>
                  <a:pt x="2528531" y="92454"/>
                </a:lnTo>
                <a:lnTo>
                  <a:pt x="4213515" y="92454"/>
                </a:lnTo>
                <a:lnTo>
                  <a:pt x="4213515" y="89279"/>
                </a:lnTo>
                <a:lnTo>
                  <a:pt x="2534881" y="89279"/>
                </a:lnTo>
                <a:lnTo>
                  <a:pt x="2531706" y="86104"/>
                </a:lnTo>
                <a:lnTo>
                  <a:pt x="2534881" y="86104"/>
                </a:lnTo>
                <a:lnTo>
                  <a:pt x="2534881" y="41275"/>
                </a:lnTo>
                <a:lnTo>
                  <a:pt x="2531706" y="41275"/>
                </a:lnTo>
                <a:lnTo>
                  <a:pt x="2528531" y="38100"/>
                </a:lnTo>
                <a:close/>
              </a:path>
              <a:path w="4290060" h="127635">
                <a:moveTo>
                  <a:pt x="4283365" y="86104"/>
                </a:moveTo>
                <a:lnTo>
                  <a:pt x="4226215" y="86104"/>
                </a:lnTo>
                <a:lnTo>
                  <a:pt x="4226215" y="92454"/>
                </a:lnTo>
                <a:lnTo>
                  <a:pt x="4283365" y="92454"/>
                </a:lnTo>
                <a:lnTo>
                  <a:pt x="4289715" y="89279"/>
                </a:lnTo>
                <a:lnTo>
                  <a:pt x="4283365" y="86104"/>
                </a:lnTo>
                <a:close/>
              </a:path>
              <a:path w="4290060" h="127635">
                <a:moveTo>
                  <a:pt x="2534881" y="86104"/>
                </a:moveTo>
                <a:lnTo>
                  <a:pt x="2531706" y="86104"/>
                </a:lnTo>
                <a:lnTo>
                  <a:pt x="2534881" y="89279"/>
                </a:lnTo>
                <a:lnTo>
                  <a:pt x="2534881" y="86104"/>
                </a:lnTo>
                <a:close/>
              </a:path>
              <a:path w="4290060" h="127635">
                <a:moveTo>
                  <a:pt x="4213515" y="86104"/>
                </a:moveTo>
                <a:lnTo>
                  <a:pt x="2534881" y="86104"/>
                </a:lnTo>
                <a:lnTo>
                  <a:pt x="2534881" y="89279"/>
                </a:lnTo>
                <a:lnTo>
                  <a:pt x="4213515" y="89279"/>
                </a:lnTo>
                <a:lnTo>
                  <a:pt x="4213515" y="86104"/>
                </a:lnTo>
                <a:close/>
              </a:path>
              <a:path w="4290060" h="12763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4" y="41275"/>
                </a:lnTo>
                <a:lnTo>
                  <a:pt x="63494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4290060" h="127635">
                <a:moveTo>
                  <a:pt x="76200" y="34925"/>
                </a:moveTo>
                <a:lnTo>
                  <a:pt x="63494" y="34925"/>
                </a:lnTo>
                <a:lnTo>
                  <a:pt x="63494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4290060" h="127635">
                <a:moveTo>
                  <a:pt x="2534881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2528531" y="41275"/>
                </a:lnTo>
                <a:lnTo>
                  <a:pt x="2528531" y="38100"/>
                </a:lnTo>
                <a:lnTo>
                  <a:pt x="2534881" y="38100"/>
                </a:lnTo>
                <a:lnTo>
                  <a:pt x="2534881" y="34925"/>
                </a:lnTo>
                <a:close/>
              </a:path>
              <a:path w="4290060" h="127635">
                <a:moveTo>
                  <a:pt x="2534881" y="38100"/>
                </a:moveTo>
                <a:lnTo>
                  <a:pt x="2528531" y="38100"/>
                </a:lnTo>
                <a:lnTo>
                  <a:pt x="2531706" y="41275"/>
                </a:lnTo>
                <a:lnTo>
                  <a:pt x="2534881" y="41275"/>
                </a:lnTo>
                <a:lnTo>
                  <a:pt x="2534881" y="381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75453" y="3529709"/>
            <a:ext cx="4290060" cy="1610995"/>
          </a:xfrm>
          <a:custGeom>
            <a:avLst/>
            <a:gdLst/>
            <a:ahLst/>
            <a:cxnLst/>
            <a:rect l="l" t="t" r="r" b="b"/>
            <a:pathLst>
              <a:path w="4290060" h="1610995">
                <a:moveTo>
                  <a:pt x="4213515" y="1534203"/>
                </a:moveTo>
                <a:lnTo>
                  <a:pt x="4213515" y="1610403"/>
                </a:lnTo>
                <a:lnTo>
                  <a:pt x="4283365" y="1575478"/>
                </a:lnTo>
                <a:lnTo>
                  <a:pt x="4226215" y="1575478"/>
                </a:lnTo>
                <a:lnTo>
                  <a:pt x="4226215" y="1569128"/>
                </a:lnTo>
                <a:lnTo>
                  <a:pt x="4283365" y="1569128"/>
                </a:lnTo>
                <a:lnTo>
                  <a:pt x="4213515" y="1534203"/>
                </a:lnTo>
                <a:close/>
              </a:path>
              <a:path w="4290060" h="1610995">
                <a:moveTo>
                  <a:pt x="2528531" y="38100"/>
                </a:moveTo>
                <a:lnTo>
                  <a:pt x="2528531" y="1575478"/>
                </a:lnTo>
                <a:lnTo>
                  <a:pt x="4213515" y="1575478"/>
                </a:lnTo>
                <a:lnTo>
                  <a:pt x="4213515" y="1572303"/>
                </a:lnTo>
                <a:lnTo>
                  <a:pt x="2534881" y="1572303"/>
                </a:lnTo>
                <a:lnTo>
                  <a:pt x="2531706" y="1569128"/>
                </a:lnTo>
                <a:lnTo>
                  <a:pt x="2534881" y="1569128"/>
                </a:lnTo>
                <a:lnTo>
                  <a:pt x="2534881" y="41275"/>
                </a:lnTo>
                <a:lnTo>
                  <a:pt x="2531706" y="41275"/>
                </a:lnTo>
                <a:lnTo>
                  <a:pt x="2528531" y="38100"/>
                </a:lnTo>
                <a:close/>
              </a:path>
              <a:path w="4290060" h="1610995">
                <a:moveTo>
                  <a:pt x="4283365" y="1569128"/>
                </a:moveTo>
                <a:lnTo>
                  <a:pt x="4226215" y="1569128"/>
                </a:lnTo>
                <a:lnTo>
                  <a:pt x="4226215" y="1575478"/>
                </a:lnTo>
                <a:lnTo>
                  <a:pt x="4283365" y="1575478"/>
                </a:lnTo>
                <a:lnTo>
                  <a:pt x="4289715" y="1572303"/>
                </a:lnTo>
                <a:lnTo>
                  <a:pt x="4283365" y="1569128"/>
                </a:lnTo>
                <a:close/>
              </a:path>
              <a:path w="4290060" h="1610995">
                <a:moveTo>
                  <a:pt x="2534881" y="1569128"/>
                </a:moveTo>
                <a:lnTo>
                  <a:pt x="2531706" y="1569128"/>
                </a:lnTo>
                <a:lnTo>
                  <a:pt x="2534881" y="1572303"/>
                </a:lnTo>
                <a:lnTo>
                  <a:pt x="2534881" y="1569128"/>
                </a:lnTo>
                <a:close/>
              </a:path>
              <a:path w="4290060" h="1610995">
                <a:moveTo>
                  <a:pt x="4213515" y="1569128"/>
                </a:moveTo>
                <a:lnTo>
                  <a:pt x="2534881" y="1569128"/>
                </a:lnTo>
                <a:lnTo>
                  <a:pt x="2534881" y="1572303"/>
                </a:lnTo>
                <a:lnTo>
                  <a:pt x="4213515" y="1572303"/>
                </a:lnTo>
                <a:lnTo>
                  <a:pt x="4213515" y="1569128"/>
                </a:lnTo>
                <a:close/>
              </a:path>
              <a:path w="4290060" h="161099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494" y="41275"/>
                </a:lnTo>
                <a:lnTo>
                  <a:pt x="63494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4290060" h="1610995">
                <a:moveTo>
                  <a:pt x="76200" y="34925"/>
                </a:moveTo>
                <a:lnTo>
                  <a:pt x="63494" y="34925"/>
                </a:lnTo>
                <a:lnTo>
                  <a:pt x="63494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4290060" h="1610995">
                <a:moveTo>
                  <a:pt x="2534881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2528531" y="41275"/>
                </a:lnTo>
                <a:lnTo>
                  <a:pt x="2528531" y="38100"/>
                </a:lnTo>
                <a:lnTo>
                  <a:pt x="2534881" y="38100"/>
                </a:lnTo>
                <a:lnTo>
                  <a:pt x="2534881" y="34925"/>
                </a:lnTo>
                <a:close/>
              </a:path>
              <a:path w="4290060" h="1610995">
                <a:moveTo>
                  <a:pt x="2534881" y="38100"/>
                </a:moveTo>
                <a:lnTo>
                  <a:pt x="2528531" y="38100"/>
                </a:lnTo>
                <a:lnTo>
                  <a:pt x="2531706" y="41275"/>
                </a:lnTo>
                <a:lnTo>
                  <a:pt x="2534881" y="41275"/>
                </a:lnTo>
                <a:lnTo>
                  <a:pt x="2534881" y="381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919394" y="3629659"/>
            <a:ext cx="6165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spc="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TP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20769" y="2791320"/>
            <a:ext cx="1507490" cy="475615"/>
          </a:xfrm>
          <a:custGeom>
            <a:avLst/>
            <a:gdLst/>
            <a:ahLst/>
            <a:cxnLst/>
            <a:rect l="l" t="t" r="r" b="b"/>
            <a:pathLst>
              <a:path w="1507490" h="475614">
                <a:moveTo>
                  <a:pt x="1483172" y="461646"/>
                </a:moveTo>
                <a:lnTo>
                  <a:pt x="1481326" y="467721"/>
                </a:lnTo>
                <a:lnTo>
                  <a:pt x="1505629" y="475107"/>
                </a:lnTo>
                <a:lnTo>
                  <a:pt x="1507476" y="469031"/>
                </a:lnTo>
                <a:lnTo>
                  <a:pt x="1483172" y="461646"/>
                </a:lnTo>
                <a:close/>
              </a:path>
              <a:path w="1507490" h="475614">
                <a:moveTo>
                  <a:pt x="1440642" y="448724"/>
                </a:moveTo>
                <a:lnTo>
                  <a:pt x="1438796" y="454799"/>
                </a:lnTo>
                <a:lnTo>
                  <a:pt x="1463099" y="462183"/>
                </a:lnTo>
                <a:lnTo>
                  <a:pt x="1464945" y="456107"/>
                </a:lnTo>
                <a:lnTo>
                  <a:pt x="1440642" y="448724"/>
                </a:lnTo>
                <a:close/>
              </a:path>
              <a:path w="1507490" h="475614">
                <a:moveTo>
                  <a:pt x="1398112" y="435800"/>
                </a:moveTo>
                <a:lnTo>
                  <a:pt x="1396265" y="441876"/>
                </a:lnTo>
                <a:lnTo>
                  <a:pt x="1420568" y="449261"/>
                </a:lnTo>
                <a:lnTo>
                  <a:pt x="1422415" y="443185"/>
                </a:lnTo>
                <a:lnTo>
                  <a:pt x="1398112" y="435800"/>
                </a:lnTo>
                <a:close/>
              </a:path>
              <a:path w="1507490" h="475614">
                <a:moveTo>
                  <a:pt x="1355582" y="422878"/>
                </a:moveTo>
                <a:lnTo>
                  <a:pt x="1353736" y="428953"/>
                </a:lnTo>
                <a:lnTo>
                  <a:pt x="1378038" y="436337"/>
                </a:lnTo>
                <a:lnTo>
                  <a:pt x="1379885" y="430262"/>
                </a:lnTo>
                <a:lnTo>
                  <a:pt x="1355582" y="422878"/>
                </a:lnTo>
                <a:close/>
              </a:path>
              <a:path w="1507490" h="475614">
                <a:moveTo>
                  <a:pt x="1313052" y="409954"/>
                </a:moveTo>
                <a:lnTo>
                  <a:pt x="1311206" y="416030"/>
                </a:lnTo>
                <a:lnTo>
                  <a:pt x="1335509" y="423415"/>
                </a:lnTo>
                <a:lnTo>
                  <a:pt x="1337355" y="417339"/>
                </a:lnTo>
                <a:lnTo>
                  <a:pt x="1313052" y="409954"/>
                </a:lnTo>
                <a:close/>
              </a:path>
              <a:path w="1507490" h="475614">
                <a:moveTo>
                  <a:pt x="1270521" y="397032"/>
                </a:moveTo>
                <a:lnTo>
                  <a:pt x="1268676" y="403108"/>
                </a:lnTo>
                <a:lnTo>
                  <a:pt x="1292979" y="410491"/>
                </a:lnTo>
                <a:lnTo>
                  <a:pt x="1294824" y="404416"/>
                </a:lnTo>
                <a:lnTo>
                  <a:pt x="1270521" y="397032"/>
                </a:lnTo>
                <a:close/>
              </a:path>
              <a:path w="1507490" h="475614">
                <a:moveTo>
                  <a:pt x="1227992" y="384108"/>
                </a:moveTo>
                <a:lnTo>
                  <a:pt x="1226145" y="390185"/>
                </a:lnTo>
                <a:lnTo>
                  <a:pt x="1250449" y="397569"/>
                </a:lnTo>
                <a:lnTo>
                  <a:pt x="1252294" y="391494"/>
                </a:lnTo>
                <a:lnTo>
                  <a:pt x="1227992" y="384108"/>
                </a:lnTo>
                <a:close/>
              </a:path>
              <a:path w="1507490" h="475614">
                <a:moveTo>
                  <a:pt x="1185462" y="371186"/>
                </a:moveTo>
                <a:lnTo>
                  <a:pt x="1183615" y="377262"/>
                </a:lnTo>
                <a:lnTo>
                  <a:pt x="1207918" y="384647"/>
                </a:lnTo>
                <a:lnTo>
                  <a:pt x="1209765" y="378571"/>
                </a:lnTo>
                <a:lnTo>
                  <a:pt x="1185462" y="371186"/>
                </a:lnTo>
                <a:close/>
              </a:path>
              <a:path w="1507490" h="475614">
                <a:moveTo>
                  <a:pt x="1142932" y="358264"/>
                </a:moveTo>
                <a:lnTo>
                  <a:pt x="1141086" y="364340"/>
                </a:lnTo>
                <a:lnTo>
                  <a:pt x="1165388" y="371723"/>
                </a:lnTo>
                <a:lnTo>
                  <a:pt x="1167235" y="365648"/>
                </a:lnTo>
                <a:lnTo>
                  <a:pt x="1142932" y="358264"/>
                </a:lnTo>
                <a:close/>
              </a:path>
              <a:path w="1507490" h="475614">
                <a:moveTo>
                  <a:pt x="1100401" y="345340"/>
                </a:moveTo>
                <a:lnTo>
                  <a:pt x="1098556" y="351416"/>
                </a:lnTo>
                <a:lnTo>
                  <a:pt x="1122859" y="358801"/>
                </a:lnTo>
                <a:lnTo>
                  <a:pt x="1124705" y="352725"/>
                </a:lnTo>
                <a:lnTo>
                  <a:pt x="1100401" y="345340"/>
                </a:lnTo>
                <a:close/>
              </a:path>
              <a:path w="1507490" h="475614">
                <a:moveTo>
                  <a:pt x="1057871" y="332418"/>
                </a:moveTo>
                <a:lnTo>
                  <a:pt x="1056026" y="338494"/>
                </a:lnTo>
                <a:lnTo>
                  <a:pt x="1080329" y="345878"/>
                </a:lnTo>
                <a:lnTo>
                  <a:pt x="1082174" y="339802"/>
                </a:lnTo>
                <a:lnTo>
                  <a:pt x="1057871" y="332418"/>
                </a:lnTo>
                <a:close/>
              </a:path>
              <a:path w="1507490" h="475614">
                <a:moveTo>
                  <a:pt x="1015342" y="319495"/>
                </a:moveTo>
                <a:lnTo>
                  <a:pt x="1013495" y="325570"/>
                </a:lnTo>
                <a:lnTo>
                  <a:pt x="1037799" y="332955"/>
                </a:lnTo>
                <a:lnTo>
                  <a:pt x="1039644" y="326880"/>
                </a:lnTo>
                <a:lnTo>
                  <a:pt x="1015342" y="319495"/>
                </a:lnTo>
                <a:close/>
              </a:path>
              <a:path w="1507490" h="475614">
                <a:moveTo>
                  <a:pt x="972812" y="306572"/>
                </a:moveTo>
                <a:lnTo>
                  <a:pt x="970965" y="312648"/>
                </a:lnTo>
                <a:lnTo>
                  <a:pt x="995268" y="320033"/>
                </a:lnTo>
                <a:lnTo>
                  <a:pt x="997115" y="313956"/>
                </a:lnTo>
                <a:lnTo>
                  <a:pt x="972812" y="306572"/>
                </a:lnTo>
                <a:close/>
              </a:path>
              <a:path w="1507490" h="475614">
                <a:moveTo>
                  <a:pt x="930282" y="293650"/>
                </a:moveTo>
                <a:lnTo>
                  <a:pt x="928436" y="299726"/>
                </a:lnTo>
                <a:lnTo>
                  <a:pt x="952738" y="307110"/>
                </a:lnTo>
                <a:lnTo>
                  <a:pt x="954585" y="301034"/>
                </a:lnTo>
                <a:lnTo>
                  <a:pt x="930282" y="293650"/>
                </a:lnTo>
                <a:close/>
              </a:path>
              <a:path w="1507490" h="475614">
                <a:moveTo>
                  <a:pt x="887751" y="280727"/>
                </a:moveTo>
                <a:lnTo>
                  <a:pt x="885906" y="286802"/>
                </a:lnTo>
                <a:lnTo>
                  <a:pt x="910208" y="294187"/>
                </a:lnTo>
                <a:lnTo>
                  <a:pt x="912054" y="288112"/>
                </a:lnTo>
                <a:lnTo>
                  <a:pt x="887751" y="280727"/>
                </a:lnTo>
                <a:close/>
              </a:path>
              <a:path w="1507490" h="475614">
                <a:moveTo>
                  <a:pt x="845221" y="267804"/>
                </a:moveTo>
                <a:lnTo>
                  <a:pt x="843375" y="273880"/>
                </a:lnTo>
                <a:lnTo>
                  <a:pt x="867679" y="281264"/>
                </a:lnTo>
                <a:lnTo>
                  <a:pt x="869524" y="275188"/>
                </a:lnTo>
                <a:lnTo>
                  <a:pt x="845221" y="267804"/>
                </a:lnTo>
                <a:close/>
              </a:path>
              <a:path w="1507490" h="475614">
                <a:moveTo>
                  <a:pt x="802692" y="254881"/>
                </a:moveTo>
                <a:lnTo>
                  <a:pt x="800845" y="260957"/>
                </a:lnTo>
                <a:lnTo>
                  <a:pt x="825148" y="268342"/>
                </a:lnTo>
                <a:lnTo>
                  <a:pt x="826994" y="262266"/>
                </a:lnTo>
                <a:lnTo>
                  <a:pt x="802692" y="254881"/>
                </a:lnTo>
                <a:close/>
              </a:path>
              <a:path w="1507490" h="475614">
                <a:moveTo>
                  <a:pt x="760162" y="241959"/>
                </a:moveTo>
                <a:lnTo>
                  <a:pt x="758315" y="248034"/>
                </a:lnTo>
                <a:lnTo>
                  <a:pt x="782618" y="255418"/>
                </a:lnTo>
                <a:lnTo>
                  <a:pt x="784465" y="249342"/>
                </a:lnTo>
                <a:lnTo>
                  <a:pt x="760162" y="241959"/>
                </a:lnTo>
                <a:close/>
              </a:path>
              <a:path w="1507490" h="475614">
                <a:moveTo>
                  <a:pt x="717631" y="229035"/>
                </a:moveTo>
                <a:lnTo>
                  <a:pt x="715785" y="235111"/>
                </a:lnTo>
                <a:lnTo>
                  <a:pt x="740088" y="242496"/>
                </a:lnTo>
                <a:lnTo>
                  <a:pt x="741935" y="236420"/>
                </a:lnTo>
                <a:lnTo>
                  <a:pt x="717631" y="229035"/>
                </a:lnTo>
                <a:close/>
              </a:path>
              <a:path w="1507490" h="475614">
                <a:moveTo>
                  <a:pt x="675101" y="216113"/>
                </a:moveTo>
                <a:lnTo>
                  <a:pt x="673256" y="222189"/>
                </a:lnTo>
                <a:lnTo>
                  <a:pt x="697558" y="229574"/>
                </a:lnTo>
                <a:lnTo>
                  <a:pt x="699404" y="223498"/>
                </a:lnTo>
                <a:lnTo>
                  <a:pt x="675101" y="216113"/>
                </a:lnTo>
                <a:close/>
              </a:path>
              <a:path w="1507490" h="475614">
                <a:moveTo>
                  <a:pt x="632571" y="203191"/>
                </a:moveTo>
                <a:lnTo>
                  <a:pt x="630725" y="209266"/>
                </a:lnTo>
                <a:lnTo>
                  <a:pt x="655027" y="216650"/>
                </a:lnTo>
                <a:lnTo>
                  <a:pt x="656874" y="210574"/>
                </a:lnTo>
                <a:lnTo>
                  <a:pt x="632571" y="203191"/>
                </a:lnTo>
                <a:close/>
              </a:path>
              <a:path w="1507490" h="475614">
                <a:moveTo>
                  <a:pt x="590042" y="190267"/>
                </a:moveTo>
                <a:lnTo>
                  <a:pt x="588195" y="196343"/>
                </a:lnTo>
                <a:lnTo>
                  <a:pt x="612498" y="203728"/>
                </a:lnTo>
                <a:lnTo>
                  <a:pt x="614344" y="197652"/>
                </a:lnTo>
                <a:lnTo>
                  <a:pt x="590042" y="190267"/>
                </a:lnTo>
                <a:close/>
              </a:path>
              <a:path w="1507490" h="475614">
                <a:moveTo>
                  <a:pt x="547512" y="177345"/>
                </a:moveTo>
                <a:lnTo>
                  <a:pt x="545665" y="183421"/>
                </a:lnTo>
                <a:lnTo>
                  <a:pt x="569968" y="190804"/>
                </a:lnTo>
                <a:lnTo>
                  <a:pt x="571814" y="184729"/>
                </a:lnTo>
                <a:lnTo>
                  <a:pt x="547512" y="177345"/>
                </a:lnTo>
                <a:close/>
              </a:path>
              <a:path w="1507490" h="475614">
                <a:moveTo>
                  <a:pt x="504981" y="164421"/>
                </a:moveTo>
                <a:lnTo>
                  <a:pt x="503135" y="170497"/>
                </a:lnTo>
                <a:lnTo>
                  <a:pt x="527438" y="177882"/>
                </a:lnTo>
                <a:lnTo>
                  <a:pt x="529283" y="171806"/>
                </a:lnTo>
                <a:lnTo>
                  <a:pt x="504981" y="164421"/>
                </a:lnTo>
                <a:close/>
              </a:path>
              <a:path w="1507490" h="475614">
                <a:moveTo>
                  <a:pt x="462451" y="151499"/>
                </a:moveTo>
                <a:lnTo>
                  <a:pt x="460604" y="157575"/>
                </a:lnTo>
                <a:lnTo>
                  <a:pt x="484908" y="164959"/>
                </a:lnTo>
                <a:lnTo>
                  <a:pt x="486754" y="158883"/>
                </a:lnTo>
                <a:lnTo>
                  <a:pt x="462451" y="151499"/>
                </a:lnTo>
                <a:close/>
              </a:path>
              <a:path w="1507490" h="475614">
                <a:moveTo>
                  <a:pt x="419921" y="138576"/>
                </a:moveTo>
                <a:lnTo>
                  <a:pt x="418075" y="144652"/>
                </a:lnTo>
                <a:lnTo>
                  <a:pt x="442377" y="152036"/>
                </a:lnTo>
                <a:lnTo>
                  <a:pt x="444224" y="145961"/>
                </a:lnTo>
                <a:lnTo>
                  <a:pt x="419921" y="138576"/>
                </a:lnTo>
                <a:close/>
              </a:path>
              <a:path w="1507490" h="475614">
                <a:moveTo>
                  <a:pt x="377391" y="125653"/>
                </a:moveTo>
                <a:lnTo>
                  <a:pt x="375545" y="131729"/>
                </a:lnTo>
                <a:lnTo>
                  <a:pt x="399848" y="139114"/>
                </a:lnTo>
                <a:lnTo>
                  <a:pt x="401694" y="133038"/>
                </a:lnTo>
                <a:lnTo>
                  <a:pt x="377391" y="125653"/>
                </a:lnTo>
                <a:close/>
              </a:path>
              <a:path w="1507490" h="475614">
                <a:moveTo>
                  <a:pt x="334860" y="112731"/>
                </a:moveTo>
                <a:lnTo>
                  <a:pt x="333015" y="118807"/>
                </a:lnTo>
                <a:lnTo>
                  <a:pt x="357318" y="126191"/>
                </a:lnTo>
                <a:lnTo>
                  <a:pt x="359164" y="120115"/>
                </a:lnTo>
                <a:lnTo>
                  <a:pt x="334860" y="112731"/>
                </a:lnTo>
                <a:close/>
              </a:path>
              <a:path w="1507490" h="475614">
                <a:moveTo>
                  <a:pt x="292331" y="99808"/>
                </a:moveTo>
                <a:lnTo>
                  <a:pt x="290485" y="105883"/>
                </a:lnTo>
                <a:lnTo>
                  <a:pt x="314788" y="113268"/>
                </a:lnTo>
                <a:lnTo>
                  <a:pt x="316633" y="107193"/>
                </a:lnTo>
                <a:lnTo>
                  <a:pt x="292331" y="99808"/>
                </a:lnTo>
                <a:close/>
              </a:path>
              <a:path w="1507490" h="475614">
                <a:moveTo>
                  <a:pt x="249801" y="86885"/>
                </a:moveTo>
                <a:lnTo>
                  <a:pt x="247956" y="92961"/>
                </a:lnTo>
                <a:lnTo>
                  <a:pt x="272258" y="100345"/>
                </a:lnTo>
                <a:lnTo>
                  <a:pt x="274104" y="94269"/>
                </a:lnTo>
                <a:lnTo>
                  <a:pt x="249801" y="86885"/>
                </a:lnTo>
                <a:close/>
              </a:path>
              <a:path w="1507490" h="475614">
                <a:moveTo>
                  <a:pt x="207271" y="73962"/>
                </a:moveTo>
                <a:lnTo>
                  <a:pt x="205425" y="80037"/>
                </a:lnTo>
                <a:lnTo>
                  <a:pt x="229727" y="87422"/>
                </a:lnTo>
                <a:lnTo>
                  <a:pt x="231574" y="81347"/>
                </a:lnTo>
                <a:lnTo>
                  <a:pt x="207271" y="73962"/>
                </a:lnTo>
                <a:close/>
              </a:path>
              <a:path w="1507490" h="475614">
                <a:moveTo>
                  <a:pt x="164741" y="61040"/>
                </a:moveTo>
                <a:lnTo>
                  <a:pt x="162895" y="67115"/>
                </a:lnTo>
                <a:lnTo>
                  <a:pt x="187198" y="74500"/>
                </a:lnTo>
                <a:lnTo>
                  <a:pt x="189044" y="68423"/>
                </a:lnTo>
                <a:lnTo>
                  <a:pt x="164741" y="61040"/>
                </a:lnTo>
                <a:close/>
              </a:path>
              <a:path w="1507490" h="475614">
                <a:moveTo>
                  <a:pt x="122212" y="48117"/>
                </a:moveTo>
                <a:lnTo>
                  <a:pt x="120365" y="54193"/>
                </a:lnTo>
                <a:lnTo>
                  <a:pt x="144668" y="61577"/>
                </a:lnTo>
                <a:lnTo>
                  <a:pt x="146514" y="55501"/>
                </a:lnTo>
                <a:lnTo>
                  <a:pt x="122212" y="48117"/>
                </a:lnTo>
                <a:close/>
              </a:path>
              <a:path w="1507490" h="475614">
                <a:moveTo>
                  <a:pt x="83986" y="0"/>
                </a:moveTo>
                <a:lnTo>
                  <a:pt x="0" y="14301"/>
                </a:lnTo>
                <a:lnTo>
                  <a:pt x="61832" y="72909"/>
                </a:lnTo>
                <a:lnTo>
                  <a:pt x="83986" y="0"/>
                </a:lnTo>
                <a:close/>
              </a:path>
              <a:path w="1507490" h="475614">
                <a:moveTo>
                  <a:pt x="79681" y="35194"/>
                </a:moveTo>
                <a:lnTo>
                  <a:pt x="77835" y="41269"/>
                </a:lnTo>
                <a:lnTo>
                  <a:pt x="102138" y="48654"/>
                </a:lnTo>
                <a:lnTo>
                  <a:pt x="103983" y="42579"/>
                </a:lnTo>
                <a:lnTo>
                  <a:pt x="79681" y="3519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20769" y="4312201"/>
            <a:ext cx="1556385" cy="437515"/>
          </a:xfrm>
          <a:custGeom>
            <a:avLst/>
            <a:gdLst/>
            <a:ahLst/>
            <a:cxnLst/>
            <a:rect l="l" t="t" r="r" b="b"/>
            <a:pathLst>
              <a:path w="1556384" h="437514">
                <a:moveTo>
                  <a:pt x="1531442" y="424563"/>
                </a:moveTo>
                <a:lnTo>
                  <a:pt x="1529796" y="430696"/>
                </a:lnTo>
                <a:lnTo>
                  <a:pt x="1554330" y="437277"/>
                </a:lnTo>
                <a:lnTo>
                  <a:pt x="1555974" y="431144"/>
                </a:lnTo>
                <a:lnTo>
                  <a:pt x="1531442" y="424563"/>
                </a:lnTo>
                <a:close/>
              </a:path>
              <a:path w="1556384" h="437514">
                <a:moveTo>
                  <a:pt x="1488509" y="413047"/>
                </a:moveTo>
                <a:lnTo>
                  <a:pt x="1486865" y="419181"/>
                </a:lnTo>
                <a:lnTo>
                  <a:pt x="1511397" y="425761"/>
                </a:lnTo>
                <a:lnTo>
                  <a:pt x="1513042" y="419628"/>
                </a:lnTo>
                <a:lnTo>
                  <a:pt x="1488509" y="413047"/>
                </a:lnTo>
                <a:close/>
              </a:path>
              <a:path w="1556384" h="437514">
                <a:moveTo>
                  <a:pt x="1445577" y="401530"/>
                </a:moveTo>
                <a:lnTo>
                  <a:pt x="1443932" y="407664"/>
                </a:lnTo>
                <a:lnTo>
                  <a:pt x="1468465" y="414244"/>
                </a:lnTo>
                <a:lnTo>
                  <a:pt x="1470110" y="408111"/>
                </a:lnTo>
                <a:lnTo>
                  <a:pt x="1445577" y="401530"/>
                </a:lnTo>
                <a:close/>
              </a:path>
              <a:path w="1556384" h="437514">
                <a:moveTo>
                  <a:pt x="1402645" y="390015"/>
                </a:moveTo>
                <a:lnTo>
                  <a:pt x="1401000" y="396148"/>
                </a:lnTo>
                <a:lnTo>
                  <a:pt x="1425533" y="402728"/>
                </a:lnTo>
                <a:lnTo>
                  <a:pt x="1427177" y="396595"/>
                </a:lnTo>
                <a:lnTo>
                  <a:pt x="1402645" y="390015"/>
                </a:lnTo>
                <a:close/>
              </a:path>
              <a:path w="1556384" h="437514">
                <a:moveTo>
                  <a:pt x="1359712" y="378499"/>
                </a:moveTo>
                <a:lnTo>
                  <a:pt x="1358068" y="384632"/>
                </a:lnTo>
                <a:lnTo>
                  <a:pt x="1382600" y="391213"/>
                </a:lnTo>
                <a:lnTo>
                  <a:pt x="1384245" y="385079"/>
                </a:lnTo>
                <a:lnTo>
                  <a:pt x="1359712" y="378499"/>
                </a:lnTo>
                <a:close/>
              </a:path>
              <a:path w="1556384" h="437514">
                <a:moveTo>
                  <a:pt x="1316780" y="366983"/>
                </a:moveTo>
                <a:lnTo>
                  <a:pt x="1315135" y="373115"/>
                </a:lnTo>
                <a:lnTo>
                  <a:pt x="1339668" y="379696"/>
                </a:lnTo>
                <a:lnTo>
                  <a:pt x="1341313" y="373562"/>
                </a:lnTo>
                <a:lnTo>
                  <a:pt x="1316780" y="366983"/>
                </a:lnTo>
                <a:close/>
              </a:path>
              <a:path w="1556384" h="437514">
                <a:moveTo>
                  <a:pt x="1273848" y="355466"/>
                </a:moveTo>
                <a:lnTo>
                  <a:pt x="1272203" y="361599"/>
                </a:lnTo>
                <a:lnTo>
                  <a:pt x="1296736" y="368180"/>
                </a:lnTo>
                <a:lnTo>
                  <a:pt x="1298380" y="362047"/>
                </a:lnTo>
                <a:lnTo>
                  <a:pt x="1273848" y="355466"/>
                </a:lnTo>
                <a:close/>
              </a:path>
              <a:path w="1556384" h="437514">
                <a:moveTo>
                  <a:pt x="1230915" y="343950"/>
                </a:moveTo>
                <a:lnTo>
                  <a:pt x="1229271" y="350083"/>
                </a:lnTo>
                <a:lnTo>
                  <a:pt x="1253803" y="356664"/>
                </a:lnTo>
                <a:lnTo>
                  <a:pt x="1255448" y="350531"/>
                </a:lnTo>
                <a:lnTo>
                  <a:pt x="1230915" y="343950"/>
                </a:lnTo>
                <a:close/>
              </a:path>
              <a:path w="1556384" h="437514">
                <a:moveTo>
                  <a:pt x="1187983" y="332433"/>
                </a:moveTo>
                <a:lnTo>
                  <a:pt x="1186338" y="338568"/>
                </a:lnTo>
                <a:lnTo>
                  <a:pt x="1210871" y="345147"/>
                </a:lnTo>
                <a:lnTo>
                  <a:pt x="1212515" y="339015"/>
                </a:lnTo>
                <a:lnTo>
                  <a:pt x="1187983" y="332433"/>
                </a:lnTo>
                <a:close/>
              </a:path>
              <a:path w="1556384" h="437514">
                <a:moveTo>
                  <a:pt x="1145051" y="320918"/>
                </a:moveTo>
                <a:lnTo>
                  <a:pt x="1143406" y="327051"/>
                </a:lnTo>
                <a:lnTo>
                  <a:pt x="1167938" y="333631"/>
                </a:lnTo>
                <a:lnTo>
                  <a:pt x="1169584" y="327498"/>
                </a:lnTo>
                <a:lnTo>
                  <a:pt x="1145051" y="320918"/>
                </a:lnTo>
                <a:close/>
              </a:path>
              <a:path w="1556384" h="437514">
                <a:moveTo>
                  <a:pt x="1102118" y="309402"/>
                </a:moveTo>
                <a:lnTo>
                  <a:pt x="1100474" y="315535"/>
                </a:lnTo>
                <a:lnTo>
                  <a:pt x="1125006" y="322116"/>
                </a:lnTo>
                <a:lnTo>
                  <a:pt x="1126652" y="315982"/>
                </a:lnTo>
                <a:lnTo>
                  <a:pt x="1102118" y="309402"/>
                </a:lnTo>
                <a:close/>
              </a:path>
              <a:path w="1556384" h="437514">
                <a:moveTo>
                  <a:pt x="1059187" y="297886"/>
                </a:moveTo>
                <a:lnTo>
                  <a:pt x="1057541" y="304018"/>
                </a:lnTo>
                <a:lnTo>
                  <a:pt x="1082074" y="310600"/>
                </a:lnTo>
                <a:lnTo>
                  <a:pt x="1083720" y="304465"/>
                </a:lnTo>
                <a:lnTo>
                  <a:pt x="1059187" y="297886"/>
                </a:lnTo>
                <a:close/>
              </a:path>
              <a:path w="1556384" h="437514">
                <a:moveTo>
                  <a:pt x="1016255" y="286369"/>
                </a:moveTo>
                <a:lnTo>
                  <a:pt x="1014609" y="292502"/>
                </a:lnTo>
                <a:lnTo>
                  <a:pt x="1039141" y="299083"/>
                </a:lnTo>
                <a:lnTo>
                  <a:pt x="1040787" y="292950"/>
                </a:lnTo>
                <a:lnTo>
                  <a:pt x="1016255" y="286369"/>
                </a:lnTo>
                <a:close/>
              </a:path>
              <a:path w="1556384" h="437514">
                <a:moveTo>
                  <a:pt x="973322" y="274853"/>
                </a:moveTo>
                <a:lnTo>
                  <a:pt x="971676" y="280986"/>
                </a:lnTo>
                <a:lnTo>
                  <a:pt x="996209" y="287567"/>
                </a:lnTo>
                <a:lnTo>
                  <a:pt x="997855" y="281434"/>
                </a:lnTo>
                <a:lnTo>
                  <a:pt x="973322" y="274853"/>
                </a:lnTo>
                <a:close/>
              </a:path>
              <a:path w="1556384" h="437514">
                <a:moveTo>
                  <a:pt x="930390" y="263337"/>
                </a:moveTo>
                <a:lnTo>
                  <a:pt x="928744" y="269471"/>
                </a:lnTo>
                <a:lnTo>
                  <a:pt x="953277" y="276051"/>
                </a:lnTo>
                <a:lnTo>
                  <a:pt x="954923" y="269918"/>
                </a:lnTo>
                <a:lnTo>
                  <a:pt x="930390" y="263337"/>
                </a:lnTo>
                <a:close/>
              </a:path>
              <a:path w="1556384" h="437514">
                <a:moveTo>
                  <a:pt x="887458" y="251820"/>
                </a:moveTo>
                <a:lnTo>
                  <a:pt x="885812" y="257954"/>
                </a:lnTo>
                <a:lnTo>
                  <a:pt x="910344" y="264534"/>
                </a:lnTo>
                <a:lnTo>
                  <a:pt x="911990" y="258401"/>
                </a:lnTo>
                <a:lnTo>
                  <a:pt x="887458" y="251820"/>
                </a:lnTo>
                <a:close/>
              </a:path>
              <a:path w="1556384" h="437514">
                <a:moveTo>
                  <a:pt x="844525" y="240305"/>
                </a:moveTo>
                <a:lnTo>
                  <a:pt x="842879" y="246438"/>
                </a:lnTo>
                <a:lnTo>
                  <a:pt x="867412" y="253019"/>
                </a:lnTo>
                <a:lnTo>
                  <a:pt x="869058" y="246885"/>
                </a:lnTo>
                <a:lnTo>
                  <a:pt x="844525" y="240305"/>
                </a:lnTo>
                <a:close/>
              </a:path>
              <a:path w="1556384" h="437514">
                <a:moveTo>
                  <a:pt x="801593" y="228789"/>
                </a:moveTo>
                <a:lnTo>
                  <a:pt x="799947" y="234922"/>
                </a:lnTo>
                <a:lnTo>
                  <a:pt x="824480" y="241503"/>
                </a:lnTo>
                <a:lnTo>
                  <a:pt x="826126" y="235369"/>
                </a:lnTo>
                <a:lnTo>
                  <a:pt x="801593" y="228789"/>
                </a:lnTo>
                <a:close/>
              </a:path>
              <a:path w="1556384" h="437514">
                <a:moveTo>
                  <a:pt x="758661" y="217272"/>
                </a:moveTo>
                <a:lnTo>
                  <a:pt x="757015" y="223405"/>
                </a:lnTo>
                <a:lnTo>
                  <a:pt x="781547" y="229986"/>
                </a:lnTo>
                <a:lnTo>
                  <a:pt x="783193" y="223854"/>
                </a:lnTo>
                <a:lnTo>
                  <a:pt x="758661" y="217272"/>
                </a:lnTo>
                <a:close/>
              </a:path>
              <a:path w="1556384" h="437514">
                <a:moveTo>
                  <a:pt x="715728" y="205756"/>
                </a:moveTo>
                <a:lnTo>
                  <a:pt x="714082" y="211889"/>
                </a:lnTo>
                <a:lnTo>
                  <a:pt x="738616" y="218470"/>
                </a:lnTo>
                <a:lnTo>
                  <a:pt x="740261" y="212337"/>
                </a:lnTo>
                <a:lnTo>
                  <a:pt x="715728" y="205756"/>
                </a:lnTo>
                <a:close/>
              </a:path>
              <a:path w="1556384" h="437514">
                <a:moveTo>
                  <a:pt x="672796" y="194240"/>
                </a:moveTo>
                <a:lnTo>
                  <a:pt x="671150" y="200374"/>
                </a:lnTo>
                <a:lnTo>
                  <a:pt x="695684" y="206954"/>
                </a:lnTo>
                <a:lnTo>
                  <a:pt x="697329" y="200821"/>
                </a:lnTo>
                <a:lnTo>
                  <a:pt x="672796" y="194240"/>
                </a:lnTo>
                <a:close/>
              </a:path>
              <a:path w="1556384" h="437514">
                <a:moveTo>
                  <a:pt x="629864" y="182723"/>
                </a:moveTo>
                <a:lnTo>
                  <a:pt x="628218" y="188857"/>
                </a:lnTo>
                <a:lnTo>
                  <a:pt x="652752" y="195437"/>
                </a:lnTo>
                <a:lnTo>
                  <a:pt x="654396" y="189304"/>
                </a:lnTo>
                <a:lnTo>
                  <a:pt x="629864" y="182723"/>
                </a:lnTo>
                <a:close/>
              </a:path>
              <a:path w="1556384" h="437514">
                <a:moveTo>
                  <a:pt x="586931" y="171208"/>
                </a:moveTo>
                <a:lnTo>
                  <a:pt x="585287" y="177341"/>
                </a:lnTo>
                <a:lnTo>
                  <a:pt x="609819" y="183921"/>
                </a:lnTo>
                <a:lnTo>
                  <a:pt x="611464" y="177788"/>
                </a:lnTo>
                <a:lnTo>
                  <a:pt x="586931" y="171208"/>
                </a:lnTo>
                <a:close/>
              </a:path>
              <a:path w="1556384" h="437514">
                <a:moveTo>
                  <a:pt x="543999" y="159692"/>
                </a:moveTo>
                <a:lnTo>
                  <a:pt x="542354" y="165825"/>
                </a:lnTo>
                <a:lnTo>
                  <a:pt x="566887" y="172406"/>
                </a:lnTo>
                <a:lnTo>
                  <a:pt x="568532" y="166272"/>
                </a:lnTo>
                <a:lnTo>
                  <a:pt x="543999" y="159692"/>
                </a:lnTo>
                <a:close/>
              </a:path>
              <a:path w="1556384" h="437514">
                <a:moveTo>
                  <a:pt x="501067" y="148175"/>
                </a:moveTo>
                <a:lnTo>
                  <a:pt x="499422" y="154308"/>
                </a:lnTo>
                <a:lnTo>
                  <a:pt x="523955" y="160889"/>
                </a:lnTo>
                <a:lnTo>
                  <a:pt x="525599" y="154757"/>
                </a:lnTo>
                <a:lnTo>
                  <a:pt x="501067" y="148175"/>
                </a:lnTo>
                <a:close/>
              </a:path>
              <a:path w="1556384" h="437514">
                <a:moveTo>
                  <a:pt x="458134" y="136659"/>
                </a:moveTo>
                <a:lnTo>
                  <a:pt x="456490" y="142792"/>
                </a:lnTo>
                <a:lnTo>
                  <a:pt x="481022" y="149373"/>
                </a:lnTo>
                <a:lnTo>
                  <a:pt x="482667" y="143240"/>
                </a:lnTo>
                <a:lnTo>
                  <a:pt x="458134" y="136659"/>
                </a:lnTo>
                <a:close/>
              </a:path>
              <a:path w="1556384" h="437514">
                <a:moveTo>
                  <a:pt x="415202" y="125143"/>
                </a:moveTo>
                <a:lnTo>
                  <a:pt x="413557" y="131277"/>
                </a:lnTo>
                <a:lnTo>
                  <a:pt x="438090" y="137857"/>
                </a:lnTo>
                <a:lnTo>
                  <a:pt x="439734" y="131724"/>
                </a:lnTo>
                <a:lnTo>
                  <a:pt x="415202" y="125143"/>
                </a:lnTo>
                <a:close/>
              </a:path>
              <a:path w="1556384" h="437514">
                <a:moveTo>
                  <a:pt x="372270" y="113626"/>
                </a:moveTo>
                <a:lnTo>
                  <a:pt x="370625" y="119760"/>
                </a:lnTo>
                <a:lnTo>
                  <a:pt x="395157" y="126340"/>
                </a:lnTo>
                <a:lnTo>
                  <a:pt x="396802" y="120208"/>
                </a:lnTo>
                <a:lnTo>
                  <a:pt x="372270" y="113626"/>
                </a:lnTo>
                <a:close/>
              </a:path>
              <a:path w="1556384" h="437514">
                <a:moveTo>
                  <a:pt x="329337" y="102111"/>
                </a:moveTo>
                <a:lnTo>
                  <a:pt x="327693" y="108244"/>
                </a:lnTo>
                <a:lnTo>
                  <a:pt x="352225" y="114824"/>
                </a:lnTo>
                <a:lnTo>
                  <a:pt x="353871" y="108691"/>
                </a:lnTo>
                <a:lnTo>
                  <a:pt x="329337" y="102111"/>
                </a:lnTo>
                <a:close/>
              </a:path>
              <a:path w="1556384" h="437514">
                <a:moveTo>
                  <a:pt x="286405" y="90595"/>
                </a:moveTo>
                <a:lnTo>
                  <a:pt x="284760" y="96728"/>
                </a:lnTo>
                <a:lnTo>
                  <a:pt x="309293" y="103309"/>
                </a:lnTo>
                <a:lnTo>
                  <a:pt x="310939" y="97175"/>
                </a:lnTo>
                <a:lnTo>
                  <a:pt x="286405" y="90595"/>
                </a:lnTo>
                <a:close/>
              </a:path>
              <a:path w="1556384" h="437514">
                <a:moveTo>
                  <a:pt x="243474" y="79079"/>
                </a:moveTo>
                <a:lnTo>
                  <a:pt x="241828" y="85211"/>
                </a:lnTo>
                <a:lnTo>
                  <a:pt x="266360" y="91793"/>
                </a:lnTo>
                <a:lnTo>
                  <a:pt x="268006" y="85658"/>
                </a:lnTo>
                <a:lnTo>
                  <a:pt x="243474" y="79079"/>
                </a:lnTo>
                <a:close/>
              </a:path>
              <a:path w="1556384" h="437514">
                <a:moveTo>
                  <a:pt x="200541" y="67562"/>
                </a:moveTo>
                <a:lnTo>
                  <a:pt x="198895" y="73695"/>
                </a:lnTo>
                <a:lnTo>
                  <a:pt x="223428" y="80276"/>
                </a:lnTo>
                <a:lnTo>
                  <a:pt x="225074" y="74143"/>
                </a:lnTo>
                <a:lnTo>
                  <a:pt x="200541" y="67562"/>
                </a:lnTo>
                <a:close/>
              </a:path>
              <a:path w="1556384" h="437514">
                <a:moveTo>
                  <a:pt x="157609" y="56046"/>
                </a:moveTo>
                <a:lnTo>
                  <a:pt x="155963" y="62179"/>
                </a:lnTo>
                <a:lnTo>
                  <a:pt x="180496" y="68760"/>
                </a:lnTo>
                <a:lnTo>
                  <a:pt x="182142" y="62627"/>
                </a:lnTo>
                <a:lnTo>
                  <a:pt x="157609" y="56046"/>
                </a:lnTo>
                <a:close/>
              </a:path>
              <a:path w="1556384" h="437514">
                <a:moveTo>
                  <a:pt x="114677" y="44530"/>
                </a:moveTo>
                <a:lnTo>
                  <a:pt x="113031" y="50664"/>
                </a:lnTo>
                <a:lnTo>
                  <a:pt x="137563" y="57243"/>
                </a:lnTo>
                <a:lnTo>
                  <a:pt x="139209" y="51111"/>
                </a:lnTo>
                <a:lnTo>
                  <a:pt x="114677" y="44530"/>
                </a:lnTo>
                <a:close/>
              </a:path>
              <a:path w="1556384" h="437514">
                <a:moveTo>
                  <a:pt x="83469" y="0"/>
                </a:moveTo>
                <a:lnTo>
                  <a:pt x="0" y="17057"/>
                </a:lnTo>
                <a:lnTo>
                  <a:pt x="63727" y="73597"/>
                </a:lnTo>
                <a:lnTo>
                  <a:pt x="72775" y="39865"/>
                </a:lnTo>
                <a:lnTo>
                  <a:pt x="70098" y="39147"/>
                </a:lnTo>
                <a:lnTo>
                  <a:pt x="71744" y="33014"/>
                </a:lnTo>
                <a:lnTo>
                  <a:pt x="74613" y="33014"/>
                </a:lnTo>
                <a:lnTo>
                  <a:pt x="83469" y="0"/>
                </a:lnTo>
                <a:close/>
              </a:path>
              <a:path w="1556384" h="437514">
                <a:moveTo>
                  <a:pt x="74420" y="33732"/>
                </a:moveTo>
                <a:lnTo>
                  <a:pt x="72775" y="39865"/>
                </a:lnTo>
                <a:lnTo>
                  <a:pt x="94632" y="45727"/>
                </a:lnTo>
                <a:lnTo>
                  <a:pt x="96277" y="39594"/>
                </a:lnTo>
                <a:lnTo>
                  <a:pt x="74420" y="33732"/>
                </a:lnTo>
                <a:close/>
              </a:path>
              <a:path w="1556384" h="437514">
                <a:moveTo>
                  <a:pt x="71744" y="33014"/>
                </a:moveTo>
                <a:lnTo>
                  <a:pt x="70098" y="39147"/>
                </a:lnTo>
                <a:lnTo>
                  <a:pt x="72775" y="39865"/>
                </a:lnTo>
                <a:lnTo>
                  <a:pt x="74420" y="33732"/>
                </a:lnTo>
                <a:lnTo>
                  <a:pt x="71744" y="33014"/>
                </a:lnTo>
                <a:close/>
              </a:path>
              <a:path w="1556384" h="437514">
                <a:moveTo>
                  <a:pt x="74613" y="33014"/>
                </a:moveTo>
                <a:lnTo>
                  <a:pt x="71744" y="33014"/>
                </a:lnTo>
                <a:lnTo>
                  <a:pt x="74420" y="33732"/>
                </a:lnTo>
                <a:lnTo>
                  <a:pt x="74613" y="3301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13926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63448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0" dirty="0"/>
              <a:t>Discussions </a:t>
            </a:r>
            <a:r>
              <a:rPr spc="-45" dirty="0"/>
              <a:t>on </a:t>
            </a:r>
            <a:r>
              <a:rPr spc="-114" dirty="0"/>
              <a:t>Micro</a:t>
            </a:r>
            <a:r>
              <a:rPr spc="110" dirty="0"/>
              <a:t> </a:t>
            </a:r>
            <a:r>
              <a:rPr spc="-45" dirty="0"/>
              <a:t>Services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5354"/>
            <a:ext cx="10220960" cy="41198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02" baseline="1089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3825" spc="-60" baseline="1089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3825" spc="-52" baseline="1089" dirty="0">
                <a:solidFill>
                  <a:srgbClr val="444949"/>
                </a:solidFill>
                <a:latin typeface="Gill Sans MT"/>
                <a:cs typeface="Gill Sans MT"/>
              </a:rPr>
              <a:t>free to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design </a:t>
            </a:r>
            <a:r>
              <a:rPr sz="3825" baseline="1089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micro-service </a:t>
            </a:r>
            <a:r>
              <a:rPr sz="3825" spc="-30" baseline="1089" dirty="0">
                <a:solidFill>
                  <a:srgbClr val="444949"/>
                </a:solidFill>
                <a:latin typeface="Gill Sans MT"/>
                <a:cs typeface="Gill Sans MT"/>
              </a:rPr>
              <a:t>the way </a:t>
            </a:r>
            <a:r>
              <a:rPr sz="3825" spc="-44" baseline="1089" dirty="0">
                <a:solidFill>
                  <a:srgbClr val="444949"/>
                </a:solidFill>
                <a:latin typeface="Gill Sans MT"/>
                <a:cs typeface="Gill Sans MT"/>
              </a:rPr>
              <a:t>you</a:t>
            </a:r>
            <a:r>
              <a:rPr sz="3825" spc="832" baseline="108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3825" spc="-22" baseline="1089" dirty="0">
                <a:solidFill>
                  <a:srgbClr val="444949"/>
                </a:solidFill>
                <a:latin typeface="Gill Sans MT"/>
                <a:cs typeface="Gill Sans MT"/>
              </a:rPr>
              <a:t>want</a:t>
            </a:r>
            <a:endParaRPr sz="3825" baseline="1089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Synchronous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patterns: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600" spc="-80" dirty="0">
                <a:solidFill>
                  <a:srgbClr val="444949"/>
                </a:solidFill>
                <a:latin typeface="Gill Sans MT"/>
                <a:cs typeface="Gill Sans MT"/>
              </a:rPr>
              <a:t>Gateway,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Load</a:t>
            </a:r>
            <a:r>
              <a:rPr sz="2600" spc="-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Balancers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Gill Sans MT"/>
                <a:cs typeface="Gill Sans MT"/>
              </a:rPr>
              <a:t>Asynchronous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patterns: </a:t>
            </a:r>
            <a:r>
              <a:rPr sz="2600" spc="-15" dirty="0">
                <a:solidFill>
                  <a:srgbClr val="444949"/>
                </a:solidFill>
                <a:latin typeface="Gill Sans MT"/>
                <a:cs typeface="Gill Sans MT"/>
              </a:rPr>
              <a:t>SQS, </a:t>
            </a:r>
            <a:r>
              <a:rPr sz="2600" spc="-100" dirty="0">
                <a:solidFill>
                  <a:srgbClr val="444949"/>
                </a:solidFill>
                <a:latin typeface="Gill Sans MT"/>
                <a:cs typeface="Gill Sans MT"/>
              </a:rPr>
              <a:t>Kinesis, </a:t>
            </a:r>
            <a:r>
              <a:rPr sz="2600" spc="-25" dirty="0">
                <a:solidFill>
                  <a:srgbClr val="444949"/>
                </a:solidFill>
                <a:latin typeface="Gill Sans MT"/>
                <a:cs typeface="Gill Sans MT"/>
              </a:rPr>
              <a:t>SNS, </a:t>
            </a:r>
            <a:r>
              <a:rPr sz="2600" spc="-10" dirty="0">
                <a:solidFill>
                  <a:srgbClr val="444949"/>
                </a:solidFill>
                <a:latin typeface="Gill Sans MT"/>
                <a:cs typeface="Gill Sans MT"/>
              </a:rPr>
              <a:t>Lambda</a:t>
            </a:r>
            <a:r>
              <a:rPr sz="2600" spc="-4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triggers </a:t>
            </a:r>
            <a:r>
              <a:rPr sz="2600" spc="15" dirty="0">
                <a:solidFill>
                  <a:srgbClr val="444949"/>
                </a:solidFill>
                <a:latin typeface="Gill Sans MT"/>
                <a:cs typeface="Gill Sans MT"/>
              </a:rPr>
              <a:t>(S3)</a:t>
            </a:r>
            <a:endParaRPr sz="2600">
              <a:latin typeface="Gill Sans MT"/>
              <a:cs typeface="Gill Sans MT"/>
            </a:endParaRPr>
          </a:p>
          <a:p>
            <a:pPr marL="241300" indent="-228600">
              <a:lnSpc>
                <a:spcPts val="2985"/>
              </a:lnSpc>
              <a:spcBef>
                <a:spcPts val="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Challenges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with</a:t>
            </a:r>
            <a:r>
              <a:rPr sz="2600" spc="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micro-services: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repeated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overhead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creating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each new</a:t>
            </a:r>
            <a:r>
              <a:rPr sz="2200" spc="1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microservice,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Gill Sans MT"/>
                <a:cs typeface="Gill Sans MT"/>
              </a:rPr>
              <a:t>issues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optimizing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server</a:t>
            </a:r>
            <a:r>
              <a:rPr sz="2200" spc="1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density/utilization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complexity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running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multiple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versions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multiple microservices</a:t>
            </a:r>
            <a:r>
              <a:rPr sz="22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simultaneously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proliferation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client-side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code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requirements to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integrate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many separate</a:t>
            </a:r>
            <a:r>
              <a:rPr sz="22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services.</a:t>
            </a:r>
            <a:endParaRPr sz="2200">
              <a:latin typeface="Gill Sans MT"/>
              <a:cs typeface="Gill Sans MT"/>
            </a:endParaRPr>
          </a:p>
          <a:p>
            <a:pPr marL="241300" indent="-228600">
              <a:lnSpc>
                <a:spcPts val="2985"/>
              </a:lnSpc>
              <a:spcBef>
                <a:spcPts val="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" dirty="0">
                <a:solidFill>
                  <a:srgbClr val="444949"/>
                </a:solidFill>
                <a:latin typeface="Gill Sans MT"/>
                <a:cs typeface="Gill Sans MT"/>
              </a:rPr>
              <a:t>Some </a:t>
            </a:r>
            <a:r>
              <a:rPr sz="26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the challenges </a:t>
            </a:r>
            <a:r>
              <a:rPr sz="26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600" spc="-45" dirty="0">
                <a:solidFill>
                  <a:srgbClr val="444949"/>
                </a:solidFill>
                <a:latin typeface="Gill Sans MT"/>
                <a:cs typeface="Gill Sans MT"/>
              </a:rPr>
              <a:t>solved </a:t>
            </a:r>
            <a:r>
              <a:rPr sz="26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600" spc="-35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r>
              <a:rPr sz="2600" spc="3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Gill Sans MT"/>
                <a:cs typeface="Gill Sans MT"/>
              </a:rPr>
              <a:t>patterns:</a:t>
            </a:r>
            <a:endParaRPr sz="2600">
              <a:latin typeface="Gill Sans MT"/>
              <a:cs typeface="Gill Sans MT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API </a:t>
            </a:r>
            <a:r>
              <a:rPr sz="2200" spc="-70" dirty="0">
                <a:solidFill>
                  <a:srgbClr val="444949"/>
                </a:solidFill>
                <a:latin typeface="Gill Sans MT"/>
                <a:cs typeface="Gill Sans MT"/>
              </a:rPr>
              <a:t>Gateway, </a:t>
            </a:r>
            <a:r>
              <a:rPr sz="2200" spc="-5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automatically </a:t>
            </a:r>
            <a:r>
              <a:rPr sz="22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20" dirty="0">
                <a:solidFill>
                  <a:srgbClr val="444949"/>
                </a:solidFill>
                <a:latin typeface="Gill Sans MT"/>
                <a:cs typeface="Gill Sans MT"/>
              </a:rPr>
              <a:t>pay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per</a:t>
            </a:r>
            <a:r>
              <a:rPr sz="2200" spc="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usage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34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3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easily </a:t>
            </a:r>
            <a:r>
              <a:rPr sz="2200" spc="-40" dirty="0">
                <a:solidFill>
                  <a:srgbClr val="444949"/>
                </a:solidFill>
                <a:latin typeface="Gill Sans MT"/>
                <a:cs typeface="Gill Sans MT"/>
              </a:rPr>
              <a:t>clone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API,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reproduce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environments</a:t>
            </a:r>
            <a:endParaRPr sz="2200">
              <a:latin typeface="Gill Sans MT"/>
              <a:cs typeface="Gill Sans MT"/>
            </a:endParaRPr>
          </a:p>
          <a:p>
            <a:pPr marL="698500" lvl="1" indent="-228600">
              <a:lnSpc>
                <a:spcPts val="24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0" dirty="0">
                <a:solidFill>
                  <a:srgbClr val="444949"/>
                </a:solidFill>
                <a:latin typeface="Gill Sans MT"/>
                <a:cs typeface="Gill Sans MT"/>
              </a:rPr>
              <a:t>Generated </a:t>
            </a:r>
            <a:r>
              <a:rPr sz="2200" spc="-50" dirty="0">
                <a:solidFill>
                  <a:srgbClr val="444949"/>
                </a:solidFill>
                <a:latin typeface="Gill Sans MT"/>
                <a:cs typeface="Gill Sans MT"/>
              </a:rPr>
              <a:t>client </a:t>
            </a:r>
            <a:r>
              <a:rPr sz="2200" spc="-90" dirty="0">
                <a:solidFill>
                  <a:srgbClr val="444949"/>
                </a:solidFill>
                <a:latin typeface="Gill Sans MT"/>
                <a:cs typeface="Gill Sans MT"/>
              </a:rPr>
              <a:t>SDK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through </a:t>
            </a:r>
            <a:r>
              <a:rPr sz="2200" spc="-25" dirty="0">
                <a:solidFill>
                  <a:srgbClr val="444949"/>
                </a:solidFill>
                <a:latin typeface="Gill Sans MT"/>
                <a:cs typeface="Gill Sans MT"/>
              </a:rPr>
              <a:t>Swagger </a:t>
            </a:r>
            <a:r>
              <a:rPr sz="2200" spc="-45" dirty="0">
                <a:solidFill>
                  <a:srgbClr val="444949"/>
                </a:solidFill>
                <a:latin typeface="Gill Sans MT"/>
                <a:cs typeface="Gill Sans MT"/>
              </a:rPr>
              <a:t>integration </a:t>
            </a:r>
            <a:r>
              <a:rPr sz="2200" spc="-75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the API</a:t>
            </a:r>
            <a:r>
              <a:rPr sz="22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200" spc="-35" dirty="0">
                <a:solidFill>
                  <a:srgbClr val="444949"/>
                </a:solidFill>
                <a:latin typeface="Gill Sans MT"/>
                <a:cs typeface="Gill Sans MT"/>
              </a:rPr>
              <a:t>Gateway</a:t>
            </a:r>
            <a:endParaRPr sz="22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051093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4698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696845" algn="l"/>
              </a:tabLst>
            </a:pPr>
            <a:r>
              <a:rPr spc="-100" dirty="0"/>
              <a:t>Distributing	</a:t>
            </a:r>
            <a:r>
              <a:rPr spc="-30" dirty="0"/>
              <a:t>paid</a:t>
            </a:r>
            <a:r>
              <a:rPr spc="-80" dirty="0"/>
              <a:t> </a:t>
            </a:r>
            <a:r>
              <a:rPr spc="-70" dirty="0"/>
              <a:t>content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685655" cy="360108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sell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videos online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paid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buy</a:t>
            </a:r>
            <a:r>
              <a:rPr sz="2800" spc="3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videos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Each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videos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bought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many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different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customers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distribute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videos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users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who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premium</a:t>
            </a:r>
            <a:r>
              <a:rPr sz="2800" spc="43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premium</a:t>
            </a:r>
            <a:r>
              <a:rPr sz="28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Links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send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premium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should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short</a:t>
            </a:r>
            <a:r>
              <a:rPr sz="28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lived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</a:t>
            </a:r>
            <a:r>
              <a:rPr sz="2800" spc="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global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fully</a:t>
            </a:r>
            <a:r>
              <a:rPr sz="2800" spc="1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44449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761619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35" dirty="0"/>
              <a:t>Start </a:t>
            </a:r>
            <a:r>
              <a:rPr spc="-65" dirty="0"/>
              <a:t>simple, premium </a:t>
            </a:r>
            <a:r>
              <a:rPr spc="-114" dirty="0"/>
              <a:t>user</a:t>
            </a:r>
            <a:r>
              <a:rPr spc="-245" dirty="0"/>
              <a:t> </a:t>
            </a:r>
            <a:r>
              <a:rPr spc="-60" dirty="0"/>
              <a:t>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19008" y="5168900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8391" y="4376928"/>
            <a:ext cx="713232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06896" y="4376928"/>
            <a:ext cx="713231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75199" y="5114035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22956" y="5120132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84335" y="4383023"/>
            <a:ext cx="713231" cy="716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10880" y="4696050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1719944" y="41276"/>
                </a:moveTo>
                <a:lnTo>
                  <a:pt x="1719944" y="76201"/>
                </a:lnTo>
                <a:lnTo>
                  <a:pt x="1789794" y="41276"/>
                </a:lnTo>
                <a:lnTo>
                  <a:pt x="1719944" y="41276"/>
                </a:lnTo>
                <a:close/>
              </a:path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34926"/>
                </a:moveTo>
                <a:lnTo>
                  <a:pt x="1719944" y="41276"/>
                </a:lnTo>
                <a:lnTo>
                  <a:pt x="1732647" y="41276"/>
                </a:lnTo>
                <a:lnTo>
                  <a:pt x="1732647" y="34926"/>
                </a:lnTo>
                <a:lnTo>
                  <a:pt x="1719944" y="34926"/>
                </a:lnTo>
                <a:close/>
              </a:path>
              <a:path w="1796414" h="76200">
                <a:moveTo>
                  <a:pt x="1719944" y="1"/>
                </a:moveTo>
                <a:lnTo>
                  <a:pt x="1719944" y="34926"/>
                </a:lnTo>
                <a:lnTo>
                  <a:pt x="1732647" y="34926"/>
                </a:lnTo>
                <a:lnTo>
                  <a:pt x="1732647" y="41276"/>
                </a:lnTo>
                <a:lnTo>
                  <a:pt x="1789797" y="41275"/>
                </a:lnTo>
                <a:lnTo>
                  <a:pt x="1796144" y="38101"/>
                </a:lnTo>
                <a:lnTo>
                  <a:pt x="1719944" y="1"/>
                </a:lnTo>
                <a:close/>
              </a:path>
              <a:path w="1796414" h="76200">
                <a:moveTo>
                  <a:pt x="76200" y="34925"/>
                </a:moveTo>
                <a:lnTo>
                  <a:pt x="76200" y="41275"/>
                </a:lnTo>
                <a:lnTo>
                  <a:pt x="1719944" y="41276"/>
                </a:lnTo>
                <a:lnTo>
                  <a:pt x="1719944" y="34926"/>
                </a:lnTo>
                <a:lnTo>
                  <a:pt x="76200" y="34925"/>
                </a:lnTo>
                <a:close/>
              </a:path>
              <a:path w="1796414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18225" y="4696364"/>
            <a:ext cx="1667510" cy="82550"/>
          </a:xfrm>
          <a:custGeom>
            <a:avLst/>
            <a:gdLst/>
            <a:ahLst/>
            <a:cxnLst/>
            <a:rect l="l" t="t" r="r" b="b"/>
            <a:pathLst>
              <a:path w="1667509" h="82550">
                <a:moveTo>
                  <a:pt x="1591225" y="47513"/>
                </a:moveTo>
                <a:lnTo>
                  <a:pt x="1591081" y="82438"/>
                </a:lnTo>
                <a:lnTo>
                  <a:pt x="1661550" y="47565"/>
                </a:lnTo>
                <a:lnTo>
                  <a:pt x="1603919" y="47565"/>
                </a:lnTo>
                <a:lnTo>
                  <a:pt x="1591225" y="47513"/>
                </a:lnTo>
                <a:close/>
              </a:path>
              <a:path w="1667509" h="82550">
                <a:moveTo>
                  <a:pt x="76356" y="0"/>
                </a:moveTo>
                <a:lnTo>
                  <a:pt x="0" y="37786"/>
                </a:lnTo>
                <a:lnTo>
                  <a:pt x="76042" y="76199"/>
                </a:lnTo>
                <a:lnTo>
                  <a:pt x="76186" y="41275"/>
                </a:lnTo>
                <a:lnTo>
                  <a:pt x="63487" y="41222"/>
                </a:lnTo>
                <a:lnTo>
                  <a:pt x="63513" y="34872"/>
                </a:lnTo>
                <a:lnTo>
                  <a:pt x="76212" y="34872"/>
                </a:lnTo>
                <a:lnTo>
                  <a:pt x="76356" y="0"/>
                </a:lnTo>
                <a:close/>
              </a:path>
              <a:path w="1667509" h="82550">
                <a:moveTo>
                  <a:pt x="1591251" y="41163"/>
                </a:moveTo>
                <a:lnTo>
                  <a:pt x="1591225" y="47513"/>
                </a:lnTo>
                <a:lnTo>
                  <a:pt x="1603919" y="47565"/>
                </a:lnTo>
                <a:lnTo>
                  <a:pt x="1603945" y="41215"/>
                </a:lnTo>
                <a:lnTo>
                  <a:pt x="1591251" y="41163"/>
                </a:lnTo>
                <a:close/>
              </a:path>
              <a:path w="1667509" h="82550">
                <a:moveTo>
                  <a:pt x="1591395" y="6238"/>
                </a:moveTo>
                <a:lnTo>
                  <a:pt x="1591251" y="41163"/>
                </a:lnTo>
                <a:lnTo>
                  <a:pt x="1603945" y="41215"/>
                </a:lnTo>
                <a:lnTo>
                  <a:pt x="1603919" y="47565"/>
                </a:lnTo>
                <a:lnTo>
                  <a:pt x="1661550" y="47565"/>
                </a:lnTo>
                <a:lnTo>
                  <a:pt x="1667437" y="44651"/>
                </a:lnTo>
                <a:lnTo>
                  <a:pt x="1591395" y="6238"/>
                </a:lnTo>
                <a:close/>
              </a:path>
              <a:path w="1667509" h="82550">
                <a:moveTo>
                  <a:pt x="76212" y="34925"/>
                </a:moveTo>
                <a:lnTo>
                  <a:pt x="76186" y="41275"/>
                </a:lnTo>
                <a:lnTo>
                  <a:pt x="1591225" y="47513"/>
                </a:lnTo>
                <a:lnTo>
                  <a:pt x="1591251" y="41163"/>
                </a:lnTo>
                <a:lnTo>
                  <a:pt x="76212" y="34925"/>
                </a:lnTo>
                <a:close/>
              </a:path>
              <a:path w="1667509" h="82550">
                <a:moveTo>
                  <a:pt x="63513" y="34872"/>
                </a:moveTo>
                <a:lnTo>
                  <a:pt x="63487" y="41222"/>
                </a:lnTo>
                <a:lnTo>
                  <a:pt x="76186" y="41275"/>
                </a:lnTo>
                <a:lnTo>
                  <a:pt x="76212" y="34925"/>
                </a:lnTo>
                <a:lnTo>
                  <a:pt x="63513" y="34872"/>
                </a:lnTo>
                <a:close/>
              </a:path>
              <a:path w="1667509" h="82550">
                <a:moveTo>
                  <a:pt x="76212" y="34872"/>
                </a:moveTo>
                <a:lnTo>
                  <a:pt x="63513" y="34872"/>
                </a:lnTo>
                <a:lnTo>
                  <a:pt x="7621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222108" y="4370323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32669" y="438861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38956" y="4370323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03536" y="3451752"/>
            <a:ext cx="1796414" cy="1282700"/>
          </a:xfrm>
          <a:custGeom>
            <a:avLst/>
            <a:gdLst/>
            <a:ahLst/>
            <a:cxnLst/>
            <a:rect l="l" t="t" r="r" b="b"/>
            <a:pathLst>
              <a:path w="1796414" h="1282700">
                <a:moveTo>
                  <a:pt x="1732284" y="1240705"/>
                </a:moveTo>
                <a:lnTo>
                  <a:pt x="1711990" y="1269130"/>
                </a:lnTo>
                <a:lnTo>
                  <a:pt x="1796144" y="1282399"/>
                </a:lnTo>
                <a:lnTo>
                  <a:pt x="1777969" y="1248084"/>
                </a:lnTo>
                <a:lnTo>
                  <a:pt x="1742619" y="1248084"/>
                </a:lnTo>
                <a:lnTo>
                  <a:pt x="1732284" y="1240705"/>
                </a:lnTo>
                <a:close/>
              </a:path>
              <a:path w="1796414" h="1282700">
                <a:moveTo>
                  <a:pt x="1735973" y="1235537"/>
                </a:moveTo>
                <a:lnTo>
                  <a:pt x="1732284" y="1240705"/>
                </a:lnTo>
                <a:lnTo>
                  <a:pt x="1742619" y="1248084"/>
                </a:lnTo>
                <a:lnTo>
                  <a:pt x="1746309" y="1242917"/>
                </a:lnTo>
                <a:lnTo>
                  <a:pt x="1735973" y="1235537"/>
                </a:lnTo>
                <a:close/>
              </a:path>
              <a:path w="1796414" h="1282700">
                <a:moveTo>
                  <a:pt x="1756267" y="1207113"/>
                </a:moveTo>
                <a:lnTo>
                  <a:pt x="1735973" y="1235537"/>
                </a:lnTo>
                <a:lnTo>
                  <a:pt x="1746309" y="1242917"/>
                </a:lnTo>
                <a:lnTo>
                  <a:pt x="1742619" y="1248084"/>
                </a:lnTo>
                <a:lnTo>
                  <a:pt x="1777969" y="1248084"/>
                </a:lnTo>
                <a:lnTo>
                  <a:pt x="1756267" y="1207113"/>
                </a:lnTo>
                <a:close/>
              </a:path>
              <a:path w="1796414" h="1282700">
                <a:moveTo>
                  <a:pt x="63861" y="41693"/>
                </a:moveTo>
                <a:lnTo>
                  <a:pt x="60171" y="46861"/>
                </a:lnTo>
                <a:lnTo>
                  <a:pt x="1732284" y="1240705"/>
                </a:lnTo>
                <a:lnTo>
                  <a:pt x="1735973" y="1235537"/>
                </a:lnTo>
                <a:lnTo>
                  <a:pt x="63861" y="41693"/>
                </a:lnTo>
                <a:close/>
              </a:path>
              <a:path w="1796414" h="1282700">
                <a:moveTo>
                  <a:pt x="0" y="0"/>
                </a:moveTo>
                <a:lnTo>
                  <a:pt x="39877" y="75285"/>
                </a:lnTo>
                <a:lnTo>
                  <a:pt x="60171" y="46861"/>
                </a:lnTo>
                <a:lnTo>
                  <a:pt x="49837" y="39483"/>
                </a:lnTo>
                <a:lnTo>
                  <a:pt x="53527" y="34315"/>
                </a:lnTo>
                <a:lnTo>
                  <a:pt x="69129" y="34315"/>
                </a:lnTo>
                <a:lnTo>
                  <a:pt x="84155" y="13270"/>
                </a:lnTo>
                <a:lnTo>
                  <a:pt x="0" y="0"/>
                </a:lnTo>
                <a:close/>
              </a:path>
              <a:path w="1796414" h="1282700">
                <a:moveTo>
                  <a:pt x="53527" y="34315"/>
                </a:moveTo>
                <a:lnTo>
                  <a:pt x="49837" y="39483"/>
                </a:lnTo>
                <a:lnTo>
                  <a:pt x="60171" y="46861"/>
                </a:lnTo>
                <a:lnTo>
                  <a:pt x="63861" y="41693"/>
                </a:lnTo>
                <a:lnTo>
                  <a:pt x="53527" y="34315"/>
                </a:lnTo>
                <a:close/>
              </a:path>
              <a:path w="1796414" h="1282700">
                <a:moveTo>
                  <a:pt x="69129" y="34315"/>
                </a:moveTo>
                <a:lnTo>
                  <a:pt x="53527" y="34315"/>
                </a:lnTo>
                <a:lnTo>
                  <a:pt x="63861" y="41693"/>
                </a:lnTo>
                <a:lnTo>
                  <a:pt x="69129" y="3431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659754" y="4461764"/>
            <a:ext cx="195198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Tables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of</a:t>
            </a:r>
            <a:r>
              <a:rPr sz="1800" spc="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And who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is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premium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75326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2176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Add</a:t>
            </a:r>
            <a:r>
              <a:rPr spc="-50" dirty="0"/>
              <a:t> </a:t>
            </a:r>
            <a:r>
              <a:rPr spc="-75" dirty="0"/>
              <a:t>authentication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19008" y="5168900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8391" y="4376928"/>
            <a:ext cx="713232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6896" y="4376928"/>
            <a:ext cx="713231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5199" y="5114035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22956" y="5120132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84335" y="4383023"/>
            <a:ext cx="713231" cy="716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0880" y="4696050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1719944" y="41276"/>
                </a:moveTo>
                <a:lnTo>
                  <a:pt x="1719944" y="76201"/>
                </a:lnTo>
                <a:lnTo>
                  <a:pt x="1789794" y="41276"/>
                </a:lnTo>
                <a:lnTo>
                  <a:pt x="1719944" y="41276"/>
                </a:lnTo>
                <a:close/>
              </a:path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34926"/>
                </a:moveTo>
                <a:lnTo>
                  <a:pt x="1719944" y="41276"/>
                </a:lnTo>
                <a:lnTo>
                  <a:pt x="1732647" y="41276"/>
                </a:lnTo>
                <a:lnTo>
                  <a:pt x="1732647" y="34926"/>
                </a:lnTo>
                <a:lnTo>
                  <a:pt x="1719944" y="34926"/>
                </a:lnTo>
                <a:close/>
              </a:path>
              <a:path w="1796414" h="76200">
                <a:moveTo>
                  <a:pt x="1719944" y="1"/>
                </a:moveTo>
                <a:lnTo>
                  <a:pt x="1719944" y="34926"/>
                </a:lnTo>
                <a:lnTo>
                  <a:pt x="1732647" y="34926"/>
                </a:lnTo>
                <a:lnTo>
                  <a:pt x="1732647" y="41276"/>
                </a:lnTo>
                <a:lnTo>
                  <a:pt x="1789797" y="41275"/>
                </a:lnTo>
                <a:lnTo>
                  <a:pt x="1796144" y="38101"/>
                </a:lnTo>
                <a:lnTo>
                  <a:pt x="1719944" y="1"/>
                </a:lnTo>
                <a:close/>
              </a:path>
              <a:path w="1796414" h="76200">
                <a:moveTo>
                  <a:pt x="76200" y="34925"/>
                </a:moveTo>
                <a:lnTo>
                  <a:pt x="76200" y="41275"/>
                </a:lnTo>
                <a:lnTo>
                  <a:pt x="1719944" y="41276"/>
                </a:lnTo>
                <a:lnTo>
                  <a:pt x="1719944" y="34926"/>
                </a:lnTo>
                <a:lnTo>
                  <a:pt x="76200" y="34925"/>
                </a:lnTo>
                <a:close/>
              </a:path>
              <a:path w="1796414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18225" y="4696364"/>
            <a:ext cx="1667510" cy="82550"/>
          </a:xfrm>
          <a:custGeom>
            <a:avLst/>
            <a:gdLst/>
            <a:ahLst/>
            <a:cxnLst/>
            <a:rect l="l" t="t" r="r" b="b"/>
            <a:pathLst>
              <a:path w="1667509" h="82550">
                <a:moveTo>
                  <a:pt x="1591225" y="47513"/>
                </a:moveTo>
                <a:lnTo>
                  <a:pt x="1591081" y="82438"/>
                </a:lnTo>
                <a:lnTo>
                  <a:pt x="1661550" y="47565"/>
                </a:lnTo>
                <a:lnTo>
                  <a:pt x="1603919" y="47565"/>
                </a:lnTo>
                <a:lnTo>
                  <a:pt x="1591225" y="47513"/>
                </a:lnTo>
                <a:close/>
              </a:path>
              <a:path w="1667509" h="82550">
                <a:moveTo>
                  <a:pt x="76356" y="0"/>
                </a:moveTo>
                <a:lnTo>
                  <a:pt x="0" y="37786"/>
                </a:lnTo>
                <a:lnTo>
                  <a:pt x="76042" y="76199"/>
                </a:lnTo>
                <a:lnTo>
                  <a:pt x="76186" y="41275"/>
                </a:lnTo>
                <a:lnTo>
                  <a:pt x="63487" y="41222"/>
                </a:lnTo>
                <a:lnTo>
                  <a:pt x="63513" y="34872"/>
                </a:lnTo>
                <a:lnTo>
                  <a:pt x="76212" y="34872"/>
                </a:lnTo>
                <a:lnTo>
                  <a:pt x="76356" y="0"/>
                </a:lnTo>
                <a:close/>
              </a:path>
              <a:path w="1667509" h="82550">
                <a:moveTo>
                  <a:pt x="1591251" y="41163"/>
                </a:moveTo>
                <a:lnTo>
                  <a:pt x="1591225" y="47513"/>
                </a:lnTo>
                <a:lnTo>
                  <a:pt x="1603919" y="47565"/>
                </a:lnTo>
                <a:lnTo>
                  <a:pt x="1603945" y="41215"/>
                </a:lnTo>
                <a:lnTo>
                  <a:pt x="1591251" y="41163"/>
                </a:lnTo>
                <a:close/>
              </a:path>
              <a:path w="1667509" h="82550">
                <a:moveTo>
                  <a:pt x="1591395" y="6238"/>
                </a:moveTo>
                <a:lnTo>
                  <a:pt x="1591251" y="41163"/>
                </a:lnTo>
                <a:lnTo>
                  <a:pt x="1603945" y="41215"/>
                </a:lnTo>
                <a:lnTo>
                  <a:pt x="1603919" y="47565"/>
                </a:lnTo>
                <a:lnTo>
                  <a:pt x="1661550" y="47565"/>
                </a:lnTo>
                <a:lnTo>
                  <a:pt x="1667437" y="44651"/>
                </a:lnTo>
                <a:lnTo>
                  <a:pt x="1591395" y="6238"/>
                </a:lnTo>
                <a:close/>
              </a:path>
              <a:path w="1667509" h="82550">
                <a:moveTo>
                  <a:pt x="76212" y="34925"/>
                </a:moveTo>
                <a:lnTo>
                  <a:pt x="76186" y="41275"/>
                </a:lnTo>
                <a:lnTo>
                  <a:pt x="1591225" y="47513"/>
                </a:lnTo>
                <a:lnTo>
                  <a:pt x="1591251" y="41163"/>
                </a:lnTo>
                <a:lnTo>
                  <a:pt x="76212" y="34925"/>
                </a:lnTo>
                <a:close/>
              </a:path>
              <a:path w="1667509" h="82550">
                <a:moveTo>
                  <a:pt x="63513" y="34872"/>
                </a:moveTo>
                <a:lnTo>
                  <a:pt x="63487" y="41222"/>
                </a:lnTo>
                <a:lnTo>
                  <a:pt x="76186" y="41275"/>
                </a:lnTo>
                <a:lnTo>
                  <a:pt x="76212" y="34925"/>
                </a:lnTo>
                <a:lnTo>
                  <a:pt x="63513" y="34872"/>
                </a:lnTo>
                <a:close/>
              </a:path>
              <a:path w="1667509" h="82550">
                <a:moveTo>
                  <a:pt x="76212" y="34872"/>
                </a:moveTo>
                <a:lnTo>
                  <a:pt x="63513" y="34872"/>
                </a:lnTo>
                <a:lnTo>
                  <a:pt x="7621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22108" y="4370323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2669" y="438861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38956" y="4370323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03536" y="3451752"/>
            <a:ext cx="1796414" cy="1282700"/>
          </a:xfrm>
          <a:custGeom>
            <a:avLst/>
            <a:gdLst/>
            <a:ahLst/>
            <a:cxnLst/>
            <a:rect l="l" t="t" r="r" b="b"/>
            <a:pathLst>
              <a:path w="1796414" h="1282700">
                <a:moveTo>
                  <a:pt x="1732284" y="1240705"/>
                </a:moveTo>
                <a:lnTo>
                  <a:pt x="1711990" y="1269130"/>
                </a:lnTo>
                <a:lnTo>
                  <a:pt x="1796144" y="1282399"/>
                </a:lnTo>
                <a:lnTo>
                  <a:pt x="1777969" y="1248084"/>
                </a:lnTo>
                <a:lnTo>
                  <a:pt x="1742619" y="1248084"/>
                </a:lnTo>
                <a:lnTo>
                  <a:pt x="1732284" y="1240705"/>
                </a:lnTo>
                <a:close/>
              </a:path>
              <a:path w="1796414" h="1282700">
                <a:moveTo>
                  <a:pt x="1735973" y="1235537"/>
                </a:moveTo>
                <a:lnTo>
                  <a:pt x="1732284" y="1240705"/>
                </a:lnTo>
                <a:lnTo>
                  <a:pt x="1742619" y="1248084"/>
                </a:lnTo>
                <a:lnTo>
                  <a:pt x="1746309" y="1242917"/>
                </a:lnTo>
                <a:lnTo>
                  <a:pt x="1735973" y="1235537"/>
                </a:lnTo>
                <a:close/>
              </a:path>
              <a:path w="1796414" h="1282700">
                <a:moveTo>
                  <a:pt x="1756267" y="1207113"/>
                </a:moveTo>
                <a:lnTo>
                  <a:pt x="1735973" y="1235537"/>
                </a:lnTo>
                <a:lnTo>
                  <a:pt x="1746309" y="1242917"/>
                </a:lnTo>
                <a:lnTo>
                  <a:pt x="1742619" y="1248084"/>
                </a:lnTo>
                <a:lnTo>
                  <a:pt x="1777969" y="1248084"/>
                </a:lnTo>
                <a:lnTo>
                  <a:pt x="1756267" y="1207113"/>
                </a:lnTo>
                <a:close/>
              </a:path>
              <a:path w="1796414" h="1282700">
                <a:moveTo>
                  <a:pt x="63861" y="41693"/>
                </a:moveTo>
                <a:lnTo>
                  <a:pt x="60171" y="46861"/>
                </a:lnTo>
                <a:lnTo>
                  <a:pt x="1732284" y="1240705"/>
                </a:lnTo>
                <a:lnTo>
                  <a:pt x="1735973" y="1235537"/>
                </a:lnTo>
                <a:lnTo>
                  <a:pt x="63861" y="41693"/>
                </a:lnTo>
                <a:close/>
              </a:path>
              <a:path w="1796414" h="1282700">
                <a:moveTo>
                  <a:pt x="0" y="0"/>
                </a:moveTo>
                <a:lnTo>
                  <a:pt x="39877" y="75285"/>
                </a:lnTo>
                <a:lnTo>
                  <a:pt x="60171" y="46861"/>
                </a:lnTo>
                <a:lnTo>
                  <a:pt x="49837" y="39483"/>
                </a:lnTo>
                <a:lnTo>
                  <a:pt x="53527" y="34315"/>
                </a:lnTo>
                <a:lnTo>
                  <a:pt x="69129" y="34315"/>
                </a:lnTo>
                <a:lnTo>
                  <a:pt x="84155" y="13270"/>
                </a:lnTo>
                <a:lnTo>
                  <a:pt x="0" y="0"/>
                </a:lnTo>
                <a:close/>
              </a:path>
              <a:path w="1796414" h="1282700">
                <a:moveTo>
                  <a:pt x="53527" y="34315"/>
                </a:moveTo>
                <a:lnTo>
                  <a:pt x="49837" y="39483"/>
                </a:lnTo>
                <a:lnTo>
                  <a:pt x="60171" y="46861"/>
                </a:lnTo>
                <a:lnTo>
                  <a:pt x="63861" y="41693"/>
                </a:lnTo>
                <a:lnTo>
                  <a:pt x="53527" y="34315"/>
                </a:lnTo>
                <a:close/>
              </a:path>
              <a:path w="1796414" h="1282700">
                <a:moveTo>
                  <a:pt x="69129" y="34315"/>
                </a:moveTo>
                <a:lnTo>
                  <a:pt x="53527" y="34315"/>
                </a:lnTo>
                <a:lnTo>
                  <a:pt x="63861" y="41693"/>
                </a:lnTo>
                <a:lnTo>
                  <a:pt x="69129" y="3431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51679" y="3157219"/>
            <a:ext cx="12090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98391" y="2913888"/>
            <a:ext cx="713232" cy="716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02589" y="3233484"/>
            <a:ext cx="1797685" cy="76200"/>
          </a:xfrm>
          <a:custGeom>
            <a:avLst/>
            <a:gdLst/>
            <a:ahLst/>
            <a:cxnLst/>
            <a:rect l="l" t="t" r="r" b="b"/>
            <a:pathLst>
              <a:path w="1797685" h="76200">
                <a:moveTo>
                  <a:pt x="76200" y="0"/>
                </a:moveTo>
                <a:lnTo>
                  <a:pt x="0" y="38098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7685" h="76200">
                <a:moveTo>
                  <a:pt x="1720891" y="0"/>
                </a:moveTo>
                <a:lnTo>
                  <a:pt x="1720891" y="76200"/>
                </a:lnTo>
                <a:lnTo>
                  <a:pt x="1790741" y="41275"/>
                </a:lnTo>
                <a:lnTo>
                  <a:pt x="1733591" y="41275"/>
                </a:lnTo>
                <a:lnTo>
                  <a:pt x="1733591" y="34925"/>
                </a:lnTo>
                <a:lnTo>
                  <a:pt x="1790741" y="34925"/>
                </a:lnTo>
                <a:lnTo>
                  <a:pt x="1720891" y="0"/>
                </a:lnTo>
                <a:close/>
              </a:path>
              <a:path w="1797685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7685" h="76200">
                <a:moveTo>
                  <a:pt x="1720891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20891" y="41275"/>
                </a:lnTo>
                <a:lnTo>
                  <a:pt x="1720891" y="34925"/>
                </a:lnTo>
                <a:close/>
              </a:path>
              <a:path w="1797685" h="76200">
                <a:moveTo>
                  <a:pt x="1790741" y="34925"/>
                </a:moveTo>
                <a:lnTo>
                  <a:pt x="1733591" y="34925"/>
                </a:lnTo>
                <a:lnTo>
                  <a:pt x="1733591" y="41275"/>
                </a:lnTo>
                <a:lnTo>
                  <a:pt x="1790741" y="41275"/>
                </a:lnTo>
                <a:lnTo>
                  <a:pt x="1797091" y="38100"/>
                </a:lnTo>
                <a:lnTo>
                  <a:pt x="1790741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92347" y="2879852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19737" y="3620917"/>
            <a:ext cx="76200" cy="751205"/>
          </a:xfrm>
          <a:custGeom>
            <a:avLst/>
            <a:gdLst/>
            <a:ahLst/>
            <a:cxnLst/>
            <a:rect l="l" t="t" r="r" b="b"/>
            <a:pathLst>
              <a:path w="76200" h="751204">
                <a:moveTo>
                  <a:pt x="34925" y="674567"/>
                </a:moveTo>
                <a:lnTo>
                  <a:pt x="0" y="674568"/>
                </a:lnTo>
                <a:lnTo>
                  <a:pt x="38100" y="750768"/>
                </a:lnTo>
                <a:lnTo>
                  <a:pt x="69849" y="687268"/>
                </a:lnTo>
                <a:lnTo>
                  <a:pt x="34925" y="687268"/>
                </a:lnTo>
                <a:lnTo>
                  <a:pt x="34925" y="674567"/>
                </a:lnTo>
                <a:close/>
              </a:path>
              <a:path w="76200" h="751204">
                <a:moveTo>
                  <a:pt x="41275" y="674567"/>
                </a:moveTo>
                <a:lnTo>
                  <a:pt x="34925" y="674567"/>
                </a:lnTo>
                <a:lnTo>
                  <a:pt x="34925" y="687268"/>
                </a:lnTo>
                <a:lnTo>
                  <a:pt x="41275" y="687268"/>
                </a:lnTo>
                <a:lnTo>
                  <a:pt x="41275" y="674567"/>
                </a:lnTo>
                <a:close/>
              </a:path>
              <a:path w="76200" h="751204">
                <a:moveTo>
                  <a:pt x="76200" y="674566"/>
                </a:moveTo>
                <a:lnTo>
                  <a:pt x="41275" y="674567"/>
                </a:lnTo>
                <a:lnTo>
                  <a:pt x="41275" y="687268"/>
                </a:lnTo>
                <a:lnTo>
                  <a:pt x="69849" y="687268"/>
                </a:lnTo>
                <a:lnTo>
                  <a:pt x="76200" y="674566"/>
                </a:lnTo>
                <a:close/>
              </a:path>
              <a:path w="76200" h="751204">
                <a:moveTo>
                  <a:pt x="41275" y="63500"/>
                </a:moveTo>
                <a:lnTo>
                  <a:pt x="34925" y="63500"/>
                </a:lnTo>
                <a:lnTo>
                  <a:pt x="34925" y="674567"/>
                </a:lnTo>
                <a:lnTo>
                  <a:pt x="41275" y="674567"/>
                </a:lnTo>
                <a:lnTo>
                  <a:pt x="41275" y="63500"/>
                </a:lnTo>
                <a:close/>
              </a:path>
              <a:path w="76200" h="751204">
                <a:moveTo>
                  <a:pt x="38098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49" y="63500"/>
                </a:lnTo>
                <a:lnTo>
                  <a:pt x="38098" y="0"/>
                </a:lnTo>
                <a:close/>
              </a:path>
              <a:path w="76200" h="751204">
                <a:moveTo>
                  <a:pt x="69849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49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8385" y="3852164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Verify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authentication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38823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1239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5" dirty="0"/>
              <a:t>Add </a:t>
            </a:r>
            <a:r>
              <a:rPr spc="-65" dirty="0"/>
              <a:t>Videos </a:t>
            </a:r>
            <a:r>
              <a:rPr spc="-50" dirty="0"/>
              <a:t>Storage</a:t>
            </a:r>
            <a:r>
              <a:rPr spc="-560" dirty="0"/>
              <a:t> </a:t>
            </a:r>
            <a:r>
              <a:rPr spc="-35" dirty="0"/>
              <a:t>Service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19008" y="5168900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98391" y="4376928"/>
            <a:ext cx="713232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6896" y="4376928"/>
            <a:ext cx="713231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75199" y="5114035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22956" y="5120132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784335" y="4383023"/>
            <a:ext cx="713231" cy="7162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0880" y="4696050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1719944" y="41276"/>
                </a:moveTo>
                <a:lnTo>
                  <a:pt x="1719944" y="76201"/>
                </a:lnTo>
                <a:lnTo>
                  <a:pt x="1789794" y="41276"/>
                </a:lnTo>
                <a:lnTo>
                  <a:pt x="1719944" y="41276"/>
                </a:lnTo>
                <a:close/>
              </a:path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34926"/>
                </a:moveTo>
                <a:lnTo>
                  <a:pt x="1719944" y="41276"/>
                </a:lnTo>
                <a:lnTo>
                  <a:pt x="1732647" y="41276"/>
                </a:lnTo>
                <a:lnTo>
                  <a:pt x="1732647" y="34926"/>
                </a:lnTo>
                <a:lnTo>
                  <a:pt x="1719944" y="34926"/>
                </a:lnTo>
                <a:close/>
              </a:path>
              <a:path w="1796414" h="76200">
                <a:moveTo>
                  <a:pt x="1719944" y="1"/>
                </a:moveTo>
                <a:lnTo>
                  <a:pt x="1719944" y="34926"/>
                </a:lnTo>
                <a:lnTo>
                  <a:pt x="1732647" y="34926"/>
                </a:lnTo>
                <a:lnTo>
                  <a:pt x="1732647" y="41276"/>
                </a:lnTo>
                <a:lnTo>
                  <a:pt x="1789797" y="41275"/>
                </a:lnTo>
                <a:lnTo>
                  <a:pt x="1796144" y="38101"/>
                </a:lnTo>
                <a:lnTo>
                  <a:pt x="1719944" y="1"/>
                </a:lnTo>
                <a:close/>
              </a:path>
              <a:path w="1796414" h="76200">
                <a:moveTo>
                  <a:pt x="76200" y="34925"/>
                </a:moveTo>
                <a:lnTo>
                  <a:pt x="76200" y="41275"/>
                </a:lnTo>
                <a:lnTo>
                  <a:pt x="1719944" y="41276"/>
                </a:lnTo>
                <a:lnTo>
                  <a:pt x="1719944" y="34926"/>
                </a:lnTo>
                <a:lnTo>
                  <a:pt x="76200" y="34925"/>
                </a:lnTo>
                <a:close/>
              </a:path>
              <a:path w="1796414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18225" y="4696364"/>
            <a:ext cx="1667510" cy="82550"/>
          </a:xfrm>
          <a:custGeom>
            <a:avLst/>
            <a:gdLst/>
            <a:ahLst/>
            <a:cxnLst/>
            <a:rect l="l" t="t" r="r" b="b"/>
            <a:pathLst>
              <a:path w="1667509" h="82550">
                <a:moveTo>
                  <a:pt x="1591225" y="47513"/>
                </a:moveTo>
                <a:lnTo>
                  <a:pt x="1591081" y="82438"/>
                </a:lnTo>
                <a:lnTo>
                  <a:pt x="1661550" y="47565"/>
                </a:lnTo>
                <a:lnTo>
                  <a:pt x="1603919" y="47565"/>
                </a:lnTo>
                <a:lnTo>
                  <a:pt x="1591225" y="47513"/>
                </a:lnTo>
                <a:close/>
              </a:path>
              <a:path w="1667509" h="82550">
                <a:moveTo>
                  <a:pt x="76356" y="0"/>
                </a:moveTo>
                <a:lnTo>
                  <a:pt x="0" y="37786"/>
                </a:lnTo>
                <a:lnTo>
                  <a:pt x="76042" y="76199"/>
                </a:lnTo>
                <a:lnTo>
                  <a:pt x="76186" y="41275"/>
                </a:lnTo>
                <a:lnTo>
                  <a:pt x="63487" y="41222"/>
                </a:lnTo>
                <a:lnTo>
                  <a:pt x="63513" y="34872"/>
                </a:lnTo>
                <a:lnTo>
                  <a:pt x="76212" y="34872"/>
                </a:lnTo>
                <a:lnTo>
                  <a:pt x="76356" y="0"/>
                </a:lnTo>
                <a:close/>
              </a:path>
              <a:path w="1667509" h="82550">
                <a:moveTo>
                  <a:pt x="1591251" y="41163"/>
                </a:moveTo>
                <a:lnTo>
                  <a:pt x="1591225" y="47513"/>
                </a:lnTo>
                <a:lnTo>
                  <a:pt x="1603919" y="47565"/>
                </a:lnTo>
                <a:lnTo>
                  <a:pt x="1603945" y="41215"/>
                </a:lnTo>
                <a:lnTo>
                  <a:pt x="1591251" y="41163"/>
                </a:lnTo>
                <a:close/>
              </a:path>
              <a:path w="1667509" h="82550">
                <a:moveTo>
                  <a:pt x="1591395" y="6238"/>
                </a:moveTo>
                <a:lnTo>
                  <a:pt x="1591251" y="41163"/>
                </a:lnTo>
                <a:lnTo>
                  <a:pt x="1603945" y="41215"/>
                </a:lnTo>
                <a:lnTo>
                  <a:pt x="1603919" y="47565"/>
                </a:lnTo>
                <a:lnTo>
                  <a:pt x="1661550" y="47565"/>
                </a:lnTo>
                <a:lnTo>
                  <a:pt x="1667437" y="44651"/>
                </a:lnTo>
                <a:lnTo>
                  <a:pt x="1591395" y="6238"/>
                </a:lnTo>
                <a:close/>
              </a:path>
              <a:path w="1667509" h="82550">
                <a:moveTo>
                  <a:pt x="76212" y="34925"/>
                </a:moveTo>
                <a:lnTo>
                  <a:pt x="76186" y="41275"/>
                </a:lnTo>
                <a:lnTo>
                  <a:pt x="1591225" y="47513"/>
                </a:lnTo>
                <a:lnTo>
                  <a:pt x="1591251" y="41163"/>
                </a:lnTo>
                <a:lnTo>
                  <a:pt x="76212" y="34925"/>
                </a:lnTo>
                <a:close/>
              </a:path>
              <a:path w="1667509" h="82550">
                <a:moveTo>
                  <a:pt x="63513" y="34872"/>
                </a:moveTo>
                <a:lnTo>
                  <a:pt x="63487" y="41222"/>
                </a:lnTo>
                <a:lnTo>
                  <a:pt x="76186" y="41275"/>
                </a:lnTo>
                <a:lnTo>
                  <a:pt x="76212" y="34925"/>
                </a:lnTo>
                <a:lnTo>
                  <a:pt x="63513" y="34872"/>
                </a:lnTo>
                <a:close/>
              </a:path>
              <a:path w="1667509" h="82550">
                <a:moveTo>
                  <a:pt x="76212" y="34872"/>
                </a:moveTo>
                <a:lnTo>
                  <a:pt x="63513" y="34872"/>
                </a:lnTo>
                <a:lnTo>
                  <a:pt x="7621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222108" y="4370323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32669" y="438861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38956" y="4370323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03536" y="3451752"/>
            <a:ext cx="1796414" cy="1282700"/>
          </a:xfrm>
          <a:custGeom>
            <a:avLst/>
            <a:gdLst/>
            <a:ahLst/>
            <a:cxnLst/>
            <a:rect l="l" t="t" r="r" b="b"/>
            <a:pathLst>
              <a:path w="1796414" h="1282700">
                <a:moveTo>
                  <a:pt x="1732284" y="1240705"/>
                </a:moveTo>
                <a:lnTo>
                  <a:pt x="1711990" y="1269130"/>
                </a:lnTo>
                <a:lnTo>
                  <a:pt x="1796144" y="1282399"/>
                </a:lnTo>
                <a:lnTo>
                  <a:pt x="1777969" y="1248084"/>
                </a:lnTo>
                <a:lnTo>
                  <a:pt x="1742619" y="1248084"/>
                </a:lnTo>
                <a:lnTo>
                  <a:pt x="1732284" y="1240705"/>
                </a:lnTo>
                <a:close/>
              </a:path>
              <a:path w="1796414" h="1282700">
                <a:moveTo>
                  <a:pt x="1735973" y="1235537"/>
                </a:moveTo>
                <a:lnTo>
                  <a:pt x="1732284" y="1240705"/>
                </a:lnTo>
                <a:lnTo>
                  <a:pt x="1742619" y="1248084"/>
                </a:lnTo>
                <a:lnTo>
                  <a:pt x="1746309" y="1242917"/>
                </a:lnTo>
                <a:lnTo>
                  <a:pt x="1735973" y="1235537"/>
                </a:lnTo>
                <a:close/>
              </a:path>
              <a:path w="1796414" h="1282700">
                <a:moveTo>
                  <a:pt x="1756267" y="1207113"/>
                </a:moveTo>
                <a:lnTo>
                  <a:pt x="1735973" y="1235537"/>
                </a:lnTo>
                <a:lnTo>
                  <a:pt x="1746309" y="1242917"/>
                </a:lnTo>
                <a:lnTo>
                  <a:pt x="1742619" y="1248084"/>
                </a:lnTo>
                <a:lnTo>
                  <a:pt x="1777969" y="1248084"/>
                </a:lnTo>
                <a:lnTo>
                  <a:pt x="1756267" y="1207113"/>
                </a:lnTo>
                <a:close/>
              </a:path>
              <a:path w="1796414" h="1282700">
                <a:moveTo>
                  <a:pt x="63861" y="41693"/>
                </a:moveTo>
                <a:lnTo>
                  <a:pt x="60171" y="46861"/>
                </a:lnTo>
                <a:lnTo>
                  <a:pt x="1732284" y="1240705"/>
                </a:lnTo>
                <a:lnTo>
                  <a:pt x="1735973" y="1235537"/>
                </a:lnTo>
                <a:lnTo>
                  <a:pt x="63861" y="41693"/>
                </a:lnTo>
                <a:close/>
              </a:path>
              <a:path w="1796414" h="1282700">
                <a:moveTo>
                  <a:pt x="0" y="0"/>
                </a:moveTo>
                <a:lnTo>
                  <a:pt x="39877" y="75285"/>
                </a:lnTo>
                <a:lnTo>
                  <a:pt x="60171" y="46861"/>
                </a:lnTo>
                <a:lnTo>
                  <a:pt x="49837" y="39483"/>
                </a:lnTo>
                <a:lnTo>
                  <a:pt x="53527" y="34315"/>
                </a:lnTo>
                <a:lnTo>
                  <a:pt x="69129" y="34315"/>
                </a:lnTo>
                <a:lnTo>
                  <a:pt x="84155" y="13270"/>
                </a:lnTo>
                <a:lnTo>
                  <a:pt x="0" y="0"/>
                </a:lnTo>
                <a:close/>
              </a:path>
              <a:path w="1796414" h="1282700">
                <a:moveTo>
                  <a:pt x="53527" y="34315"/>
                </a:moveTo>
                <a:lnTo>
                  <a:pt x="49837" y="39483"/>
                </a:lnTo>
                <a:lnTo>
                  <a:pt x="60171" y="46861"/>
                </a:lnTo>
                <a:lnTo>
                  <a:pt x="63861" y="41693"/>
                </a:lnTo>
                <a:lnTo>
                  <a:pt x="53527" y="34315"/>
                </a:lnTo>
                <a:close/>
              </a:path>
              <a:path w="1796414" h="1282700">
                <a:moveTo>
                  <a:pt x="69129" y="34315"/>
                </a:moveTo>
                <a:lnTo>
                  <a:pt x="53527" y="34315"/>
                </a:lnTo>
                <a:lnTo>
                  <a:pt x="63861" y="41693"/>
                </a:lnTo>
                <a:lnTo>
                  <a:pt x="69129" y="3431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51679" y="3157219"/>
            <a:ext cx="12090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98391" y="2913888"/>
            <a:ext cx="713232" cy="7162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02589" y="3233484"/>
            <a:ext cx="1797685" cy="76200"/>
          </a:xfrm>
          <a:custGeom>
            <a:avLst/>
            <a:gdLst/>
            <a:ahLst/>
            <a:cxnLst/>
            <a:rect l="l" t="t" r="r" b="b"/>
            <a:pathLst>
              <a:path w="1797685" h="76200">
                <a:moveTo>
                  <a:pt x="76200" y="0"/>
                </a:moveTo>
                <a:lnTo>
                  <a:pt x="0" y="38098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7685" h="76200">
                <a:moveTo>
                  <a:pt x="1720891" y="0"/>
                </a:moveTo>
                <a:lnTo>
                  <a:pt x="1720891" y="76200"/>
                </a:lnTo>
                <a:lnTo>
                  <a:pt x="1790741" y="41275"/>
                </a:lnTo>
                <a:lnTo>
                  <a:pt x="1733591" y="41275"/>
                </a:lnTo>
                <a:lnTo>
                  <a:pt x="1733591" y="34925"/>
                </a:lnTo>
                <a:lnTo>
                  <a:pt x="1790741" y="34925"/>
                </a:lnTo>
                <a:lnTo>
                  <a:pt x="1720891" y="0"/>
                </a:lnTo>
                <a:close/>
              </a:path>
              <a:path w="1797685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7685" h="76200">
                <a:moveTo>
                  <a:pt x="1720891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20891" y="41275"/>
                </a:lnTo>
                <a:lnTo>
                  <a:pt x="1720891" y="34925"/>
                </a:lnTo>
                <a:close/>
              </a:path>
              <a:path w="1797685" h="76200">
                <a:moveTo>
                  <a:pt x="1790741" y="34925"/>
                </a:moveTo>
                <a:lnTo>
                  <a:pt x="1733591" y="34925"/>
                </a:lnTo>
                <a:lnTo>
                  <a:pt x="1733591" y="41275"/>
                </a:lnTo>
                <a:lnTo>
                  <a:pt x="1790741" y="41275"/>
                </a:lnTo>
                <a:lnTo>
                  <a:pt x="1797091" y="38100"/>
                </a:lnTo>
                <a:lnTo>
                  <a:pt x="1790741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92347" y="2879852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219737" y="3620917"/>
            <a:ext cx="76200" cy="751205"/>
          </a:xfrm>
          <a:custGeom>
            <a:avLst/>
            <a:gdLst/>
            <a:ahLst/>
            <a:cxnLst/>
            <a:rect l="l" t="t" r="r" b="b"/>
            <a:pathLst>
              <a:path w="76200" h="751204">
                <a:moveTo>
                  <a:pt x="34925" y="674567"/>
                </a:moveTo>
                <a:lnTo>
                  <a:pt x="0" y="674568"/>
                </a:lnTo>
                <a:lnTo>
                  <a:pt x="38100" y="750768"/>
                </a:lnTo>
                <a:lnTo>
                  <a:pt x="69849" y="687268"/>
                </a:lnTo>
                <a:lnTo>
                  <a:pt x="34925" y="687268"/>
                </a:lnTo>
                <a:lnTo>
                  <a:pt x="34925" y="674567"/>
                </a:lnTo>
                <a:close/>
              </a:path>
              <a:path w="76200" h="751204">
                <a:moveTo>
                  <a:pt x="41275" y="674567"/>
                </a:moveTo>
                <a:lnTo>
                  <a:pt x="34925" y="674567"/>
                </a:lnTo>
                <a:lnTo>
                  <a:pt x="34925" y="687268"/>
                </a:lnTo>
                <a:lnTo>
                  <a:pt x="41275" y="687268"/>
                </a:lnTo>
                <a:lnTo>
                  <a:pt x="41275" y="674567"/>
                </a:lnTo>
                <a:close/>
              </a:path>
              <a:path w="76200" h="751204">
                <a:moveTo>
                  <a:pt x="76200" y="674566"/>
                </a:moveTo>
                <a:lnTo>
                  <a:pt x="41275" y="674567"/>
                </a:lnTo>
                <a:lnTo>
                  <a:pt x="41275" y="687268"/>
                </a:lnTo>
                <a:lnTo>
                  <a:pt x="69849" y="687268"/>
                </a:lnTo>
                <a:lnTo>
                  <a:pt x="76200" y="674566"/>
                </a:lnTo>
                <a:close/>
              </a:path>
              <a:path w="76200" h="751204">
                <a:moveTo>
                  <a:pt x="41275" y="63500"/>
                </a:moveTo>
                <a:lnTo>
                  <a:pt x="34925" y="63500"/>
                </a:lnTo>
                <a:lnTo>
                  <a:pt x="34925" y="674567"/>
                </a:lnTo>
                <a:lnTo>
                  <a:pt x="41275" y="674567"/>
                </a:lnTo>
                <a:lnTo>
                  <a:pt x="41275" y="63500"/>
                </a:lnTo>
                <a:close/>
              </a:path>
              <a:path w="76200" h="751204">
                <a:moveTo>
                  <a:pt x="38098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49" y="63500"/>
                </a:lnTo>
                <a:lnTo>
                  <a:pt x="38098" y="0"/>
                </a:lnTo>
                <a:close/>
              </a:path>
              <a:path w="76200" h="751204">
                <a:moveTo>
                  <a:pt x="69849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49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668385" y="3852164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Verify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authentication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06896" y="1283208"/>
            <a:ext cx="713231" cy="71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352637" y="2020316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72019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72973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0" dirty="0"/>
              <a:t>Distribute </a:t>
            </a:r>
            <a:r>
              <a:rPr spc="-85" dirty="0"/>
              <a:t>Globally </a:t>
            </a:r>
            <a:r>
              <a:rPr spc="-20" dirty="0"/>
              <a:t>and</a:t>
            </a:r>
            <a:r>
              <a:rPr spc="155" dirty="0"/>
              <a:t> </a:t>
            </a:r>
            <a:r>
              <a:rPr spc="-65" dirty="0"/>
              <a:t>Secure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01532" y="2245868"/>
            <a:ext cx="1450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381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CloudFront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70247" y="1444752"/>
            <a:ext cx="713231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44256" y="1444752"/>
            <a:ext cx="713231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91083" y="2178812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83159" y="1762500"/>
            <a:ext cx="3162935" cy="78105"/>
          </a:xfrm>
          <a:custGeom>
            <a:avLst/>
            <a:gdLst/>
            <a:ahLst/>
            <a:cxnLst/>
            <a:rect l="l" t="t" r="r" b="b"/>
            <a:pathLst>
              <a:path w="3162934" h="78105">
                <a:moveTo>
                  <a:pt x="76180" y="1512"/>
                </a:moveTo>
                <a:lnTo>
                  <a:pt x="0" y="39650"/>
                </a:lnTo>
                <a:lnTo>
                  <a:pt x="76219" y="77712"/>
                </a:lnTo>
                <a:lnTo>
                  <a:pt x="76201" y="42793"/>
                </a:lnTo>
                <a:lnTo>
                  <a:pt x="63505" y="42793"/>
                </a:lnTo>
                <a:lnTo>
                  <a:pt x="63501" y="36443"/>
                </a:lnTo>
                <a:lnTo>
                  <a:pt x="76198" y="36437"/>
                </a:lnTo>
                <a:lnTo>
                  <a:pt x="76180" y="1512"/>
                </a:lnTo>
                <a:close/>
              </a:path>
              <a:path w="3162934" h="78105">
                <a:moveTo>
                  <a:pt x="3156017" y="34918"/>
                </a:moveTo>
                <a:lnTo>
                  <a:pt x="3098807" y="34918"/>
                </a:lnTo>
                <a:lnTo>
                  <a:pt x="3098810" y="41268"/>
                </a:lnTo>
                <a:lnTo>
                  <a:pt x="3086114" y="41275"/>
                </a:lnTo>
                <a:lnTo>
                  <a:pt x="3086131" y="76200"/>
                </a:lnTo>
                <a:lnTo>
                  <a:pt x="3162311" y="38061"/>
                </a:lnTo>
                <a:lnTo>
                  <a:pt x="3156017" y="34918"/>
                </a:lnTo>
                <a:close/>
              </a:path>
              <a:path w="3162934" h="78105">
                <a:moveTo>
                  <a:pt x="76198" y="36437"/>
                </a:moveTo>
                <a:lnTo>
                  <a:pt x="63501" y="36443"/>
                </a:lnTo>
                <a:lnTo>
                  <a:pt x="63505" y="42793"/>
                </a:lnTo>
                <a:lnTo>
                  <a:pt x="76201" y="42787"/>
                </a:lnTo>
                <a:lnTo>
                  <a:pt x="76198" y="36437"/>
                </a:lnTo>
                <a:close/>
              </a:path>
              <a:path w="3162934" h="78105">
                <a:moveTo>
                  <a:pt x="3086111" y="34925"/>
                </a:moveTo>
                <a:lnTo>
                  <a:pt x="76198" y="36437"/>
                </a:lnTo>
                <a:lnTo>
                  <a:pt x="76201" y="42787"/>
                </a:lnTo>
                <a:lnTo>
                  <a:pt x="3086114" y="41275"/>
                </a:lnTo>
                <a:lnTo>
                  <a:pt x="3086111" y="34925"/>
                </a:lnTo>
                <a:close/>
              </a:path>
              <a:path w="3162934" h="78105">
                <a:moveTo>
                  <a:pt x="3098807" y="34918"/>
                </a:moveTo>
                <a:lnTo>
                  <a:pt x="3086111" y="34925"/>
                </a:lnTo>
                <a:lnTo>
                  <a:pt x="3086114" y="41275"/>
                </a:lnTo>
                <a:lnTo>
                  <a:pt x="3098810" y="41268"/>
                </a:lnTo>
                <a:lnTo>
                  <a:pt x="3098807" y="34918"/>
                </a:lnTo>
                <a:close/>
              </a:path>
              <a:path w="3162934" h="78105">
                <a:moveTo>
                  <a:pt x="3086093" y="0"/>
                </a:moveTo>
                <a:lnTo>
                  <a:pt x="3086111" y="34925"/>
                </a:lnTo>
                <a:lnTo>
                  <a:pt x="3156017" y="34918"/>
                </a:lnTo>
                <a:lnTo>
                  <a:pt x="308609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36128" y="1395476"/>
            <a:ext cx="2482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OAI: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 Access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83040" y="1508760"/>
            <a:ext cx="475488" cy="472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634617" y="1450340"/>
            <a:ext cx="227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Only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authorize from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19008" y="5168900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8391" y="4376928"/>
            <a:ext cx="713232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6896" y="4376928"/>
            <a:ext cx="713231" cy="71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75199" y="5114035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22956" y="5120132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84335" y="4383023"/>
            <a:ext cx="713231" cy="716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10880" y="4696050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1719944" y="41276"/>
                </a:moveTo>
                <a:lnTo>
                  <a:pt x="1719944" y="76201"/>
                </a:lnTo>
                <a:lnTo>
                  <a:pt x="1789794" y="41276"/>
                </a:lnTo>
                <a:lnTo>
                  <a:pt x="1719944" y="41276"/>
                </a:lnTo>
                <a:close/>
              </a:path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34926"/>
                </a:moveTo>
                <a:lnTo>
                  <a:pt x="1719944" y="41276"/>
                </a:lnTo>
                <a:lnTo>
                  <a:pt x="1732647" y="41276"/>
                </a:lnTo>
                <a:lnTo>
                  <a:pt x="1732647" y="34926"/>
                </a:lnTo>
                <a:lnTo>
                  <a:pt x="1719944" y="34926"/>
                </a:lnTo>
                <a:close/>
              </a:path>
              <a:path w="1796414" h="76200">
                <a:moveTo>
                  <a:pt x="1719944" y="1"/>
                </a:moveTo>
                <a:lnTo>
                  <a:pt x="1719944" y="34926"/>
                </a:lnTo>
                <a:lnTo>
                  <a:pt x="1732647" y="34926"/>
                </a:lnTo>
                <a:lnTo>
                  <a:pt x="1732647" y="41276"/>
                </a:lnTo>
                <a:lnTo>
                  <a:pt x="1789797" y="41275"/>
                </a:lnTo>
                <a:lnTo>
                  <a:pt x="1796144" y="38101"/>
                </a:lnTo>
                <a:lnTo>
                  <a:pt x="1719944" y="1"/>
                </a:lnTo>
                <a:close/>
              </a:path>
              <a:path w="1796414" h="76200">
                <a:moveTo>
                  <a:pt x="76200" y="34925"/>
                </a:moveTo>
                <a:lnTo>
                  <a:pt x="76200" y="41275"/>
                </a:lnTo>
                <a:lnTo>
                  <a:pt x="1719944" y="41276"/>
                </a:lnTo>
                <a:lnTo>
                  <a:pt x="1719944" y="34926"/>
                </a:lnTo>
                <a:lnTo>
                  <a:pt x="76200" y="34925"/>
                </a:lnTo>
                <a:close/>
              </a:path>
              <a:path w="1796414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18225" y="4696364"/>
            <a:ext cx="1667510" cy="82550"/>
          </a:xfrm>
          <a:custGeom>
            <a:avLst/>
            <a:gdLst/>
            <a:ahLst/>
            <a:cxnLst/>
            <a:rect l="l" t="t" r="r" b="b"/>
            <a:pathLst>
              <a:path w="1667509" h="82550">
                <a:moveTo>
                  <a:pt x="1591225" y="47513"/>
                </a:moveTo>
                <a:lnTo>
                  <a:pt x="1591081" y="82438"/>
                </a:lnTo>
                <a:lnTo>
                  <a:pt x="1661550" y="47565"/>
                </a:lnTo>
                <a:lnTo>
                  <a:pt x="1603919" y="47565"/>
                </a:lnTo>
                <a:lnTo>
                  <a:pt x="1591225" y="47513"/>
                </a:lnTo>
                <a:close/>
              </a:path>
              <a:path w="1667509" h="82550">
                <a:moveTo>
                  <a:pt x="76356" y="0"/>
                </a:moveTo>
                <a:lnTo>
                  <a:pt x="0" y="37786"/>
                </a:lnTo>
                <a:lnTo>
                  <a:pt x="76042" y="76199"/>
                </a:lnTo>
                <a:lnTo>
                  <a:pt x="76186" y="41275"/>
                </a:lnTo>
                <a:lnTo>
                  <a:pt x="63487" y="41222"/>
                </a:lnTo>
                <a:lnTo>
                  <a:pt x="63513" y="34872"/>
                </a:lnTo>
                <a:lnTo>
                  <a:pt x="76212" y="34872"/>
                </a:lnTo>
                <a:lnTo>
                  <a:pt x="76356" y="0"/>
                </a:lnTo>
                <a:close/>
              </a:path>
              <a:path w="1667509" h="82550">
                <a:moveTo>
                  <a:pt x="1591251" y="41163"/>
                </a:moveTo>
                <a:lnTo>
                  <a:pt x="1591225" y="47513"/>
                </a:lnTo>
                <a:lnTo>
                  <a:pt x="1603919" y="47565"/>
                </a:lnTo>
                <a:lnTo>
                  <a:pt x="1603945" y="41215"/>
                </a:lnTo>
                <a:lnTo>
                  <a:pt x="1591251" y="41163"/>
                </a:lnTo>
                <a:close/>
              </a:path>
              <a:path w="1667509" h="82550">
                <a:moveTo>
                  <a:pt x="1591395" y="6238"/>
                </a:moveTo>
                <a:lnTo>
                  <a:pt x="1591251" y="41163"/>
                </a:lnTo>
                <a:lnTo>
                  <a:pt x="1603945" y="41215"/>
                </a:lnTo>
                <a:lnTo>
                  <a:pt x="1603919" y="47565"/>
                </a:lnTo>
                <a:lnTo>
                  <a:pt x="1661550" y="47565"/>
                </a:lnTo>
                <a:lnTo>
                  <a:pt x="1667437" y="44651"/>
                </a:lnTo>
                <a:lnTo>
                  <a:pt x="1591395" y="6238"/>
                </a:lnTo>
                <a:close/>
              </a:path>
              <a:path w="1667509" h="82550">
                <a:moveTo>
                  <a:pt x="76212" y="34925"/>
                </a:moveTo>
                <a:lnTo>
                  <a:pt x="76186" y="41275"/>
                </a:lnTo>
                <a:lnTo>
                  <a:pt x="1591225" y="47513"/>
                </a:lnTo>
                <a:lnTo>
                  <a:pt x="1591251" y="41163"/>
                </a:lnTo>
                <a:lnTo>
                  <a:pt x="76212" y="34925"/>
                </a:lnTo>
                <a:close/>
              </a:path>
              <a:path w="1667509" h="82550">
                <a:moveTo>
                  <a:pt x="63513" y="34872"/>
                </a:moveTo>
                <a:lnTo>
                  <a:pt x="63487" y="41222"/>
                </a:lnTo>
                <a:lnTo>
                  <a:pt x="76186" y="41275"/>
                </a:lnTo>
                <a:lnTo>
                  <a:pt x="76212" y="34925"/>
                </a:lnTo>
                <a:lnTo>
                  <a:pt x="63513" y="34872"/>
                </a:lnTo>
                <a:close/>
              </a:path>
              <a:path w="1667509" h="82550">
                <a:moveTo>
                  <a:pt x="76212" y="34872"/>
                </a:moveTo>
                <a:lnTo>
                  <a:pt x="63513" y="34872"/>
                </a:lnTo>
                <a:lnTo>
                  <a:pt x="7621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222108" y="4370323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REST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HTTPS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32669" y="438861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38956" y="4370323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103536" y="3451752"/>
            <a:ext cx="1796414" cy="1282700"/>
          </a:xfrm>
          <a:custGeom>
            <a:avLst/>
            <a:gdLst/>
            <a:ahLst/>
            <a:cxnLst/>
            <a:rect l="l" t="t" r="r" b="b"/>
            <a:pathLst>
              <a:path w="1796414" h="1282700">
                <a:moveTo>
                  <a:pt x="1732284" y="1240705"/>
                </a:moveTo>
                <a:lnTo>
                  <a:pt x="1711990" y="1269130"/>
                </a:lnTo>
                <a:lnTo>
                  <a:pt x="1796144" y="1282399"/>
                </a:lnTo>
                <a:lnTo>
                  <a:pt x="1777969" y="1248084"/>
                </a:lnTo>
                <a:lnTo>
                  <a:pt x="1742619" y="1248084"/>
                </a:lnTo>
                <a:lnTo>
                  <a:pt x="1732284" y="1240705"/>
                </a:lnTo>
                <a:close/>
              </a:path>
              <a:path w="1796414" h="1282700">
                <a:moveTo>
                  <a:pt x="1735973" y="1235537"/>
                </a:moveTo>
                <a:lnTo>
                  <a:pt x="1732284" y="1240705"/>
                </a:lnTo>
                <a:lnTo>
                  <a:pt x="1742619" y="1248084"/>
                </a:lnTo>
                <a:lnTo>
                  <a:pt x="1746309" y="1242917"/>
                </a:lnTo>
                <a:lnTo>
                  <a:pt x="1735973" y="1235537"/>
                </a:lnTo>
                <a:close/>
              </a:path>
              <a:path w="1796414" h="1282700">
                <a:moveTo>
                  <a:pt x="1756267" y="1207113"/>
                </a:moveTo>
                <a:lnTo>
                  <a:pt x="1735973" y="1235537"/>
                </a:lnTo>
                <a:lnTo>
                  <a:pt x="1746309" y="1242917"/>
                </a:lnTo>
                <a:lnTo>
                  <a:pt x="1742619" y="1248084"/>
                </a:lnTo>
                <a:lnTo>
                  <a:pt x="1777969" y="1248084"/>
                </a:lnTo>
                <a:lnTo>
                  <a:pt x="1756267" y="1207113"/>
                </a:lnTo>
                <a:close/>
              </a:path>
              <a:path w="1796414" h="1282700">
                <a:moveTo>
                  <a:pt x="63861" y="41693"/>
                </a:moveTo>
                <a:lnTo>
                  <a:pt x="60171" y="46861"/>
                </a:lnTo>
                <a:lnTo>
                  <a:pt x="1732284" y="1240705"/>
                </a:lnTo>
                <a:lnTo>
                  <a:pt x="1735973" y="1235537"/>
                </a:lnTo>
                <a:lnTo>
                  <a:pt x="63861" y="41693"/>
                </a:lnTo>
                <a:close/>
              </a:path>
              <a:path w="1796414" h="1282700">
                <a:moveTo>
                  <a:pt x="0" y="0"/>
                </a:moveTo>
                <a:lnTo>
                  <a:pt x="39877" y="75285"/>
                </a:lnTo>
                <a:lnTo>
                  <a:pt x="60171" y="46861"/>
                </a:lnTo>
                <a:lnTo>
                  <a:pt x="49837" y="39483"/>
                </a:lnTo>
                <a:lnTo>
                  <a:pt x="53527" y="34315"/>
                </a:lnTo>
                <a:lnTo>
                  <a:pt x="69129" y="34315"/>
                </a:lnTo>
                <a:lnTo>
                  <a:pt x="84155" y="13270"/>
                </a:lnTo>
                <a:lnTo>
                  <a:pt x="0" y="0"/>
                </a:lnTo>
                <a:close/>
              </a:path>
              <a:path w="1796414" h="1282700">
                <a:moveTo>
                  <a:pt x="53527" y="34315"/>
                </a:moveTo>
                <a:lnTo>
                  <a:pt x="49837" y="39483"/>
                </a:lnTo>
                <a:lnTo>
                  <a:pt x="60171" y="46861"/>
                </a:lnTo>
                <a:lnTo>
                  <a:pt x="63861" y="41693"/>
                </a:lnTo>
                <a:lnTo>
                  <a:pt x="53527" y="34315"/>
                </a:lnTo>
                <a:close/>
              </a:path>
              <a:path w="1796414" h="1282700">
                <a:moveTo>
                  <a:pt x="69129" y="34315"/>
                </a:moveTo>
                <a:lnTo>
                  <a:pt x="53527" y="34315"/>
                </a:lnTo>
                <a:lnTo>
                  <a:pt x="63861" y="41693"/>
                </a:lnTo>
                <a:lnTo>
                  <a:pt x="69129" y="3431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651679" y="3157219"/>
            <a:ext cx="12090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898391" y="2913888"/>
            <a:ext cx="713232" cy="716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02589" y="3233484"/>
            <a:ext cx="1797685" cy="76200"/>
          </a:xfrm>
          <a:custGeom>
            <a:avLst/>
            <a:gdLst/>
            <a:ahLst/>
            <a:cxnLst/>
            <a:rect l="l" t="t" r="r" b="b"/>
            <a:pathLst>
              <a:path w="1797685" h="76200">
                <a:moveTo>
                  <a:pt x="76200" y="0"/>
                </a:moveTo>
                <a:lnTo>
                  <a:pt x="0" y="38098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7685" h="76200">
                <a:moveTo>
                  <a:pt x="1720891" y="0"/>
                </a:moveTo>
                <a:lnTo>
                  <a:pt x="1720891" y="76200"/>
                </a:lnTo>
                <a:lnTo>
                  <a:pt x="1790741" y="41275"/>
                </a:lnTo>
                <a:lnTo>
                  <a:pt x="1733591" y="41275"/>
                </a:lnTo>
                <a:lnTo>
                  <a:pt x="1733591" y="34925"/>
                </a:lnTo>
                <a:lnTo>
                  <a:pt x="1790741" y="34925"/>
                </a:lnTo>
                <a:lnTo>
                  <a:pt x="1720891" y="0"/>
                </a:lnTo>
                <a:close/>
              </a:path>
              <a:path w="1797685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7685" h="76200">
                <a:moveTo>
                  <a:pt x="1720891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20891" y="41275"/>
                </a:lnTo>
                <a:lnTo>
                  <a:pt x="1720891" y="34925"/>
                </a:lnTo>
                <a:close/>
              </a:path>
              <a:path w="1797685" h="76200">
                <a:moveTo>
                  <a:pt x="1790741" y="34925"/>
                </a:moveTo>
                <a:lnTo>
                  <a:pt x="1733591" y="34925"/>
                </a:lnTo>
                <a:lnTo>
                  <a:pt x="1733591" y="41275"/>
                </a:lnTo>
                <a:lnTo>
                  <a:pt x="1790741" y="41275"/>
                </a:lnTo>
                <a:lnTo>
                  <a:pt x="1797091" y="38100"/>
                </a:lnTo>
                <a:lnTo>
                  <a:pt x="1790741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392347" y="2879852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19737" y="3620917"/>
            <a:ext cx="76200" cy="751205"/>
          </a:xfrm>
          <a:custGeom>
            <a:avLst/>
            <a:gdLst/>
            <a:ahLst/>
            <a:cxnLst/>
            <a:rect l="l" t="t" r="r" b="b"/>
            <a:pathLst>
              <a:path w="76200" h="751204">
                <a:moveTo>
                  <a:pt x="34925" y="674567"/>
                </a:moveTo>
                <a:lnTo>
                  <a:pt x="0" y="674568"/>
                </a:lnTo>
                <a:lnTo>
                  <a:pt x="38100" y="750768"/>
                </a:lnTo>
                <a:lnTo>
                  <a:pt x="69849" y="687268"/>
                </a:lnTo>
                <a:lnTo>
                  <a:pt x="34925" y="687268"/>
                </a:lnTo>
                <a:lnTo>
                  <a:pt x="34925" y="674567"/>
                </a:lnTo>
                <a:close/>
              </a:path>
              <a:path w="76200" h="751204">
                <a:moveTo>
                  <a:pt x="41275" y="674567"/>
                </a:moveTo>
                <a:lnTo>
                  <a:pt x="34925" y="674567"/>
                </a:lnTo>
                <a:lnTo>
                  <a:pt x="34925" y="687268"/>
                </a:lnTo>
                <a:lnTo>
                  <a:pt x="41275" y="687268"/>
                </a:lnTo>
                <a:lnTo>
                  <a:pt x="41275" y="674567"/>
                </a:lnTo>
                <a:close/>
              </a:path>
              <a:path w="76200" h="751204">
                <a:moveTo>
                  <a:pt x="76200" y="674566"/>
                </a:moveTo>
                <a:lnTo>
                  <a:pt x="41275" y="674567"/>
                </a:lnTo>
                <a:lnTo>
                  <a:pt x="41275" y="687268"/>
                </a:lnTo>
                <a:lnTo>
                  <a:pt x="69849" y="687268"/>
                </a:lnTo>
                <a:lnTo>
                  <a:pt x="76200" y="674566"/>
                </a:lnTo>
                <a:close/>
              </a:path>
              <a:path w="76200" h="751204">
                <a:moveTo>
                  <a:pt x="41275" y="63500"/>
                </a:moveTo>
                <a:lnTo>
                  <a:pt x="34925" y="63500"/>
                </a:lnTo>
                <a:lnTo>
                  <a:pt x="34925" y="674567"/>
                </a:lnTo>
                <a:lnTo>
                  <a:pt x="41275" y="674567"/>
                </a:lnTo>
                <a:lnTo>
                  <a:pt x="41275" y="63500"/>
                </a:lnTo>
                <a:close/>
              </a:path>
              <a:path w="76200" h="751204">
                <a:moveTo>
                  <a:pt x="38098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49" y="63500"/>
                </a:lnTo>
                <a:lnTo>
                  <a:pt x="38098" y="0"/>
                </a:lnTo>
                <a:close/>
              </a:path>
              <a:path w="76200" h="751204">
                <a:moveTo>
                  <a:pt x="69849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49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68385" y="3852164"/>
            <a:ext cx="1978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Verify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authentication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626346" y="1798556"/>
            <a:ext cx="2646045" cy="1193165"/>
          </a:xfrm>
          <a:custGeom>
            <a:avLst/>
            <a:gdLst/>
            <a:ahLst/>
            <a:cxnLst/>
            <a:rect l="l" t="t" r="r" b="b"/>
            <a:pathLst>
              <a:path w="2646045" h="1193164">
                <a:moveTo>
                  <a:pt x="53948" y="1123628"/>
                </a:moveTo>
                <a:lnTo>
                  <a:pt x="0" y="1189565"/>
                </a:lnTo>
                <a:lnTo>
                  <a:pt x="85117" y="1193162"/>
                </a:lnTo>
                <a:lnTo>
                  <a:pt x="73159" y="1166484"/>
                </a:lnTo>
                <a:lnTo>
                  <a:pt x="59248" y="1166484"/>
                </a:lnTo>
                <a:lnTo>
                  <a:pt x="56650" y="1160691"/>
                </a:lnTo>
                <a:lnTo>
                  <a:pt x="68234" y="1155498"/>
                </a:lnTo>
                <a:lnTo>
                  <a:pt x="53948" y="1123628"/>
                </a:lnTo>
                <a:close/>
              </a:path>
              <a:path w="2646045" h="1193164">
                <a:moveTo>
                  <a:pt x="68234" y="1155498"/>
                </a:moveTo>
                <a:lnTo>
                  <a:pt x="56650" y="1160691"/>
                </a:lnTo>
                <a:lnTo>
                  <a:pt x="59248" y="1166484"/>
                </a:lnTo>
                <a:lnTo>
                  <a:pt x="70831" y="1161292"/>
                </a:lnTo>
                <a:lnTo>
                  <a:pt x="68234" y="1155498"/>
                </a:lnTo>
                <a:close/>
              </a:path>
              <a:path w="2646045" h="1193164">
                <a:moveTo>
                  <a:pt x="70831" y="1161292"/>
                </a:moveTo>
                <a:lnTo>
                  <a:pt x="59248" y="1166484"/>
                </a:lnTo>
                <a:lnTo>
                  <a:pt x="73159" y="1166484"/>
                </a:lnTo>
                <a:lnTo>
                  <a:pt x="70831" y="1161292"/>
                </a:lnTo>
                <a:close/>
              </a:path>
              <a:path w="2646045" h="1193164">
                <a:moveTo>
                  <a:pt x="2574781" y="31868"/>
                </a:moveTo>
                <a:lnTo>
                  <a:pt x="68234" y="1155498"/>
                </a:lnTo>
                <a:lnTo>
                  <a:pt x="70831" y="1161292"/>
                </a:lnTo>
                <a:lnTo>
                  <a:pt x="2577378" y="37663"/>
                </a:lnTo>
                <a:lnTo>
                  <a:pt x="2574781" y="31868"/>
                </a:lnTo>
                <a:close/>
              </a:path>
              <a:path w="2646045" h="1193164">
                <a:moveTo>
                  <a:pt x="2626731" y="26672"/>
                </a:moveTo>
                <a:lnTo>
                  <a:pt x="2586372" y="26672"/>
                </a:lnTo>
                <a:lnTo>
                  <a:pt x="2588969" y="32467"/>
                </a:lnTo>
                <a:lnTo>
                  <a:pt x="2577378" y="37663"/>
                </a:lnTo>
                <a:lnTo>
                  <a:pt x="2591664" y="69532"/>
                </a:lnTo>
                <a:lnTo>
                  <a:pt x="2626731" y="26672"/>
                </a:lnTo>
                <a:close/>
              </a:path>
              <a:path w="2646045" h="1193164">
                <a:moveTo>
                  <a:pt x="2586372" y="26672"/>
                </a:moveTo>
                <a:lnTo>
                  <a:pt x="2574781" y="31868"/>
                </a:lnTo>
                <a:lnTo>
                  <a:pt x="2577378" y="37663"/>
                </a:lnTo>
                <a:lnTo>
                  <a:pt x="2588969" y="32467"/>
                </a:lnTo>
                <a:lnTo>
                  <a:pt x="2586372" y="26672"/>
                </a:lnTo>
                <a:close/>
              </a:path>
              <a:path w="2646045" h="1193164">
                <a:moveTo>
                  <a:pt x="2560495" y="0"/>
                </a:moveTo>
                <a:lnTo>
                  <a:pt x="2574781" y="31868"/>
                </a:lnTo>
                <a:lnTo>
                  <a:pt x="2586372" y="26672"/>
                </a:lnTo>
                <a:lnTo>
                  <a:pt x="2626731" y="26672"/>
                </a:lnTo>
                <a:lnTo>
                  <a:pt x="2645613" y="3595"/>
                </a:lnTo>
                <a:lnTo>
                  <a:pt x="256049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7963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932624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00" dirty="0"/>
              <a:t>Distribute </a:t>
            </a:r>
            <a:r>
              <a:rPr spc="-80" dirty="0"/>
              <a:t>Content </a:t>
            </a:r>
            <a:r>
              <a:rPr spc="-95" dirty="0"/>
              <a:t>only </a:t>
            </a:r>
            <a:r>
              <a:rPr spc="-100" dirty="0"/>
              <a:t>to </a:t>
            </a:r>
            <a:r>
              <a:rPr spc="-65" dirty="0"/>
              <a:t>premium</a:t>
            </a:r>
            <a:r>
              <a:rPr spc="370" dirty="0"/>
              <a:t> </a:t>
            </a:r>
            <a:r>
              <a:rPr spc="-85" dirty="0"/>
              <a:t>users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2762" y="2050795"/>
            <a:ext cx="14509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165" marR="5080" indent="-381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CloudFront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distribution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40479" y="1249680"/>
            <a:ext cx="716279" cy="713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14488" y="1246632"/>
            <a:ext cx="716279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62313" y="1983739"/>
            <a:ext cx="8191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4390" y="1565814"/>
            <a:ext cx="3162935" cy="78105"/>
          </a:xfrm>
          <a:custGeom>
            <a:avLst/>
            <a:gdLst/>
            <a:ahLst/>
            <a:cxnLst/>
            <a:rect l="l" t="t" r="r" b="b"/>
            <a:pathLst>
              <a:path w="3162934" h="78105">
                <a:moveTo>
                  <a:pt x="76180" y="1512"/>
                </a:moveTo>
                <a:lnTo>
                  <a:pt x="0" y="39650"/>
                </a:lnTo>
                <a:lnTo>
                  <a:pt x="76219" y="77711"/>
                </a:lnTo>
                <a:lnTo>
                  <a:pt x="76201" y="42793"/>
                </a:lnTo>
                <a:lnTo>
                  <a:pt x="63503" y="42793"/>
                </a:lnTo>
                <a:lnTo>
                  <a:pt x="63501" y="36443"/>
                </a:lnTo>
                <a:lnTo>
                  <a:pt x="76198" y="36437"/>
                </a:lnTo>
                <a:lnTo>
                  <a:pt x="76180" y="1512"/>
                </a:lnTo>
                <a:close/>
              </a:path>
              <a:path w="3162934" h="78105">
                <a:moveTo>
                  <a:pt x="3156019" y="34918"/>
                </a:moveTo>
                <a:lnTo>
                  <a:pt x="3098807" y="34918"/>
                </a:lnTo>
                <a:lnTo>
                  <a:pt x="3098810" y="41268"/>
                </a:lnTo>
                <a:lnTo>
                  <a:pt x="3086113" y="41275"/>
                </a:lnTo>
                <a:lnTo>
                  <a:pt x="3086130" y="76200"/>
                </a:lnTo>
                <a:lnTo>
                  <a:pt x="3162311" y="38060"/>
                </a:lnTo>
                <a:lnTo>
                  <a:pt x="3156019" y="34918"/>
                </a:lnTo>
                <a:close/>
              </a:path>
              <a:path w="3162934" h="78105">
                <a:moveTo>
                  <a:pt x="76198" y="36437"/>
                </a:moveTo>
                <a:lnTo>
                  <a:pt x="63501" y="36443"/>
                </a:lnTo>
                <a:lnTo>
                  <a:pt x="63503" y="42793"/>
                </a:lnTo>
                <a:lnTo>
                  <a:pt x="76201" y="42787"/>
                </a:lnTo>
                <a:lnTo>
                  <a:pt x="76198" y="36437"/>
                </a:lnTo>
                <a:close/>
              </a:path>
              <a:path w="3162934" h="78105">
                <a:moveTo>
                  <a:pt x="3086109" y="34925"/>
                </a:moveTo>
                <a:lnTo>
                  <a:pt x="76198" y="36437"/>
                </a:lnTo>
                <a:lnTo>
                  <a:pt x="76201" y="42787"/>
                </a:lnTo>
                <a:lnTo>
                  <a:pt x="3086113" y="41275"/>
                </a:lnTo>
                <a:lnTo>
                  <a:pt x="3086109" y="34925"/>
                </a:lnTo>
                <a:close/>
              </a:path>
              <a:path w="3162934" h="78105">
                <a:moveTo>
                  <a:pt x="3098807" y="34918"/>
                </a:moveTo>
                <a:lnTo>
                  <a:pt x="3086109" y="34925"/>
                </a:lnTo>
                <a:lnTo>
                  <a:pt x="3086113" y="41275"/>
                </a:lnTo>
                <a:lnTo>
                  <a:pt x="3098810" y="41268"/>
                </a:lnTo>
                <a:lnTo>
                  <a:pt x="3098807" y="34918"/>
                </a:lnTo>
                <a:close/>
              </a:path>
              <a:path w="3162934" h="78105">
                <a:moveTo>
                  <a:pt x="3086092" y="0"/>
                </a:moveTo>
                <a:lnTo>
                  <a:pt x="3086109" y="34925"/>
                </a:lnTo>
                <a:lnTo>
                  <a:pt x="3156019" y="34918"/>
                </a:lnTo>
                <a:lnTo>
                  <a:pt x="308609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07357" y="1200403"/>
            <a:ext cx="2482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OAI: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 Access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Identity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56319" y="1310639"/>
            <a:ext cx="472440" cy="472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05847" y="1252220"/>
            <a:ext cx="227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Only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authorize from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04128" y="4025900"/>
            <a:ext cx="44386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dirty="0">
                <a:solidFill>
                  <a:srgbClr val="232F3E"/>
                </a:solidFill>
                <a:latin typeface="Calibri"/>
                <a:cs typeface="Calibri"/>
              </a:rPr>
              <a:t>Clie</a:t>
            </a:r>
            <a:r>
              <a:rPr sz="1400" spc="-15" dirty="0">
                <a:solidFill>
                  <a:srgbClr val="232F3E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232F3E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9096" y="2987039"/>
            <a:ext cx="954024" cy="954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419008" y="5168900"/>
            <a:ext cx="155892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898391" y="4376928"/>
            <a:ext cx="713232" cy="7132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6896" y="4376928"/>
            <a:ext cx="713231" cy="7132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275199" y="5114035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22956" y="5120132"/>
            <a:ext cx="83693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84335" y="4383023"/>
            <a:ext cx="713231" cy="7162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10880" y="4696050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1719944" y="41276"/>
                </a:moveTo>
                <a:lnTo>
                  <a:pt x="1719944" y="76201"/>
                </a:lnTo>
                <a:lnTo>
                  <a:pt x="1789794" y="41276"/>
                </a:lnTo>
                <a:lnTo>
                  <a:pt x="1719944" y="41276"/>
                </a:lnTo>
                <a:close/>
              </a:path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34926"/>
                </a:moveTo>
                <a:lnTo>
                  <a:pt x="1719944" y="41276"/>
                </a:lnTo>
                <a:lnTo>
                  <a:pt x="1732647" y="41276"/>
                </a:lnTo>
                <a:lnTo>
                  <a:pt x="1732647" y="34926"/>
                </a:lnTo>
                <a:lnTo>
                  <a:pt x="1719944" y="34926"/>
                </a:lnTo>
                <a:close/>
              </a:path>
              <a:path w="1796414" h="76200">
                <a:moveTo>
                  <a:pt x="1719944" y="1"/>
                </a:moveTo>
                <a:lnTo>
                  <a:pt x="1719944" y="34926"/>
                </a:lnTo>
                <a:lnTo>
                  <a:pt x="1732647" y="34926"/>
                </a:lnTo>
                <a:lnTo>
                  <a:pt x="1732647" y="41276"/>
                </a:lnTo>
                <a:lnTo>
                  <a:pt x="1789797" y="41275"/>
                </a:lnTo>
                <a:lnTo>
                  <a:pt x="1796144" y="38101"/>
                </a:lnTo>
                <a:lnTo>
                  <a:pt x="1719944" y="1"/>
                </a:lnTo>
                <a:close/>
              </a:path>
              <a:path w="1796414" h="76200">
                <a:moveTo>
                  <a:pt x="76200" y="34925"/>
                </a:moveTo>
                <a:lnTo>
                  <a:pt x="76200" y="41275"/>
                </a:lnTo>
                <a:lnTo>
                  <a:pt x="1719944" y="41276"/>
                </a:lnTo>
                <a:lnTo>
                  <a:pt x="1719944" y="34926"/>
                </a:lnTo>
                <a:lnTo>
                  <a:pt x="76200" y="34925"/>
                </a:lnTo>
                <a:close/>
              </a:path>
              <a:path w="1796414" h="76200">
                <a:moveTo>
                  <a:pt x="63500" y="34925"/>
                </a:move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lnTo>
                  <a:pt x="63500" y="34925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18225" y="4696364"/>
            <a:ext cx="1667510" cy="82550"/>
          </a:xfrm>
          <a:custGeom>
            <a:avLst/>
            <a:gdLst/>
            <a:ahLst/>
            <a:cxnLst/>
            <a:rect l="l" t="t" r="r" b="b"/>
            <a:pathLst>
              <a:path w="1667509" h="82550">
                <a:moveTo>
                  <a:pt x="1591225" y="47513"/>
                </a:moveTo>
                <a:lnTo>
                  <a:pt x="1591081" y="82438"/>
                </a:lnTo>
                <a:lnTo>
                  <a:pt x="1661550" y="47565"/>
                </a:lnTo>
                <a:lnTo>
                  <a:pt x="1603919" y="47565"/>
                </a:lnTo>
                <a:lnTo>
                  <a:pt x="1591225" y="47513"/>
                </a:lnTo>
                <a:close/>
              </a:path>
              <a:path w="1667509" h="82550">
                <a:moveTo>
                  <a:pt x="76356" y="0"/>
                </a:moveTo>
                <a:lnTo>
                  <a:pt x="0" y="37786"/>
                </a:lnTo>
                <a:lnTo>
                  <a:pt x="76042" y="76199"/>
                </a:lnTo>
                <a:lnTo>
                  <a:pt x="76186" y="41275"/>
                </a:lnTo>
                <a:lnTo>
                  <a:pt x="63487" y="41222"/>
                </a:lnTo>
                <a:lnTo>
                  <a:pt x="63513" y="34872"/>
                </a:lnTo>
                <a:lnTo>
                  <a:pt x="76212" y="34872"/>
                </a:lnTo>
                <a:lnTo>
                  <a:pt x="76356" y="0"/>
                </a:lnTo>
                <a:close/>
              </a:path>
              <a:path w="1667509" h="82550">
                <a:moveTo>
                  <a:pt x="1591251" y="41163"/>
                </a:moveTo>
                <a:lnTo>
                  <a:pt x="1591225" y="47513"/>
                </a:lnTo>
                <a:lnTo>
                  <a:pt x="1603919" y="47565"/>
                </a:lnTo>
                <a:lnTo>
                  <a:pt x="1603945" y="41215"/>
                </a:lnTo>
                <a:lnTo>
                  <a:pt x="1591251" y="41163"/>
                </a:lnTo>
                <a:close/>
              </a:path>
              <a:path w="1667509" h="82550">
                <a:moveTo>
                  <a:pt x="1591395" y="6238"/>
                </a:moveTo>
                <a:lnTo>
                  <a:pt x="1591251" y="41163"/>
                </a:lnTo>
                <a:lnTo>
                  <a:pt x="1603945" y="41215"/>
                </a:lnTo>
                <a:lnTo>
                  <a:pt x="1603919" y="47565"/>
                </a:lnTo>
                <a:lnTo>
                  <a:pt x="1661550" y="47565"/>
                </a:lnTo>
                <a:lnTo>
                  <a:pt x="1667437" y="44651"/>
                </a:lnTo>
                <a:lnTo>
                  <a:pt x="1591395" y="6238"/>
                </a:lnTo>
                <a:close/>
              </a:path>
              <a:path w="1667509" h="82550">
                <a:moveTo>
                  <a:pt x="76212" y="34925"/>
                </a:moveTo>
                <a:lnTo>
                  <a:pt x="76186" y="41275"/>
                </a:lnTo>
                <a:lnTo>
                  <a:pt x="1591225" y="47513"/>
                </a:lnTo>
                <a:lnTo>
                  <a:pt x="1591251" y="41163"/>
                </a:lnTo>
                <a:lnTo>
                  <a:pt x="76212" y="34925"/>
                </a:lnTo>
                <a:close/>
              </a:path>
              <a:path w="1667509" h="82550">
                <a:moveTo>
                  <a:pt x="63513" y="34872"/>
                </a:moveTo>
                <a:lnTo>
                  <a:pt x="63487" y="41222"/>
                </a:lnTo>
                <a:lnTo>
                  <a:pt x="76186" y="41275"/>
                </a:lnTo>
                <a:lnTo>
                  <a:pt x="76212" y="34925"/>
                </a:lnTo>
                <a:lnTo>
                  <a:pt x="63513" y="34872"/>
                </a:lnTo>
                <a:close/>
              </a:path>
              <a:path w="1667509" h="82550">
                <a:moveTo>
                  <a:pt x="76212" y="34872"/>
                </a:moveTo>
                <a:lnTo>
                  <a:pt x="63513" y="34872"/>
                </a:lnTo>
                <a:lnTo>
                  <a:pt x="76212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032669" y="4388611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38956" y="4370323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/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90827" y="5321300"/>
            <a:ext cx="120904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Cognito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71016" y="4559808"/>
            <a:ext cx="716279" cy="7162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454" y="4690364"/>
            <a:ext cx="1203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authenticate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626346" y="1605465"/>
            <a:ext cx="2217420" cy="1383030"/>
          </a:xfrm>
          <a:custGeom>
            <a:avLst/>
            <a:gdLst/>
            <a:ahLst/>
            <a:cxnLst/>
            <a:rect l="l" t="t" r="r" b="b"/>
            <a:pathLst>
              <a:path w="2217420" h="1383030">
                <a:moveTo>
                  <a:pt x="44491" y="1310003"/>
                </a:moveTo>
                <a:lnTo>
                  <a:pt x="0" y="1382656"/>
                </a:lnTo>
                <a:lnTo>
                  <a:pt x="84818" y="1374658"/>
                </a:lnTo>
                <a:lnTo>
                  <a:pt x="70527" y="1351746"/>
                </a:lnTo>
                <a:lnTo>
                  <a:pt x="55559" y="1351746"/>
                </a:lnTo>
                <a:lnTo>
                  <a:pt x="52199" y="1346357"/>
                </a:lnTo>
                <a:lnTo>
                  <a:pt x="62974" y="1339636"/>
                </a:lnTo>
                <a:lnTo>
                  <a:pt x="44491" y="1310003"/>
                </a:lnTo>
                <a:close/>
              </a:path>
              <a:path w="2217420" h="1383030">
                <a:moveTo>
                  <a:pt x="62974" y="1339636"/>
                </a:moveTo>
                <a:lnTo>
                  <a:pt x="52199" y="1346357"/>
                </a:lnTo>
                <a:lnTo>
                  <a:pt x="55559" y="1351746"/>
                </a:lnTo>
                <a:lnTo>
                  <a:pt x="66335" y="1345025"/>
                </a:lnTo>
                <a:lnTo>
                  <a:pt x="62974" y="1339636"/>
                </a:lnTo>
                <a:close/>
              </a:path>
              <a:path w="2217420" h="1383030">
                <a:moveTo>
                  <a:pt x="66335" y="1345025"/>
                </a:moveTo>
                <a:lnTo>
                  <a:pt x="55559" y="1351746"/>
                </a:lnTo>
                <a:lnTo>
                  <a:pt x="70527" y="1351746"/>
                </a:lnTo>
                <a:lnTo>
                  <a:pt x="66335" y="1345025"/>
                </a:lnTo>
                <a:close/>
              </a:path>
              <a:path w="2217420" h="1383030">
                <a:moveTo>
                  <a:pt x="2150508" y="37631"/>
                </a:moveTo>
                <a:lnTo>
                  <a:pt x="62974" y="1339636"/>
                </a:lnTo>
                <a:lnTo>
                  <a:pt x="66335" y="1345025"/>
                </a:lnTo>
                <a:lnTo>
                  <a:pt x="2153868" y="43019"/>
                </a:lnTo>
                <a:lnTo>
                  <a:pt x="2150508" y="37631"/>
                </a:lnTo>
                <a:close/>
              </a:path>
              <a:path w="2217420" h="1383030">
                <a:moveTo>
                  <a:pt x="2197915" y="30907"/>
                </a:moveTo>
                <a:lnTo>
                  <a:pt x="2161288" y="30907"/>
                </a:lnTo>
                <a:lnTo>
                  <a:pt x="2164648" y="36295"/>
                </a:lnTo>
                <a:lnTo>
                  <a:pt x="2153868" y="43019"/>
                </a:lnTo>
                <a:lnTo>
                  <a:pt x="2172351" y="72652"/>
                </a:lnTo>
                <a:lnTo>
                  <a:pt x="2197915" y="30907"/>
                </a:lnTo>
                <a:close/>
              </a:path>
              <a:path w="2217420" h="1383030">
                <a:moveTo>
                  <a:pt x="2161288" y="30907"/>
                </a:moveTo>
                <a:lnTo>
                  <a:pt x="2150508" y="37631"/>
                </a:lnTo>
                <a:lnTo>
                  <a:pt x="2153868" y="43019"/>
                </a:lnTo>
                <a:lnTo>
                  <a:pt x="2164648" y="36295"/>
                </a:lnTo>
                <a:lnTo>
                  <a:pt x="2161288" y="30907"/>
                </a:lnTo>
                <a:close/>
              </a:path>
              <a:path w="2217420" h="1383030">
                <a:moveTo>
                  <a:pt x="2216843" y="0"/>
                </a:moveTo>
                <a:lnTo>
                  <a:pt x="2132025" y="7997"/>
                </a:lnTo>
                <a:lnTo>
                  <a:pt x="2150508" y="37631"/>
                </a:lnTo>
                <a:lnTo>
                  <a:pt x="2161288" y="30907"/>
                </a:lnTo>
                <a:lnTo>
                  <a:pt x="2197915" y="30907"/>
                </a:lnTo>
                <a:lnTo>
                  <a:pt x="221684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83152" y="2874264"/>
            <a:ext cx="716279" cy="7132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91655" y="2874264"/>
            <a:ext cx="713231" cy="7132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261044" y="3608323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596725" y="3192105"/>
            <a:ext cx="1796414" cy="76200"/>
          </a:xfrm>
          <a:custGeom>
            <a:avLst/>
            <a:gdLst/>
            <a:ahLst/>
            <a:cxnLst/>
            <a:rect l="l" t="t" r="r" b="b"/>
            <a:pathLst>
              <a:path w="179641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1796414" h="76200">
                <a:moveTo>
                  <a:pt x="1719944" y="0"/>
                </a:moveTo>
                <a:lnTo>
                  <a:pt x="1719944" y="76200"/>
                </a:lnTo>
                <a:lnTo>
                  <a:pt x="1789794" y="41275"/>
                </a:lnTo>
                <a:lnTo>
                  <a:pt x="1732647" y="41275"/>
                </a:lnTo>
                <a:lnTo>
                  <a:pt x="1732647" y="34925"/>
                </a:lnTo>
                <a:lnTo>
                  <a:pt x="1789794" y="34925"/>
                </a:lnTo>
                <a:lnTo>
                  <a:pt x="1719944" y="0"/>
                </a:lnTo>
                <a:close/>
              </a:path>
              <a:path w="1796414" h="7620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1796414" h="76200">
                <a:moveTo>
                  <a:pt x="171994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1719944" y="41275"/>
                </a:lnTo>
                <a:lnTo>
                  <a:pt x="1719944" y="34925"/>
                </a:lnTo>
                <a:close/>
              </a:path>
              <a:path w="1796414" h="76200">
                <a:moveTo>
                  <a:pt x="1789794" y="34925"/>
                </a:moveTo>
                <a:lnTo>
                  <a:pt x="1732647" y="34925"/>
                </a:lnTo>
                <a:lnTo>
                  <a:pt x="1732647" y="41275"/>
                </a:lnTo>
                <a:lnTo>
                  <a:pt x="1789794" y="41275"/>
                </a:lnTo>
                <a:lnTo>
                  <a:pt x="1796144" y="38100"/>
                </a:lnTo>
                <a:lnTo>
                  <a:pt x="1789794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04070" y="3230205"/>
            <a:ext cx="2037714" cy="1155700"/>
          </a:xfrm>
          <a:custGeom>
            <a:avLst/>
            <a:gdLst/>
            <a:ahLst/>
            <a:cxnLst/>
            <a:rect l="l" t="t" r="r" b="b"/>
            <a:pathLst>
              <a:path w="2037715" h="1155700">
                <a:moveTo>
                  <a:pt x="0" y="0"/>
                </a:moveTo>
                <a:lnTo>
                  <a:pt x="47490" y="70728"/>
                </a:lnTo>
                <a:lnTo>
                  <a:pt x="64718" y="40348"/>
                </a:lnTo>
                <a:lnTo>
                  <a:pt x="53671" y="34084"/>
                </a:lnTo>
                <a:lnTo>
                  <a:pt x="56803" y="28559"/>
                </a:lnTo>
                <a:lnTo>
                  <a:pt x="71403" y="28559"/>
                </a:lnTo>
                <a:lnTo>
                  <a:pt x="85078" y="4445"/>
                </a:lnTo>
                <a:lnTo>
                  <a:pt x="0" y="0"/>
                </a:lnTo>
                <a:close/>
              </a:path>
              <a:path w="2037715" h="1155700">
                <a:moveTo>
                  <a:pt x="67850" y="34824"/>
                </a:moveTo>
                <a:lnTo>
                  <a:pt x="64718" y="40348"/>
                </a:lnTo>
                <a:lnTo>
                  <a:pt x="75765" y="46612"/>
                </a:lnTo>
                <a:lnTo>
                  <a:pt x="78898" y="41089"/>
                </a:lnTo>
                <a:lnTo>
                  <a:pt x="67850" y="34824"/>
                </a:lnTo>
                <a:close/>
              </a:path>
              <a:path w="2037715" h="1155700">
                <a:moveTo>
                  <a:pt x="56803" y="28559"/>
                </a:moveTo>
                <a:lnTo>
                  <a:pt x="53671" y="34084"/>
                </a:lnTo>
                <a:lnTo>
                  <a:pt x="64718" y="40348"/>
                </a:lnTo>
                <a:lnTo>
                  <a:pt x="67850" y="34824"/>
                </a:lnTo>
                <a:lnTo>
                  <a:pt x="56803" y="28559"/>
                </a:lnTo>
                <a:close/>
              </a:path>
              <a:path w="2037715" h="1155700">
                <a:moveTo>
                  <a:pt x="71403" y="28559"/>
                </a:moveTo>
                <a:lnTo>
                  <a:pt x="56803" y="28559"/>
                </a:lnTo>
                <a:lnTo>
                  <a:pt x="67850" y="34824"/>
                </a:lnTo>
                <a:lnTo>
                  <a:pt x="71403" y="28559"/>
                </a:lnTo>
                <a:close/>
              </a:path>
              <a:path w="2037715" h="1155700">
                <a:moveTo>
                  <a:pt x="95469" y="50486"/>
                </a:moveTo>
                <a:lnTo>
                  <a:pt x="92336" y="56009"/>
                </a:lnTo>
                <a:lnTo>
                  <a:pt x="114432" y="68539"/>
                </a:lnTo>
                <a:lnTo>
                  <a:pt x="117563" y="63014"/>
                </a:lnTo>
                <a:lnTo>
                  <a:pt x="95469" y="50486"/>
                </a:lnTo>
                <a:close/>
              </a:path>
              <a:path w="2037715" h="1155700">
                <a:moveTo>
                  <a:pt x="134134" y="72412"/>
                </a:moveTo>
                <a:lnTo>
                  <a:pt x="131003" y="77936"/>
                </a:lnTo>
                <a:lnTo>
                  <a:pt x="153097" y="90464"/>
                </a:lnTo>
                <a:lnTo>
                  <a:pt x="156230" y="84941"/>
                </a:lnTo>
                <a:lnTo>
                  <a:pt x="134134" y="72412"/>
                </a:lnTo>
                <a:close/>
              </a:path>
              <a:path w="2037715" h="1155700">
                <a:moveTo>
                  <a:pt x="172801" y="94338"/>
                </a:moveTo>
                <a:lnTo>
                  <a:pt x="169669" y="99861"/>
                </a:lnTo>
                <a:lnTo>
                  <a:pt x="191763" y="112391"/>
                </a:lnTo>
                <a:lnTo>
                  <a:pt x="194895" y="106867"/>
                </a:lnTo>
                <a:lnTo>
                  <a:pt x="172801" y="94338"/>
                </a:lnTo>
                <a:close/>
              </a:path>
              <a:path w="2037715" h="1155700">
                <a:moveTo>
                  <a:pt x="211467" y="116264"/>
                </a:moveTo>
                <a:lnTo>
                  <a:pt x="208334" y="121787"/>
                </a:lnTo>
                <a:lnTo>
                  <a:pt x="230430" y="134316"/>
                </a:lnTo>
                <a:lnTo>
                  <a:pt x="233561" y="128793"/>
                </a:lnTo>
                <a:lnTo>
                  <a:pt x="211467" y="116264"/>
                </a:lnTo>
                <a:close/>
              </a:path>
              <a:path w="2037715" h="1155700">
                <a:moveTo>
                  <a:pt x="250132" y="138189"/>
                </a:moveTo>
                <a:lnTo>
                  <a:pt x="247001" y="143713"/>
                </a:lnTo>
                <a:lnTo>
                  <a:pt x="269095" y="156243"/>
                </a:lnTo>
                <a:lnTo>
                  <a:pt x="272228" y="150719"/>
                </a:lnTo>
                <a:lnTo>
                  <a:pt x="250132" y="138189"/>
                </a:lnTo>
                <a:close/>
              </a:path>
              <a:path w="2037715" h="1155700">
                <a:moveTo>
                  <a:pt x="288799" y="160116"/>
                </a:moveTo>
                <a:lnTo>
                  <a:pt x="285667" y="165639"/>
                </a:lnTo>
                <a:lnTo>
                  <a:pt x="307761" y="178168"/>
                </a:lnTo>
                <a:lnTo>
                  <a:pt x="310893" y="172645"/>
                </a:lnTo>
                <a:lnTo>
                  <a:pt x="288799" y="160116"/>
                </a:lnTo>
                <a:close/>
              </a:path>
              <a:path w="2037715" h="1155700">
                <a:moveTo>
                  <a:pt x="327465" y="182041"/>
                </a:moveTo>
                <a:lnTo>
                  <a:pt x="324332" y="187566"/>
                </a:lnTo>
                <a:lnTo>
                  <a:pt x="346428" y="200094"/>
                </a:lnTo>
                <a:lnTo>
                  <a:pt x="349559" y="194571"/>
                </a:lnTo>
                <a:lnTo>
                  <a:pt x="327465" y="182041"/>
                </a:lnTo>
                <a:close/>
              </a:path>
              <a:path w="2037715" h="1155700">
                <a:moveTo>
                  <a:pt x="366130" y="203968"/>
                </a:moveTo>
                <a:lnTo>
                  <a:pt x="362999" y="209491"/>
                </a:lnTo>
                <a:lnTo>
                  <a:pt x="385093" y="222020"/>
                </a:lnTo>
                <a:lnTo>
                  <a:pt x="388226" y="216496"/>
                </a:lnTo>
                <a:lnTo>
                  <a:pt x="366130" y="203968"/>
                </a:lnTo>
                <a:close/>
              </a:path>
              <a:path w="2037715" h="1155700">
                <a:moveTo>
                  <a:pt x="404797" y="225893"/>
                </a:moveTo>
                <a:lnTo>
                  <a:pt x="401664" y="231418"/>
                </a:lnTo>
                <a:lnTo>
                  <a:pt x="423759" y="243946"/>
                </a:lnTo>
                <a:lnTo>
                  <a:pt x="426891" y="238423"/>
                </a:lnTo>
                <a:lnTo>
                  <a:pt x="404797" y="225893"/>
                </a:lnTo>
                <a:close/>
              </a:path>
              <a:path w="2037715" h="1155700">
                <a:moveTo>
                  <a:pt x="443462" y="247820"/>
                </a:moveTo>
                <a:lnTo>
                  <a:pt x="440330" y="253343"/>
                </a:lnTo>
                <a:lnTo>
                  <a:pt x="462426" y="265873"/>
                </a:lnTo>
                <a:lnTo>
                  <a:pt x="465557" y="260348"/>
                </a:lnTo>
                <a:lnTo>
                  <a:pt x="443462" y="247820"/>
                </a:lnTo>
                <a:close/>
              </a:path>
              <a:path w="2037715" h="1155700">
                <a:moveTo>
                  <a:pt x="482128" y="269745"/>
                </a:moveTo>
                <a:lnTo>
                  <a:pt x="478997" y="275269"/>
                </a:lnTo>
                <a:lnTo>
                  <a:pt x="501091" y="287798"/>
                </a:lnTo>
                <a:lnTo>
                  <a:pt x="504224" y="282275"/>
                </a:lnTo>
                <a:lnTo>
                  <a:pt x="482128" y="269745"/>
                </a:lnTo>
                <a:close/>
              </a:path>
              <a:path w="2037715" h="1155700">
                <a:moveTo>
                  <a:pt x="520795" y="291672"/>
                </a:moveTo>
                <a:lnTo>
                  <a:pt x="517662" y="297195"/>
                </a:lnTo>
                <a:lnTo>
                  <a:pt x="539757" y="309725"/>
                </a:lnTo>
                <a:lnTo>
                  <a:pt x="542889" y="304200"/>
                </a:lnTo>
                <a:lnTo>
                  <a:pt x="520795" y="291672"/>
                </a:lnTo>
                <a:close/>
              </a:path>
              <a:path w="2037715" h="1155700">
                <a:moveTo>
                  <a:pt x="559460" y="313597"/>
                </a:moveTo>
                <a:lnTo>
                  <a:pt x="556328" y="319121"/>
                </a:lnTo>
                <a:lnTo>
                  <a:pt x="578422" y="331650"/>
                </a:lnTo>
                <a:lnTo>
                  <a:pt x="581555" y="326127"/>
                </a:lnTo>
                <a:lnTo>
                  <a:pt x="559460" y="313597"/>
                </a:lnTo>
                <a:close/>
              </a:path>
              <a:path w="2037715" h="1155700">
                <a:moveTo>
                  <a:pt x="598126" y="335523"/>
                </a:moveTo>
                <a:lnTo>
                  <a:pt x="594995" y="341047"/>
                </a:lnTo>
                <a:lnTo>
                  <a:pt x="617089" y="353576"/>
                </a:lnTo>
                <a:lnTo>
                  <a:pt x="620221" y="348052"/>
                </a:lnTo>
                <a:lnTo>
                  <a:pt x="598126" y="335523"/>
                </a:lnTo>
                <a:close/>
              </a:path>
              <a:path w="2037715" h="1155700">
                <a:moveTo>
                  <a:pt x="636793" y="357449"/>
                </a:moveTo>
                <a:lnTo>
                  <a:pt x="633660" y="362973"/>
                </a:lnTo>
                <a:lnTo>
                  <a:pt x="655755" y="375502"/>
                </a:lnTo>
                <a:lnTo>
                  <a:pt x="658887" y="369978"/>
                </a:lnTo>
                <a:lnTo>
                  <a:pt x="636793" y="357449"/>
                </a:lnTo>
                <a:close/>
              </a:path>
              <a:path w="2037715" h="1155700">
                <a:moveTo>
                  <a:pt x="675458" y="379375"/>
                </a:moveTo>
                <a:lnTo>
                  <a:pt x="672326" y="384898"/>
                </a:lnTo>
                <a:lnTo>
                  <a:pt x="694420" y="397428"/>
                </a:lnTo>
                <a:lnTo>
                  <a:pt x="697553" y="391904"/>
                </a:lnTo>
                <a:lnTo>
                  <a:pt x="675458" y="379375"/>
                </a:lnTo>
                <a:close/>
              </a:path>
              <a:path w="2037715" h="1155700">
                <a:moveTo>
                  <a:pt x="714124" y="401300"/>
                </a:moveTo>
                <a:lnTo>
                  <a:pt x="710991" y="406825"/>
                </a:lnTo>
                <a:lnTo>
                  <a:pt x="733087" y="419353"/>
                </a:lnTo>
                <a:lnTo>
                  <a:pt x="736219" y="413830"/>
                </a:lnTo>
                <a:lnTo>
                  <a:pt x="714124" y="401300"/>
                </a:lnTo>
                <a:close/>
              </a:path>
              <a:path w="2037715" h="1155700">
                <a:moveTo>
                  <a:pt x="752789" y="423227"/>
                </a:moveTo>
                <a:lnTo>
                  <a:pt x="749658" y="428750"/>
                </a:lnTo>
                <a:lnTo>
                  <a:pt x="771753" y="441280"/>
                </a:lnTo>
                <a:lnTo>
                  <a:pt x="774885" y="435756"/>
                </a:lnTo>
                <a:lnTo>
                  <a:pt x="752789" y="423227"/>
                </a:lnTo>
                <a:close/>
              </a:path>
              <a:path w="2037715" h="1155700">
                <a:moveTo>
                  <a:pt x="791456" y="445154"/>
                </a:moveTo>
                <a:lnTo>
                  <a:pt x="788324" y="450677"/>
                </a:lnTo>
                <a:lnTo>
                  <a:pt x="810418" y="463205"/>
                </a:lnTo>
                <a:lnTo>
                  <a:pt x="813550" y="457682"/>
                </a:lnTo>
                <a:lnTo>
                  <a:pt x="791456" y="445154"/>
                </a:lnTo>
                <a:close/>
              </a:path>
              <a:path w="2037715" h="1155700">
                <a:moveTo>
                  <a:pt x="830122" y="467079"/>
                </a:moveTo>
                <a:lnTo>
                  <a:pt x="826989" y="472602"/>
                </a:lnTo>
                <a:lnTo>
                  <a:pt x="849085" y="485132"/>
                </a:lnTo>
                <a:lnTo>
                  <a:pt x="852216" y="479607"/>
                </a:lnTo>
                <a:lnTo>
                  <a:pt x="830122" y="467079"/>
                </a:lnTo>
                <a:close/>
              </a:path>
              <a:path w="2037715" h="1155700">
                <a:moveTo>
                  <a:pt x="868787" y="489005"/>
                </a:moveTo>
                <a:lnTo>
                  <a:pt x="865656" y="494529"/>
                </a:lnTo>
                <a:lnTo>
                  <a:pt x="887750" y="507057"/>
                </a:lnTo>
                <a:lnTo>
                  <a:pt x="890883" y="501534"/>
                </a:lnTo>
                <a:lnTo>
                  <a:pt x="868787" y="489005"/>
                </a:lnTo>
                <a:close/>
              </a:path>
              <a:path w="2037715" h="1155700">
                <a:moveTo>
                  <a:pt x="907454" y="510931"/>
                </a:moveTo>
                <a:lnTo>
                  <a:pt x="904322" y="516454"/>
                </a:lnTo>
                <a:lnTo>
                  <a:pt x="926416" y="528984"/>
                </a:lnTo>
                <a:lnTo>
                  <a:pt x="929548" y="523460"/>
                </a:lnTo>
                <a:lnTo>
                  <a:pt x="907454" y="510931"/>
                </a:lnTo>
                <a:close/>
              </a:path>
              <a:path w="2037715" h="1155700">
                <a:moveTo>
                  <a:pt x="946119" y="532857"/>
                </a:moveTo>
                <a:lnTo>
                  <a:pt x="942987" y="538380"/>
                </a:lnTo>
                <a:lnTo>
                  <a:pt x="965083" y="550909"/>
                </a:lnTo>
                <a:lnTo>
                  <a:pt x="968214" y="545386"/>
                </a:lnTo>
                <a:lnTo>
                  <a:pt x="946119" y="532857"/>
                </a:lnTo>
                <a:close/>
              </a:path>
              <a:path w="2037715" h="1155700">
                <a:moveTo>
                  <a:pt x="984785" y="554782"/>
                </a:moveTo>
                <a:lnTo>
                  <a:pt x="981654" y="560307"/>
                </a:lnTo>
                <a:lnTo>
                  <a:pt x="1003748" y="572836"/>
                </a:lnTo>
                <a:lnTo>
                  <a:pt x="1006881" y="567312"/>
                </a:lnTo>
                <a:lnTo>
                  <a:pt x="984785" y="554782"/>
                </a:lnTo>
                <a:close/>
              </a:path>
              <a:path w="2037715" h="1155700">
                <a:moveTo>
                  <a:pt x="1023452" y="576709"/>
                </a:moveTo>
                <a:lnTo>
                  <a:pt x="1020319" y="582232"/>
                </a:lnTo>
                <a:lnTo>
                  <a:pt x="1042414" y="594761"/>
                </a:lnTo>
                <a:lnTo>
                  <a:pt x="1045546" y="589238"/>
                </a:lnTo>
                <a:lnTo>
                  <a:pt x="1023452" y="576709"/>
                </a:lnTo>
                <a:close/>
              </a:path>
              <a:path w="2037715" h="1155700">
                <a:moveTo>
                  <a:pt x="1062117" y="598634"/>
                </a:moveTo>
                <a:lnTo>
                  <a:pt x="1058985" y="604159"/>
                </a:lnTo>
                <a:lnTo>
                  <a:pt x="1081081" y="616687"/>
                </a:lnTo>
                <a:lnTo>
                  <a:pt x="1084212" y="611164"/>
                </a:lnTo>
                <a:lnTo>
                  <a:pt x="1062117" y="598634"/>
                </a:lnTo>
                <a:close/>
              </a:path>
              <a:path w="2037715" h="1155700">
                <a:moveTo>
                  <a:pt x="1100783" y="620561"/>
                </a:moveTo>
                <a:lnTo>
                  <a:pt x="1097652" y="626084"/>
                </a:lnTo>
                <a:lnTo>
                  <a:pt x="1119746" y="638614"/>
                </a:lnTo>
                <a:lnTo>
                  <a:pt x="1122879" y="633089"/>
                </a:lnTo>
                <a:lnTo>
                  <a:pt x="1100783" y="620561"/>
                </a:lnTo>
                <a:close/>
              </a:path>
              <a:path w="2037715" h="1155700">
                <a:moveTo>
                  <a:pt x="1139450" y="642486"/>
                </a:moveTo>
                <a:lnTo>
                  <a:pt x="1136317" y="648011"/>
                </a:lnTo>
                <a:lnTo>
                  <a:pt x="1158412" y="660539"/>
                </a:lnTo>
                <a:lnTo>
                  <a:pt x="1161544" y="655016"/>
                </a:lnTo>
                <a:lnTo>
                  <a:pt x="1139450" y="642486"/>
                </a:lnTo>
                <a:close/>
              </a:path>
              <a:path w="2037715" h="1155700">
                <a:moveTo>
                  <a:pt x="1178115" y="664413"/>
                </a:moveTo>
                <a:lnTo>
                  <a:pt x="1174983" y="669936"/>
                </a:lnTo>
                <a:lnTo>
                  <a:pt x="1197079" y="682466"/>
                </a:lnTo>
                <a:lnTo>
                  <a:pt x="1200210" y="676941"/>
                </a:lnTo>
                <a:lnTo>
                  <a:pt x="1178115" y="664413"/>
                </a:lnTo>
                <a:close/>
              </a:path>
              <a:path w="2037715" h="1155700">
                <a:moveTo>
                  <a:pt x="1216781" y="686338"/>
                </a:moveTo>
                <a:lnTo>
                  <a:pt x="1213650" y="691862"/>
                </a:lnTo>
                <a:lnTo>
                  <a:pt x="1235744" y="704391"/>
                </a:lnTo>
                <a:lnTo>
                  <a:pt x="1238877" y="698868"/>
                </a:lnTo>
                <a:lnTo>
                  <a:pt x="1216781" y="686338"/>
                </a:lnTo>
                <a:close/>
              </a:path>
              <a:path w="2037715" h="1155700">
                <a:moveTo>
                  <a:pt x="1255448" y="708265"/>
                </a:moveTo>
                <a:lnTo>
                  <a:pt x="1252315" y="713788"/>
                </a:lnTo>
                <a:lnTo>
                  <a:pt x="1274410" y="726318"/>
                </a:lnTo>
                <a:lnTo>
                  <a:pt x="1277542" y="720793"/>
                </a:lnTo>
                <a:lnTo>
                  <a:pt x="1255448" y="708265"/>
                </a:lnTo>
                <a:close/>
              </a:path>
              <a:path w="2037715" h="1155700">
                <a:moveTo>
                  <a:pt x="1294113" y="730190"/>
                </a:moveTo>
                <a:lnTo>
                  <a:pt x="1290981" y="735714"/>
                </a:lnTo>
                <a:lnTo>
                  <a:pt x="1313077" y="748243"/>
                </a:lnTo>
                <a:lnTo>
                  <a:pt x="1316208" y="742720"/>
                </a:lnTo>
                <a:lnTo>
                  <a:pt x="1294113" y="730190"/>
                </a:lnTo>
                <a:close/>
              </a:path>
              <a:path w="2037715" h="1155700">
                <a:moveTo>
                  <a:pt x="1332779" y="752116"/>
                </a:moveTo>
                <a:lnTo>
                  <a:pt x="1329648" y="757640"/>
                </a:lnTo>
                <a:lnTo>
                  <a:pt x="1351742" y="770169"/>
                </a:lnTo>
                <a:lnTo>
                  <a:pt x="1354875" y="764645"/>
                </a:lnTo>
                <a:lnTo>
                  <a:pt x="1332779" y="752116"/>
                </a:lnTo>
                <a:close/>
              </a:path>
              <a:path w="2037715" h="1155700">
                <a:moveTo>
                  <a:pt x="1371446" y="774042"/>
                </a:moveTo>
                <a:lnTo>
                  <a:pt x="1368313" y="779566"/>
                </a:lnTo>
                <a:lnTo>
                  <a:pt x="1390408" y="792095"/>
                </a:lnTo>
                <a:lnTo>
                  <a:pt x="1393540" y="786571"/>
                </a:lnTo>
                <a:lnTo>
                  <a:pt x="1371446" y="774042"/>
                </a:lnTo>
                <a:close/>
              </a:path>
              <a:path w="2037715" h="1155700">
                <a:moveTo>
                  <a:pt x="1410111" y="795968"/>
                </a:moveTo>
                <a:lnTo>
                  <a:pt x="1406979" y="801491"/>
                </a:lnTo>
                <a:lnTo>
                  <a:pt x="1429075" y="814021"/>
                </a:lnTo>
                <a:lnTo>
                  <a:pt x="1432206" y="808497"/>
                </a:lnTo>
                <a:lnTo>
                  <a:pt x="1410111" y="795968"/>
                </a:lnTo>
                <a:close/>
              </a:path>
              <a:path w="2037715" h="1155700">
                <a:moveTo>
                  <a:pt x="1448777" y="817893"/>
                </a:moveTo>
                <a:lnTo>
                  <a:pt x="1445646" y="823418"/>
                </a:lnTo>
                <a:lnTo>
                  <a:pt x="1467740" y="835947"/>
                </a:lnTo>
                <a:lnTo>
                  <a:pt x="1470872" y="830423"/>
                </a:lnTo>
                <a:lnTo>
                  <a:pt x="1448777" y="817893"/>
                </a:lnTo>
                <a:close/>
              </a:path>
              <a:path w="2037715" h="1155700">
                <a:moveTo>
                  <a:pt x="1487444" y="839820"/>
                </a:moveTo>
                <a:lnTo>
                  <a:pt x="1484311" y="845343"/>
                </a:lnTo>
                <a:lnTo>
                  <a:pt x="1506406" y="857873"/>
                </a:lnTo>
                <a:lnTo>
                  <a:pt x="1509538" y="852349"/>
                </a:lnTo>
                <a:lnTo>
                  <a:pt x="1487444" y="839820"/>
                </a:lnTo>
                <a:close/>
              </a:path>
              <a:path w="2037715" h="1155700">
                <a:moveTo>
                  <a:pt x="1526109" y="861745"/>
                </a:moveTo>
                <a:lnTo>
                  <a:pt x="1522977" y="867270"/>
                </a:lnTo>
                <a:lnTo>
                  <a:pt x="1545071" y="879798"/>
                </a:lnTo>
                <a:lnTo>
                  <a:pt x="1548204" y="874275"/>
                </a:lnTo>
                <a:lnTo>
                  <a:pt x="1526109" y="861745"/>
                </a:lnTo>
                <a:close/>
              </a:path>
              <a:path w="2037715" h="1155700">
                <a:moveTo>
                  <a:pt x="1564775" y="883672"/>
                </a:moveTo>
                <a:lnTo>
                  <a:pt x="1561644" y="889195"/>
                </a:lnTo>
                <a:lnTo>
                  <a:pt x="1583738" y="901725"/>
                </a:lnTo>
                <a:lnTo>
                  <a:pt x="1586870" y="896200"/>
                </a:lnTo>
                <a:lnTo>
                  <a:pt x="1564775" y="883672"/>
                </a:lnTo>
                <a:close/>
              </a:path>
              <a:path w="2037715" h="1155700">
                <a:moveTo>
                  <a:pt x="1603441" y="905597"/>
                </a:moveTo>
                <a:lnTo>
                  <a:pt x="1600309" y="911122"/>
                </a:lnTo>
                <a:lnTo>
                  <a:pt x="1622404" y="923650"/>
                </a:lnTo>
                <a:lnTo>
                  <a:pt x="1625536" y="918127"/>
                </a:lnTo>
                <a:lnTo>
                  <a:pt x="1603441" y="905597"/>
                </a:lnTo>
                <a:close/>
              </a:path>
              <a:path w="2037715" h="1155700">
                <a:moveTo>
                  <a:pt x="1642107" y="927524"/>
                </a:moveTo>
                <a:lnTo>
                  <a:pt x="1638975" y="933047"/>
                </a:lnTo>
                <a:lnTo>
                  <a:pt x="1661069" y="945577"/>
                </a:lnTo>
                <a:lnTo>
                  <a:pt x="1664202" y="940052"/>
                </a:lnTo>
                <a:lnTo>
                  <a:pt x="1642107" y="927524"/>
                </a:lnTo>
                <a:close/>
              </a:path>
              <a:path w="2037715" h="1155700">
                <a:moveTo>
                  <a:pt x="1680773" y="949449"/>
                </a:moveTo>
                <a:lnTo>
                  <a:pt x="1677640" y="954973"/>
                </a:lnTo>
                <a:lnTo>
                  <a:pt x="1699736" y="967502"/>
                </a:lnTo>
                <a:lnTo>
                  <a:pt x="1702868" y="961979"/>
                </a:lnTo>
                <a:lnTo>
                  <a:pt x="1680773" y="949449"/>
                </a:lnTo>
                <a:close/>
              </a:path>
              <a:path w="2037715" h="1155700">
                <a:moveTo>
                  <a:pt x="1719439" y="971376"/>
                </a:moveTo>
                <a:lnTo>
                  <a:pt x="1716307" y="976899"/>
                </a:lnTo>
                <a:lnTo>
                  <a:pt x="1738401" y="989429"/>
                </a:lnTo>
                <a:lnTo>
                  <a:pt x="1741534" y="983904"/>
                </a:lnTo>
                <a:lnTo>
                  <a:pt x="1719439" y="971376"/>
                </a:lnTo>
                <a:close/>
              </a:path>
              <a:path w="2037715" h="1155700">
                <a:moveTo>
                  <a:pt x="1758105" y="993301"/>
                </a:moveTo>
                <a:lnTo>
                  <a:pt x="1754973" y="998825"/>
                </a:lnTo>
                <a:lnTo>
                  <a:pt x="1777067" y="1011354"/>
                </a:lnTo>
                <a:lnTo>
                  <a:pt x="1780199" y="1005831"/>
                </a:lnTo>
                <a:lnTo>
                  <a:pt x="1758105" y="993301"/>
                </a:lnTo>
                <a:close/>
              </a:path>
              <a:path w="2037715" h="1155700">
                <a:moveTo>
                  <a:pt x="1796771" y="1015227"/>
                </a:moveTo>
                <a:lnTo>
                  <a:pt x="1793638" y="1020751"/>
                </a:lnTo>
                <a:lnTo>
                  <a:pt x="1815734" y="1033280"/>
                </a:lnTo>
                <a:lnTo>
                  <a:pt x="1818866" y="1027756"/>
                </a:lnTo>
                <a:lnTo>
                  <a:pt x="1796771" y="1015227"/>
                </a:lnTo>
                <a:close/>
              </a:path>
              <a:path w="2037715" h="1155700">
                <a:moveTo>
                  <a:pt x="1835437" y="1037153"/>
                </a:moveTo>
                <a:lnTo>
                  <a:pt x="1832305" y="1042677"/>
                </a:lnTo>
                <a:lnTo>
                  <a:pt x="1854399" y="1055206"/>
                </a:lnTo>
                <a:lnTo>
                  <a:pt x="1857532" y="1049682"/>
                </a:lnTo>
                <a:lnTo>
                  <a:pt x="1835437" y="1037153"/>
                </a:lnTo>
                <a:close/>
              </a:path>
              <a:path w="2037715" h="1155700">
                <a:moveTo>
                  <a:pt x="1874103" y="1059079"/>
                </a:moveTo>
                <a:lnTo>
                  <a:pt x="1870970" y="1064602"/>
                </a:lnTo>
                <a:lnTo>
                  <a:pt x="1893065" y="1077132"/>
                </a:lnTo>
                <a:lnTo>
                  <a:pt x="1896197" y="1071608"/>
                </a:lnTo>
                <a:lnTo>
                  <a:pt x="1874103" y="1059079"/>
                </a:lnTo>
                <a:close/>
              </a:path>
              <a:path w="2037715" h="1155700">
                <a:moveTo>
                  <a:pt x="1912768" y="1081006"/>
                </a:moveTo>
                <a:lnTo>
                  <a:pt x="1909636" y="1086529"/>
                </a:lnTo>
                <a:lnTo>
                  <a:pt x="1931730" y="1099058"/>
                </a:lnTo>
                <a:lnTo>
                  <a:pt x="1934864" y="1093534"/>
                </a:lnTo>
                <a:lnTo>
                  <a:pt x="1912768" y="1081006"/>
                </a:lnTo>
                <a:close/>
              </a:path>
              <a:path w="2037715" h="1155700">
                <a:moveTo>
                  <a:pt x="1969341" y="1120385"/>
                </a:moveTo>
                <a:lnTo>
                  <a:pt x="1952114" y="1150766"/>
                </a:lnTo>
                <a:lnTo>
                  <a:pt x="2037193" y="1155211"/>
                </a:lnTo>
                <a:lnTo>
                  <a:pt x="2014211" y="1120984"/>
                </a:lnTo>
                <a:lnTo>
                  <a:pt x="1970397" y="1120984"/>
                </a:lnTo>
                <a:lnTo>
                  <a:pt x="1969341" y="1120385"/>
                </a:lnTo>
                <a:close/>
              </a:path>
              <a:path w="2037715" h="1155700">
                <a:moveTo>
                  <a:pt x="1972473" y="1114862"/>
                </a:moveTo>
                <a:lnTo>
                  <a:pt x="1969341" y="1120385"/>
                </a:lnTo>
                <a:lnTo>
                  <a:pt x="1970397" y="1120984"/>
                </a:lnTo>
                <a:lnTo>
                  <a:pt x="1973529" y="1115461"/>
                </a:lnTo>
                <a:lnTo>
                  <a:pt x="1972473" y="1114862"/>
                </a:lnTo>
                <a:close/>
              </a:path>
              <a:path w="2037715" h="1155700">
                <a:moveTo>
                  <a:pt x="1989701" y="1084482"/>
                </a:moveTo>
                <a:lnTo>
                  <a:pt x="1972473" y="1114862"/>
                </a:lnTo>
                <a:lnTo>
                  <a:pt x="1973529" y="1115461"/>
                </a:lnTo>
                <a:lnTo>
                  <a:pt x="1970397" y="1120984"/>
                </a:lnTo>
                <a:lnTo>
                  <a:pt x="2014211" y="1120984"/>
                </a:lnTo>
                <a:lnTo>
                  <a:pt x="1989701" y="1084482"/>
                </a:lnTo>
                <a:close/>
              </a:path>
              <a:path w="2037715" h="1155700">
                <a:moveTo>
                  <a:pt x="1951435" y="1102931"/>
                </a:moveTo>
                <a:lnTo>
                  <a:pt x="1948303" y="1108456"/>
                </a:lnTo>
                <a:lnTo>
                  <a:pt x="1969341" y="1120385"/>
                </a:lnTo>
                <a:lnTo>
                  <a:pt x="1972473" y="1114862"/>
                </a:lnTo>
                <a:lnTo>
                  <a:pt x="1951435" y="1102931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018514" y="2885947"/>
            <a:ext cx="626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44279" y="3227323"/>
            <a:ext cx="192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Verify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premium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89138" y="4309042"/>
            <a:ext cx="77372" cy="25335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49292" y="1753303"/>
            <a:ext cx="2199640" cy="1121410"/>
          </a:xfrm>
          <a:custGeom>
            <a:avLst/>
            <a:gdLst/>
            <a:ahLst/>
            <a:cxnLst/>
            <a:rect l="l" t="t" r="r" b="b"/>
            <a:pathLst>
              <a:path w="2199640" h="1121410">
                <a:moveTo>
                  <a:pt x="0" y="0"/>
                </a:moveTo>
                <a:lnTo>
                  <a:pt x="50579" y="68555"/>
                </a:lnTo>
                <a:lnTo>
                  <a:pt x="66443" y="37441"/>
                </a:lnTo>
                <a:lnTo>
                  <a:pt x="55129" y="31672"/>
                </a:lnTo>
                <a:lnTo>
                  <a:pt x="58013" y="26015"/>
                </a:lnTo>
                <a:lnTo>
                  <a:pt x="72268" y="26015"/>
                </a:lnTo>
                <a:lnTo>
                  <a:pt x="85191" y="670"/>
                </a:lnTo>
                <a:lnTo>
                  <a:pt x="0" y="0"/>
                </a:lnTo>
                <a:close/>
              </a:path>
              <a:path w="2199640" h="1121410">
                <a:moveTo>
                  <a:pt x="69327" y="31784"/>
                </a:moveTo>
                <a:lnTo>
                  <a:pt x="66443" y="37441"/>
                </a:lnTo>
                <a:lnTo>
                  <a:pt x="77757" y="43210"/>
                </a:lnTo>
                <a:lnTo>
                  <a:pt x="80641" y="37553"/>
                </a:lnTo>
                <a:lnTo>
                  <a:pt x="69327" y="31784"/>
                </a:lnTo>
                <a:close/>
              </a:path>
              <a:path w="2199640" h="1121410">
                <a:moveTo>
                  <a:pt x="58013" y="26015"/>
                </a:moveTo>
                <a:lnTo>
                  <a:pt x="55129" y="31672"/>
                </a:lnTo>
                <a:lnTo>
                  <a:pt x="66443" y="37441"/>
                </a:lnTo>
                <a:lnTo>
                  <a:pt x="69327" y="31784"/>
                </a:lnTo>
                <a:lnTo>
                  <a:pt x="58013" y="26015"/>
                </a:lnTo>
                <a:close/>
              </a:path>
              <a:path w="2199640" h="1121410">
                <a:moveTo>
                  <a:pt x="72268" y="26015"/>
                </a:moveTo>
                <a:lnTo>
                  <a:pt x="58013" y="26015"/>
                </a:lnTo>
                <a:lnTo>
                  <a:pt x="69327" y="31784"/>
                </a:lnTo>
                <a:lnTo>
                  <a:pt x="72268" y="26015"/>
                </a:lnTo>
                <a:close/>
              </a:path>
              <a:path w="2199640" h="1121410">
                <a:moveTo>
                  <a:pt x="97613" y="46206"/>
                </a:moveTo>
                <a:lnTo>
                  <a:pt x="94728" y="51864"/>
                </a:lnTo>
                <a:lnTo>
                  <a:pt x="117356" y="63400"/>
                </a:lnTo>
                <a:lnTo>
                  <a:pt x="120241" y="57744"/>
                </a:lnTo>
                <a:lnTo>
                  <a:pt x="97613" y="46206"/>
                </a:lnTo>
                <a:close/>
              </a:path>
              <a:path w="2199640" h="1121410">
                <a:moveTo>
                  <a:pt x="137212" y="66398"/>
                </a:moveTo>
                <a:lnTo>
                  <a:pt x="134327" y="72054"/>
                </a:lnTo>
                <a:lnTo>
                  <a:pt x="156956" y="83592"/>
                </a:lnTo>
                <a:lnTo>
                  <a:pt x="159840" y="77934"/>
                </a:lnTo>
                <a:lnTo>
                  <a:pt x="137212" y="66398"/>
                </a:lnTo>
                <a:close/>
              </a:path>
              <a:path w="2199640" h="1121410">
                <a:moveTo>
                  <a:pt x="176811" y="86588"/>
                </a:moveTo>
                <a:lnTo>
                  <a:pt x="173927" y="92245"/>
                </a:lnTo>
                <a:lnTo>
                  <a:pt x="196556" y="103783"/>
                </a:lnTo>
                <a:lnTo>
                  <a:pt x="199440" y="98126"/>
                </a:lnTo>
                <a:lnTo>
                  <a:pt x="176811" y="86588"/>
                </a:lnTo>
                <a:close/>
              </a:path>
              <a:path w="2199640" h="1121410">
                <a:moveTo>
                  <a:pt x="216411" y="106779"/>
                </a:moveTo>
                <a:lnTo>
                  <a:pt x="213527" y="112436"/>
                </a:lnTo>
                <a:lnTo>
                  <a:pt x="236156" y="123973"/>
                </a:lnTo>
                <a:lnTo>
                  <a:pt x="239040" y="118317"/>
                </a:lnTo>
                <a:lnTo>
                  <a:pt x="216411" y="106779"/>
                </a:lnTo>
                <a:close/>
              </a:path>
              <a:path w="2199640" h="1121410">
                <a:moveTo>
                  <a:pt x="256011" y="126969"/>
                </a:moveTo>
                <a:lnTo>
                  <a:pt x="253127" y="132627"/>
                </a:lnTo>
                <a:lnTo>
                  <a:pt x="275755" y="144164"/>
                </a:lnTo>
                <a:lnTo>
                  <a:pt x="278640" y="138507"/>
                </a:lnTo>
                <a:lnTo>
                  <a:pt x="256011" y="126969"/>
                </a:lnTo>
                <a:close/>
              </a:path>
              <a:path w="2199640" h="1121410">
                <a:moveTo>
                  <a:pt x="295611" y="147161"/>
                </a:moveTo>
                <a:lnTo>
                  <a:pt x="292727" y="152817"/>
                </a:lnTo>
                <a:lnTo>
                  <a:pt x="315354" y="164355"/>
                </a:lnTo>
                <a:lnTo>
                  <a:pt x="318239" y="158697"/>
                </a:lnTo>
                <a:lnTo>
                  <a:pt x="295611" y="147161"/>
                </a:lnTo>
                <a:close/>
              </a:path>
              <a:path w="2199640" h="1121410">
                <a:moveTo>
                  <a:pt x="335211" y="167351"/>
                </a:moveTo>
                <a:lnTo>
                  <a:pt x="332325" y="173008"/>
                </a:lnTo>
                <a:lnTo>
                  <a:pt x="354954" y="184546"/>
                </a:lnTo>
                <a:lnTo>
                  <a:pt x="357839" y="178889"/>
                </a:lnTo>
                <a:lnTo>
                  <a:pt x="335211" y="167351"/>
                </a:lnTo>
                <a:close/>
              </a:path>
              <a:path w="2199640" h="1121410">
                <a:moveTo>
                  <a:pt x="374810" y="187542"/>
                </a:moveTo>
                <a:lnTo>
                  <a:pt x="371925" y="193200"/>
                </a:lnTo>
                <a:lnTo>
                  <a:pt x="394554" y="204736"/>
                </a:lnTo>
                <a:lnTo>
                  <a:pt x="397438" y="199080"/>
                </a:lnTo>
                <a:lnTo>
                  <a:pt x="374810" y="187542"/>
                </a:lnTo>
                <a:close/>
              </a:path>
              <a:path w="2199640" h="1121410">
                <a:moveTo>
                  <a:pt x="414409" y="207732"/>
                </a:moveTo>
                <a:lnTo>
                  <a:pt x="411525" y="213390"/>
                </a:lnTo>
                <a:lnTo>
                  <a:pt x="434154" y="224928"/>
                </a:lnTo>
                <a:lnTo>
                  <a:pt x="437038" y="219270"/>
                </a:lnTo>
                <a:lnTo>
                  <a:pt x="414409" y="207732"/>
                </a:lnTo>
                <a:close/>
              </a:path>
              <a:path w="2199640" h="1121410">
                <a:moveTo>
                  <a:pt x="454009" y="227924"/>
                </a:moveTo>
                <a:lnTo>
                  <a:pt x="451125" y="233580"/>
                </a:lnTo>
                <a:lnTo>
                  <a:pt x="473754" y="245118"/>
                </a:lnTo>
                <a:lnTo>
                  <a:pt x="476638" y="239461"/>
                </a:lnTo>
                <a:lnTo>
                  <a:pt x="454009" y="227924"/>
                </a:lnTo>
                <a:close/>
              </a:path>
              <a:path w="2199640" h="1121410">
                <a:moveTo>
                  <a:pt x="493609" y="248114"/>
                </a:moveTo>
                <a:lnTo>
                  <a:pt x="490725" y="253771"/>
                </a:lnTo>
                <a:lnTo>
                  <a:pt x="513353" y="265309"/>
                </a:lnTo>
                <a:lnTo>
                  <a:pt x="516238" y="259652"/>
                </a:lnTo>
                <a:lnTo>
                  <a:pt x="493609" y="248114"/>
                </a:lnTo>
                <a:close/>
              </a:path>
              <a:path w="2199640" h="1121410">
                <a:moveTo>
                  <a:pt x="533209" y="268305"/>
                </a:moveTo>
                <a:lnTo>
                  <a:pt x="530325" y="273963"/>
                </a:lnTo>
                <a:lnTo>
                  <a:pt x="552952" y="285499"/>
                </a:lnTo>
                <a:lnTo>
                  <a:pt x="555837" y="279843"/>
                </a:lnTo>
                <a:lnTo>
                  <a:pt x="533209" y="268305"/>
                </a:lnTo>
                <a:close/>
              </a:path>
              <a:path w="2199640" h="1121410">
                <a:moveTo>
                  <a:pt x="572809" y="288495"/>
                </a:moveTo>
                <a:lnTo>
                  <a:pt x="569923" y="294153"/>
                </a:lnTo>
                <a:lnTo>
                  <a:pt x="592552" y="305691"/>
                </a:lnTo>
                <a:lnTo>
                  <a:pt x="595436" y="300033"/>
                </a:lnTo>
                <a:lnTo>
                  <a:pt x="572809" y="288495"/>
                </a:lnTo>
                <a:close/>
              </a:path>
              <a:path w="2199640" h="1121410">
                <a:moveTo>
                  <a:pt x="612407" y="308687"/>
                </a:moveTo>
                <a:lnTo>
                  <a:pt x="609523" y="314344"/>
                </a:lnTo>
                <a:lnTo>
                  <a:pt x="632152" y="325881"/>
                </a:lnTo>
                <a:lnTo>
                  <a:pt x="635036" y="320224"/>
                </a:lnTo>
                <a:lnTo>
                  <a:pt x="612407" y="308687"/>
                </a:lnTo>
                <a:close/>
              </a:path>
              <a:path w="2199640" h="1121410">
                <a:moveTo>
                  <a:pt x="652007" y="328877"/>
                </a:moveTo>
                <a:lnTo>
                  <a:pt x="649123" y="334534"/>
                </a:lnTo>
                <a:lnTo>
                  <a:pt x="671752" y="346072"/>
                </a:lnTo>
                <a:lnTo>
                  <a:pt x="674636" y="340415"/>
                </a:lnTo>
                <a:lnTo>
                  <a:pt x="652007" y="328877"/>
                </a:lnTo>
                <a:close/>
              </a:path>
              <a:path w="2199640" h="1121410">
                <a:moveTo>
                  <a:pt x="691607" y="349068"/>
                </a:moveTo>
                <a:lnTo>
                  <a:pt x="688723" y="354726"/>
                </a:lnTo>
                <a:lnTo>
                  <a:pt x="711352" y="366262"/>
                </a:lnTo>
                <a:lnTo>
                  <a:pt x="714236" y="360606"/>
                </a:lnTo>
                <a:lnTo>
                  <a:pt x="691607" y="349068"/>
                </a:lnTo>
                <a:close/>
              </a:path>
              <a:path w="2199640" h="1121410">
                <a:moveTo>
                  <a:pt x="731207" y="369258"/>
                </a:moveTo>
                <a:lnTo>
                  <a:pt x="728323" y="374916"/>
                </a:lnTo>
                <a:lnTo>
                  <a:pt x="750952" y="386454"/>
                </a:lnTo>
                <a:lnTo>
                  <a:pt x="753836" y="380796"/>
                </a:lnTo>
                <a:lnTo>
                  <a:pt x="731207" y="369258"/>
                </a:lnTo>
                <a:close/>
              </a:path>
              <a:path w="2199640" h="1121410">
                <a:moveTo>
                  <a:pt x="770807" y="389450"/>
                </a:moveTo>
                <a:lnTo>
                  <a:pt x="767923" y="395107"/>
                </a:lnTo>
                <a:lnTo>
                  <a:pt x="790550" y="406645"/>
                </a:lnTo>
                <a:lnTo>
                  <a:pt x="793436" y="400987"/>
                </a:lnTo>
                <a:lnTo>
                  <a:pt x="770807" y="389450"/>
                </a:lnTo>
                <a:close/>
              </a:path>
              <a:path w="2199640" h="1121410">
                <a:moveTo>
                  <a:pt x="810407" y="409641"/>
                </a:moveTo>
                <a:lnTo>
                  <a:pt x="807523" y="415297"/>
                </a:lnTo>
                <a:lnTo>
                  <a:pt x="830150" y="426835"/>
                </a:lnTo>
                <a:lnTo>
                  <a:pt x="833034" y="421178"/>
                </a:lnTo>
                <a:lnTo>
                  <a:pt x="810407" y="409641"/>
                </a:lnTo>
                <a:close/>
              </a:path>
              <a:path w="2199640" h="1121410">
                <a:moveTo>
                  <a:pt x="850007" y="429831"/>
                </a:moveTo>
                <a:lnTo>
                  <a:pt x="847121" y="435489"/>
                </a:lnTo>
                <a:lnTo>
                  <a:pt x="869750" y="447026"/>
                </a:lnTo>
                <a:lnTo>
                  <a:pt x="872634" y="441369"/>
                </a:lnTo>
                <a:lnTo>
                  <a:pt x="850007" y="429831"/>
                </a:lnTo>
                <a:close/>
              </a:path>
              <a:path w="2199640" h="1121410">
                <a:moveTo>
                  <a:pt x="889605" y="450021"/>
                </a:moveTo>
                <a:lnTo>
                  <a:pt x="886721" y="455679"/>
                </a:lnTo>
                <a:lnTo>
                  <a:pt x="909350" y="467217"/>
                </a:lnTo>
                <a:lnTo>
                  <a:pt x="912234" y="461559"/>
                </a:lnTo>
                <a:lnTo>
                  <a:pt x="889605" y="450021"/>
                </a:lnTo>
                <a:close/>
              </a:path>
              <a:path w="2199640" h="1121410">
                <a:moveTo>
                  <a:pt x="929205" y="470213"/>
                </a:moveTo>
                <a:lnTo>
                  <a:pt x="926321" y="475870"/>
                </a:lnTo>
                <a:lnTo>
                  <a:pt x="948950" y="487408"/>
                </a:lnTo>
                <a:lnTo>
                  <a:pt x="951834" y="481750"/>
                </a:lnTo>
                <a:lnTo>
                  <a:pt x="929205" y="470213"/>
                </a:lnTo>
                <a:close/>
              </a:path>
              <a:path w="2199640" h="1121410">
                <a:moveTo>
                  <a:pt x="968805" y="490404"/>
                </a:moveTo>
                <a:lnTo>
                  <a:pt x="965921" y="496060"/>
                </a:lnTo>
                <a:lnTo>
                  <a:pt x="988550" y="507598"/>
                </a:lnTo>
                <a:lnTo>
                  <a:pt x="991434" y="501942"/>
                </a:lnTo>
                <a:lnTo>
                  <a:pt x="968805" y="490404"/>
                </a:lnTo>
                <a:close/>
              </a:path>
              <a:path w="2199640" h="1121410">
                <a:moveTo>
                  <a:pt x="1008405" y="510594"/>
                </a:moveTo>
                <a:lnTo>
                  <a:pt x="1005521" y="516252"/>
                </a:lnTo>
                <a:lnTo>
                  <a:pt x="1028150" y="527789"/>
                </a:lnTo>
                <a:lnTo>
                  <a:pt x="1031034" y="522132"/>
                </a:lnTo>
                <a:lnTo>
                  <a:pt x="1008405" y="510594"/>
                </a:lnTo>
                <a:close/>
              </a:path>
              <a:path w="2199640" h="1121410">
                <a:moveTo>
                  <a:pt x="1048005" y="530785"/>
                </a:moveTo>
                <a:lnTo>
                  <a:pt x="1045121" y="536442"/>
                </a:lnTo>
                <a:lnTo>
                  <a:pt x="1067748" y="547980"/>
                </a:lnTo>
                <a:lnTo>
                  <a:pt x="1070634" y="542323"/>
                </a:lnTo>
                <a:lnTo>
                  <a:pt x="1048005" y="530785"/>
                </a:lnTo>
                <a:close/>
              </a:path>
              <a:path w="2199640" h="1121410">
                <a:moveTo>
                  <a:pt x="1087605" y="550976"/>
                </a:moveTo>
                <a:lnTo>
                  <a:pt x="1084720" y="556633"/>
                </a:lnTo>
                <a:lnTo>
                  <a:pt x="1107348" y="568171"/>
                </a:lnTo>
                <a:lnTo>
                  <a:pt x="1110232" y="562514"/>
                </a:lnTo>
                <a:lnTo>
                  <a:pt x="1087605" y="550976"/>
                </a:lnTo>
                <a:close/>
              </a:path>
              <a:path w="2199640" h="1121410">
                <a:moveTo>
                  <a:pt x="1127205" y="571167"/>
                </a:moveTo>
                <a:lnTo>
                  <a:pt x="1124319" y="576823"/>
                </a:lnTo>
                <a:lnTo>
                  <a:pt x="1146948" y="588361"/>
                </a:lnTo>
                <a:lnTo>
                  <a:pt x="1149832" y="582705"/>
                </a:lnTo>
                <a:lnTo>
                  <a:pt x="1127205" y="571167"/>
                </a:lnTo>
                <a:close/>
              </a:path>
              <a:path w="2199640" h="1121410">
                <a:moveTo>
                  <a:pt x="1166803" y="591357"/>
                </a:moveTo>
                <a:lnTo>
                  <a:pt x="1163919" y="597015"/>
                </a:lnTo>
                <a:lnTo>
                  <a:pt x="1186548" y="608552"/>
                </a:lnTo>
                <a:lnTo>
                  <a:pt x="1189432" y="602895"/>
                </a:lnTo>
                <a:lnTo>
                  <a:pt x="1166803" y="591357"/>
                </a:lnTo>
                <a:close/>
              </a:path>
              <a:path w="2199640" h="1121410">
                <a:moveTo>
                  <a:pt x="1206403" y="611549"/>
                </a:moveTo>
                <a:lnTo>
                  <a:pt x="1203519" y="617206"/>
                </a:lnTo>
                <a:lnTo>
                  <a:pt x="1226148" y="628743"/>
                </a:lnTo>
                <a:lnTo>
                  <a:pt x="1229032" y="623086"/>
                </a:lnTo>
                <a:lnTo>
                  <a:pt x="1206403" y="611549"/>
                </a:lnTo>
                <a:close/>
              </a:path>
              <a:path w="2199640" h="1121410">
                <a:moveTo>
                  <a:pt x="1246003" y="631739"/>
                </a:moveTo>
                <a:lnTo>
                  <a:pt x="1243119" y="637396"/>
                </a:lnTo>
                <a:lnTo>
                  <a:pt x="1265746" y="648934"/>
                </a:lnTo>
                <a:lnTo>
                  <a:pt x="1268632" y="643277"/>
                </a:lnTo>
                <a:lnTo>
                  <a:pt x="1246003" y="631739"/>
                </a:lnTo>
                <a:close/>
              </a:path>
              <a:path w="2199640" h="1121410">
                <a:moveTo>
                  <a:pt x="1285603" y="651930"/>
                </a:moveTo>
                <a:lnTo>
                  <a:pt x="1282719" y="657588"/>
                </a:lnTo>
                <a:lnTo>
                  <a:pt x="1305346" y="669124"/>
                </a:lnTo>
                <a:lnTo>
                  <a:pt x="1308230" y="663468"/>
                </a:lnTo>
                <a:lnTo>
                  <a:pt x="1285603" y="651930"/>
                </a:lnTo>
                <a:close/>
              </a:path>
              <a:path w="2199640" h="1121410">
                <a:moveTo>
                  <a:pt x="1325203" y="672120"/>
                </a:moveTo>
                <a:lnTo>
                  <a:pt x="1322317" y="677778"/>
                </a:lnTo>
                <a:lnTo>
                  <a:pt x="1344946" y="689316"/>
                </a:lnTo>
                <a:lnTo>
                  <a:pt x="1347830" y="683658"/>
                </a:lnTo>
                <a:lnTo>
                  <a:pt x="1325203" y="672120"/>
                </a:lnTo>
                <a:close/>
              </a:path>
              <a:path w="2199640" h="1121410">
                <a:moveTo>
                  <a:pt x="1364801" y="692312"/>
                </a:moveTo>
                <a:lnTo>
                  <a:pt x="1361917" y="697969"/>
                </a:lnTo>
                <a:lnTo>
                  <a:pt x="1384546" y="709507"/>
                </a:lnTo>
                <a:lnTo>
                  <a:pt x="1387430" y="703849"/>
                </a:lnTo>
                <a:lnTo>
                  <a:pt x="1364801" y="692312"/>
                </a:lnTo>
                <a:close/>
              </a:path>
              <a:path w="2199640" h="1121410">
                <a:moveTo>
                  <a:pt x="1404401" y="712503"/>
                </a:moveTo>
                <a:lnTo>
                  <a:pt x="1401517" y="718159"/>
                </a:lnTo>
                <a:lnTo>
                  <a:pt x="1424146" y="729697"/>
                </a:lnTo>
                <a:lnTo>
                  <a:pt x="1427030" y="724040"/>
                </a:lnTo>
                <a:lnTo>
                  <a:pt x="1404401" y="712503"/>
                </a:lnTo>
                <a:close/>
              </a:path>
              <a:path w="2199640" h="1121410">
                <a:moveTo>
                  <a:pt x="1444001" y="732693"/>
                </a:moveTo>
                <a:lnTo>
                  <a:pt x="1441117" y="738351"/>
                </a:lnTo>
                <a:lnTo>
                  <a:pt x="1463744" y="749888"/>
                </a:lnTo>
                <a:lnTo>
                  <a:pt x="1466630" y="744231"/>
                </a:lnTo>
                <a:lnTo>
                  <a:pt x="1444001" y="732693"/>
                </a:lnTo>
                <a:close/>
              </a:path>
              <a:path w="2199640" h="1121410">
                <a:moveTo>
                  <a:pt x="1483601" y="752885"/>
                </a:moveTo>
                <a:lnTo>
                  <a:pt x="1480717" y="758541"/>
                </a:lnTo>
                <a:lnTo>
                  <a:pt x="1503344" y="770079"/>
                </a:lnTo>
                <a:lnTo>
                  <a:pt x="1506228" y="764421"/>
                </a:lnTo>
                <a:lnTo>
                  <a:pt x="1483601" y="752885"/>
                </a:lnTo>
                <a:close/>
              </a:path>
              <a:path w="2199640" h="1121410">
                <a:moveTo>
                  <a:pt x="1523201" y="773075"/>
                </a:moveTo>
                <a:lnTo>
                  <a:pt x="1520315" y="778732"/>
                </a:lnTo>
                <a:lnTo>
                  <a:pt x="1542944" y="790270"/>
                </a:lnTo>
                <a:lnTo>
                  <a:pt x="1545828" y="784613"/>
                </a:lnTo>
                <a:lnTo>
                  <a:pt x="1523201" y="773075"/>
                </a:lnTo>
                <a:close/>
              </a:path>
              <a:path w="2199640" h="1121410">
                <a:moveTo>
                  <a:pt x="1562799" y="793266"/>
                </a:moveTo>
                <a:lnTo>
                  <a:pt x="1559915" y="798923"/>
                </a:lnTo>
                <a:lnTo>
                  <a:pt x="1582544" y="810460"/>
                </a:lnTo>
                <a:lnTo>
                  <a:pt x="1585428" y="804804"/>
                </a:lnTo>
                <a:lnTo>
                  <a:pt x="1562799" y="793266"/>
                </a:lnTo>
                <a:close/>
              </a:path>
              <a:path w="2199640" h="1121410">
                <a:moveTo>
                  <a:pt x="1602399" y="813456"/>
                </a:moveTo>
                <a:lnTo>
                  <a:pt x="1599515" y="819114"/>
                </a:lnTo>
                <a:lnTo>
                  <a:pt x="1622144" y="830652"/>
                </a:lnTo>
                <a:lnTo>
                  <a:pt x="1625028" y="824994"/>
                </a:lnTo>
                <a:lnTo>
                  <a:pt x="1602399" y="813456"/>
                </a:lnTo>
                <a:close/>
              </a:path>
              <a:path w="2199640" h="1121410">
                <a:moveTo>
                  <a:pt x="1641999" y="833648"/>
                </a:moveTo>
                <a:lnTo>
                  <a:pt x="1639115" y="839304"/>
                </a:lnTo>
                <a:lnTo>
                  <a:pt x="1661742" y="850842"/>
                </a:lnTo>
                <a:lnTo>
                  <a:pt x="1664628" y="845184"/>
                </a:lnTo>
                <a:lnTo>
                  <a:pt x="1641999" y="833648"/>
                </a:lnTo>
                <a:close/>
              </a:path>
              <a:path w="2199640" h="1121410">
                <a:moveTo>
                  <a:pt x="1681599" y="853838"/>
                </a:moveTo>
                <a:lnTo>
                  <a:pt x="1678715" y="859495"/>
                </a:lnTo>
                <a:lnTo>
                  <a:pt x="1701342" y="871033"/>
                </a:lnTo>
                <a:lnTo>
                  <a:pt x="1704228" y="865376"/>
                </a:lnTo>
                <a:lnTo>
                  <a:pt x="1681599" y="853838"/>
                </a:lnTo>
                <a:close/>
              </a:path>
              <a:path w="2199640" h="1121410">
                <a:moveTo>
                  <a:pt x="1721199" y="874029"/>
                </a:moveTo>
                <a:lnTo>
                  <a:pt x="1718315" y="879687"/>
                </a:lnTo>
                <a:lnTo>
                  <a:pt x="1740942" y="891223"/>
                </a:lnTo>
                <a:lnTo>
                  <a:pt x="1743826" y="885567"/>
                </a:lnTo>
                <a:lnTo>
                  <a:pt x="1721199" y="874029"/>
                </a:lnTo>
                <a:close/>
              </a:path>
              <a:path w="2199640" h="1121410">
                <a:moveTo>
                  <a:pt x="1760799" y="894219"/>
                </a:moveTo>
                <a:lnTo>
                  <a:pt x="1757913" y="899877"/>
                </a:lnTo>
                <a:lnTo>
                  <a:pt x="1780542" y="911415"/>
                </a:lnTo>
                <a:lnTo>
                  <a:pt x="1783426" y="905757"/>
                </a:lnTo>
                <a:lnTo>
                  <a:pt x="1760799" y="894219"/>
                </a:lnTo>
                <a:close/>
              </a:path>
              <a:path w="2199640" h="1121410">
                <a:moveTo>
                  <a:pt x="1800398" y="914411"/>
                </a:moveTo>
                <a:lnTo>
                  <a:pt x="1797513" y="920068"/>
                </a:lnTo>
                <a:lnTo>
                  <a:pt x="1820142" y="931605"/>
                </a:lnTo>
                <a:lnTo>
                  <a:pt x="1823026" y="925948"/>
                </a:lnTo>
                <a:lnTo>
                  <a:pt x="1800398" y="914411"/>
                </a:lnTo>
                <a:close/>
              </a:path>
              <a:path w="2199640" h="1121410">
                <a:moveTo>
                  <a:pt x="1839997" y="934601"/>
                </a:moveTo>
                <a:lnTo>
                  <a:pt x="1837113" y="940258"/>
                </a:lnTo>
                <a:lnTo>
                  <a:pt x="1859742" y="951796"/>
                </a:lnTo>
                <a:lnTo>
                  <a:pt x="1862626" y="946139"/>
                </a:lnTo>
                <a:lnTo>
                  <a:pt x="1839997" y="934601"/>
                </a:lnTo>
                <a:close/>
              </a:path>
              <a:path w="2199640" h="1121410">
                <a:moveTo>
                  <a:pt x="1879597" y="954792"/>
                </a:moveTo>
                <a:lnTo>
                  <a:pt x="1876713" y="960450"/>
                </a:lnTo>
                <a:lnTo>
                  <a:pt x="1899342" y="971986"/>
                </a:lnTo>
                <a:lnTo>
                  <a:pt x="1902226" y="966330"/>
                </a:lnTo>
                <a:lnTo>
                  <a:pt x="1879597" y="954792"/>
                </a:lnTo>
                <a:close/>
              </a:path>
              <a:path w="2199640" h="1121410">
                <a:moveTo>
                  <a:pt x="1919197" y="974982"/>
                </a:moveTo>
                <a:lnTo>
                  <a:pt x="1916313" y="980640"/>
                </a:lnTo>
                <a:lnTo>
                  <a:pt x="1938942" y="992178"/>
                </a:lnTo>
                <a:lnTo>
                  <a:pt x="1941826" y="986520"/>
                </a:lnTo>
                <a:lnTo>
                  <a:pt x="1919197" y="974982"/>
                </a:lnTo>
                <a:close/>
              </a:path>
              <a:path w="2199640" h="1121410">
                <a:moveTo>
                  <a:pt x="1958797" y="995174"/>
                </a:moveTo>
                <a:lnTo>
                  <a:pt x="1955913" y="1000831"/>
                </a:lnTo>
                <a:lnTo>
                  <a:pt x="1978541" y="1012369"/>
                </a:lnTo>
                <a:lnTo>
                  <a:pt x="1981426" y="1006711"/>
                </a:lnTo>
                <a:lnTo>
                  <a:pt x="1958797" y="995174"/>
                </a:lnTo>
                <a:close/>
              </a:path>
              <a:path w="2199640" h="1121410">
                <a:moveTo>
                  <a:pt x="1998397" y="1015364"/>
                </a:moveTo>
                <a:lnTo>
                  <a:pt x="1995512" y="1021021"/>
                </a:lnTo>
                <a:lnTo>
                  <a:pt x="2018140" y="1032559"/>
                </a:lnTo>
                <a:lnTo>
                  <a:pt x="2021025" y="1026902"/>
                </a:lnTo>
                <a:lnTo>
                  <a:pt x="1998397" y="1015364"/>
                </a:lnTo>
                <a:close/>
              </a:path>
              <a:path w="2199640" h="1121410">
                <a:moveTo>
                  <a:pt x="2037996" y="1035555"/>
                </a:moveTo>
                <a:lnTo>
                  <a:pt x="2035112" y="1041213"/>
                </a:lnTo>
                <a:lnTo>
                  <a:pt x="2057740" y="1052749"/>
                </a:lnTo>
                <a:lnTo>
                  <a:pt x="2060624" y="1047093"/>
                </a:lnTo>
                <a:lnTo>
                  <a:pt x="2037996" y="1035555"/>
                </a:lnTo>
                <a:close/>
              </a:path>
              <a:path w="2199640" h="1121410">
                <a:moveTo>
                  <a:pt x="2077596" y="1055747"/>
                </a:moveTo>
                <a:lnTo>
                  <a:pt x="2074712" y="1061403"/>
                </a:lnTo>
                <a:lnTo>
                  <a:pt x="2097340" y="1072941"/>
                </a:lnTo>
                <a:lnTo>
                  <a:pt x="2100224" y="1067283"/>
                </a:lnTo>
                <a:lnTo>
                  <a:pt x="2077596" y="1055747"/>
                </a:lnTo>
                <a:close/>
              </a:path>
              <a:path w="2199640" h="1121410">
                <a:moveTo>
                  <a:pt x="2129850" y="1089517"/>
                </a:moveTo>
                <a:lnTo>
                  <a:pt x="2113986" y="1120631"/>
                </a:lnTo>
                <a:lnTo>
                  <a:pt x="2199177" y="1121300"/>
                </a:lnTo>
                <a:lnTo>
                  <a:pt x="2178395" y="1093132"/>
                </a:lnTo>
                <a:lnTo>
                  <a:pt x="2136940" y="1093132"/>
                </a:lnTo>
                <a:lnTo>
                  <a:pt x="2129850" y="1089517"/>
                </a:lnTo>
                <a:close/>
              </a:path>
              <a:path w="2199640" h="1121410">
                <a:moveTo>
                  <a:pt x="2132734" y="1083860"/>
                </a:moveTo>
                <a:lnTo>
                  <a:pt x="2129850" y="1089517"/>
                </a:lnTo>
                <a:lnTo>
                  <a:pt x="2136940" y="1093132"/>
                </a:lnTo>
                <a:lnTo>
                  <a:pt x="2139824" y="1087475"/>
                </a:lnTo>
                <a:lnTo>
                  <a:pt x="2132734" y="1083860"/>
                </a:lnTo>
                <a:close/>
              </a:path>
              <a:path w="2199640" h="1121410">
                <a:moveTo>
                  <a:pt x="2148598" y="1052746"/>
                </a:moveTo>
                <a:lnTo>
                  <a:pt x="2132734" y="1083860"/>
                </a:lnTo>
                <a:lnTo>
                  <a:pt x="2139824" y="1087475"/>
                </a:lnTo>
                <a:lnTo>
                  <a:pt x="2136940" y="1093132"/>
                </a:lnTo>
                <a:lnTo>
                  <a:pt x="2178395" y="1093132"/>
                </a:lnTo>
                <a:lnTo>
                  <a:pt x="2148598" y="1052746"/>
                </a:lnTo>
                <a:close/>
              </a:path>
              <a:path w="2199640" h="1121410">
                <a:moveTo>
                  <a:pt x="2117196" y="1075937"/>
                </a:moveTo>
                <a:lnTo>
                  <a:pt x="2114311" y="1081594"/>
                </a:lnTo>
                <a:lnTo>
                  <a:pt x="2129850" y="1089517"/>
                </a:lnTo>
                <a:lnTo>
                  <a:pt x="2132734" y="1083860"/>
                </a:lnTo>
                <a:lnTo>
                  <a:pt x="2117196" y="107593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810140" y="1816100"/>
            <a:ext cx="167576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Generate CloudFront 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Signed 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URL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using 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200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SDK  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expiration 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5 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minutes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102589" y="3109786"/>
            <a:ext cx="1783080" cy="76200"/>
          </a:xfrm>
          <a:custGeom>
            <a:avLst/>
            <a:gdLst/>
            <a:ahLst/>
            <a:cxnLst/>
            <a:rect l="l" t="t" r="r" b="b"/>
            <a:pathLst>
              <a:path w="1783079" h="76200">
                <a:moveTo>
                  <a:pt x="1706736" y="41274"/>
                </a:moveTo>
                <a:lnTo>
                  <a:pt x="1706736" y="76200"/>
                </a:lnTo>
                <a:lnTo>
                  <a:pt x="1776586" y="41275"/>
                </a:lnTo>
                <a:lnTo>
                  <a:pt x="1706736" y="41274"/>
                </a:lnTo>
                <a:close/>
              </a:path>
              <a:path w="1783079" h="76200">
                <a:moveTo>
                  <a:pt x="1706736" y="34924"/>
                </a:moveTo>
                <a:lnTo>
                  <a:pt x="1706736" y="41274"/>
                </a:lnTo>
                <a:lnTo>
                  <a:pt x="1719436" y="41275"/>
                </a:lnTo>
                <a:lnTo>
                  <a:pt x="1719436" y="34925"/>
                </a:lnTo>
                <a:lnTo>
                  <a:pt x="1706736" y="34924"/>
                </a:lnTo>
                <a:close/>
              </a:path>
              <a:path w="1783079" h="76200">
                <a:moveTo>
                  <a:pt x="1706736" y="0"/>
                </a:moveTo>
                <a:lnTo>
                  <a:pt x="1706736" y="34924"/>
                </a:lnTo>
                <a:lnTo>
                  <a:pt x="1719436" y="34925"/>
                </a:lnTo>
                <a:lnTo>
                  <a:pt x="1719436" y="41275"/>
                </a:lnTo>
                <a:lnTo>
                  <a:pt x="1776589" y="41273"/>
                </a:lnTo>
                <a:lnTo>
                  <a:pt x="1782936" y="38100"/>
                </a:lnTo>
                <a:lnTo>
                  <a:pt x="1706736" y="0"/>
                </a:lnTo>
                <a:close/>
              </a:path>
              <a:path w="1783079" h="76200">
                <a:moveTo>
                  <a:pt x="0" y="34923"/>
                </a:moveTo>
                <a:lnTo>
                  <a:pt x="0" y="41273"/>
                </a:lnTo>
                <a:lnTo>
                  <a:pt x="1706736" y="41274"/>
                </a:lnTo>
                <a:lnTo>
                  <a:pt x="1706736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02589" y="3262186"/>
            <a:ext cx="1741170" cy="76200"/>
          </a:xfrm>
          <a:custGeom>
            <a:avLst/>
            <a:gdLst/>
            <a:ahLst/>
            <a:cxnLst/>
            <a:rect l="l" t="t" r="r" b="b"/>
            <a:pathLst>
              <a:path w="174117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1741170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1741170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1741170" h="76200">
                <a:moveTo>
                  <a:pt x="1740601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1740601" y="41273"/>
                </a:lnTo>
                <a:lnTo>
                  <a:pt x="1740601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378698" y="2797555"/>
            <a:ext cx="2585085" cy="1467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Query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for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URL</a:t>
            </a:r>
            <a:endParaRPr sz="1800">
              <a:latin typeface="Calibri"/>
              <a:cs typeface="Calibri"/>
            </a:endParaRPr>
          </a:p>
          <a:p>
            <a:pPr marR="1171575" algn="ctr">
              <a:lnSpc>
                <a:spcPct val="100000"/>
              </a:lnSpc>
              <a:spcBef>
                <a:spcPts val="163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Signed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URL</a:t>
            </a:r>
            <a:endParaRPr sz="1800">
              <a:latin typeface="Calibri"/>
              <a:cs typeface="Calibri"/>
            </a:endParaRPr>
          </a:p>
          <a:p>
            <a:pPr marL="1038225">
              <a:lnSpc>
                <a:spcPct val="100000"/>
              </a:lnSpc>
              <a:spcBef>
                <a:spcPts val="855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API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Verify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auth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662751" y="1681988"/>
            <a:ext cx="146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Use Signed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URL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984900" y="3578219"/>
            <a:ext cx="1901189" cy="1163320"/>
          </a:xfrm>
          <a:custGeom>
            <a:avLst/>
            <a:gdLst/>
            <a:ahLst/>
            <a:cxnLst/>
            <a:rect l="l" t="t" r="r" b="b"/>
            <a:pathLst>
              <a:path w="1901189" h="1163320">
                <a:moveTo>
                  <a:pt x="45116" y="1090529"/>
                </a:moveTo>
                <a:lnTo>
                  <a:pt x="0" y="1162796"/>
                </a:lnTo>
                <a:lnTo>
                  <a:pt x="84884" y="1155529"/>
                </a:lnTo>
                <a:lnTo>
                  <a:pt x="70711" y="1132365"/>
                </a:lnTo>
                <a:lnTo>
                  <a:pt x="55826" y="1132365"/>
                </a:lnTo>
                <a:lnTo>
                  <a:pt x="52513" y="1126948"/>
                </a:lnTo>
                <a:lnTo>
                  <a:pt x="63343" y="1120322"/>
                </a:lnTo>
                <a:lnTo>
                  <a:pt x="45116" y="1090529"/>
                </a:lnTo>
                <a:close/>
              </a:path>
              <a:path w="1901189" h="1163320">
                <a:moveTo>
                  <a:pt x="63343" y="1120322"/>
                </a:moveTo>
                <a:lnTo>
                  <a:pt x="52513" y="1126948"/>
                </a:lnTo>
                <a:lnTo>
                  <a:pt x="55826" y="1132365"/>
                </a:lnTo>
                <a:lnTo>
                  <a:pt x="66657" y="1125738"/>
                </a:lnTo>
                <a:lnTo>
                  <a:pt x="63343" y="1120322"/>
                </a:lnTo>
                <a:close/>
              </a:path>
              <a:path w="1901189" h="1163320">
                <a:moveTo>
                  <a:pt x="66657" y="1125738"/>
                </a:moveTo>
                <a:lnTo>
                  <a:pt x="55826" y="1132365"/>
                </a:lnTo>
                <a:lnTo>
                  <a:pt x="70711" y="1132365"/>
                </a:lnTo>
                <a:lnTo>
                  <a:pt x="66657" y="1125738"/>
                </a:lnTo>
                <a:close/>
              </a:path>
              <a:path w="1901189" h="1163320">
                <a:moveTo>
                  <a:pt x="1833968" y="37059"/>
                </a:moveTo>
                <a:lnTo>
                  <a:pt x="63343" y="1120322"/>
                </a:lnTo>
                <a:lnTo>
                  <a:pt x="66657" y="1125738"/>
                </a:lnTo>
                <a:lnTo>
                  <a:pt x="1837283" y="42475"/>
                </a:lnTo>
                <a:lnTo>
                  <a:pt x="1833968" y="37059"/>
                </a:lnTo>
                <a:close/>
              </a:path>
              <a:path w="1901189" h="1163320">
                <a:moveTo>
                  <a:pt x="1881626" y="30433"/>
                </a:moveTo>
                <a:lnTo>
                  <a:pt x="1844799" y="30433"/>
                </a:lnTo>
                <a:lnTo>
                  <a:pt x="1848114" y="35849"/>
                </a:lnTo>
                <a:lnTo>
                  <a:pt x="1837283" y="42475"/>
                </a:lnTo>
                <a:lnTo>
                  <a:pt x="1855509" y="72266"/>
                </a:lnTo>
                <a:lnTo>
                  <a:pt x="1881626" y="30433"/>
                </a:lnTo>
                <a:close/>
              </a:path>
              <a:path w="1901189" h="1163320">
                <a:moveTo>
                  <a:pt x="1844799" y="30433"/>
                </a:moveTo>
                <a:lnTo>
                  <a:pt x="1833968" y="37059"/>
                </a:lnTo>
                <a:lnTo>
                  <a:pt x="1837283" y="42475"/>
                </a:lnTo>
                <a:lnTo>
                  <a:pt x="1848114" y="35849"/>
                </a:lnTo>
                <a:lnTo>
                  <a:pt x="1844799" y="30433"/>
                </a:lnTo>
                <a:close/>
              </a:path>
              <a:path w="1901189" h="1163320">
                <a:moveTo>
                  <a:pt x="1900626" y="0"/>
                </a:moveTo>
                <a:lnTo>
                  <a:pt x="1815741" y="7266"/>
                </a:lnTo>
                <a:lnTo>
                  <a:pt x="1833968" y="37059"/>
                </a:lnTo>
                <a:lnTo>
                  <a:pt x="1844799" y="30433"/>
                </a:lnTo>
                <a:lnTo>
                  <a:pt x="1881626" y="30433"/>
                </a:lnTo>
                <a:lnTo>
                  <a:pt x="1900626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2638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26237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Premium </a:t>
            </a:r>
            <a:r>
              <a:rPr spc="-114" dirty="0"/>
              <a:t>User </a:t>
            </a:r>
            <a:r>
              <a:rPr spc="-50" dirty="0"/>
              <a:t>Video</a:t>
            </a:r>
            <a:r>
              <a:rPr spc="-490" dirty="0"/>
              <a:t> </a:t>
            </a:r>
            <a:r>
              <a:rPr spc="-60" dirty="0"/>
              <a:t>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625"/>
            <a:ext cx="10152380" cy="39128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implemented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fully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r>
              <a:rPr sz="2800" spc="1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solution:</a:t>
            </a:r>
            <a:endParaRPr sz="28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Cognito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authentication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storing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users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</a:t>
            </a:r>
            <a:r>
              <a:rPr sz="2400" spc="23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premium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2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applications</a:t>
            </a:r>
            <a:endParaRPr sz="2400">
              <a:latin typeface="Gill Sans MT"/>
              <a:cs typeface="Gill Sans MT"/>
            </a:endParaRPr>
          </a:p>
          <a:p>
            <a:pPr marL="1155700" lvl="2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35" dirty="0">
                <a:solidFill>
                  <a:srgbClr val="444949"/>
                </a:solidFill>
                <a:latin typeface="Gill Sans MT"/>
                <a:cs typeface="Gill Sans MT"/>
              </a:rPr>
              <a:t>Premium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User</a:t>
            </a:r>
            <a:r>
              <a:rPr sz="20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Gill Sans MT"/>
                <a:cs typeface="Gill Sans MT"/>
              </a:rPr>
              <a:t>registration</a:t>
            </a:r>
            <a:endParaRPr sz="2000">
              <a:latin typeface="Gill Sans MT"/>
              <a:cs typeface="Gill Sans MT"/>
            </a:endParaRPr>
          </a:p>
          <a:p>
            <a:pPr marL="1155700" lvl="2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50" dirty="0">
                <a:solidFill>
                  <a:srgbClr val="444949"/>
                </a:solidFill>
                <a:latin typeface="Gill Sans MT"/>
                <a:cs typeface="Gill Sans MT"/>
              </a:rPr>
              <a:t>CloudFront </a:t>
            </a:r>
            <a:r>
              <a:rPr sz="2000" spc="-15" dirty="0">
                <a:solidFill>
                  <a:srgbClr val="444949"/>
                </a:solidFill>
                <a:latin typeface="Gill Sans MT"/>
                <a:cs typeface="Gill Sans MT"/>
              </a:rPr>
              <a:t>Signed </a:t>
            </a:r>
            <a:r>
              <a:rPr sz="2000" spc="-45" dirty="0">
                <a:solidFill>
                  <a:srgbClr val="444949"/>
                </a:solidFill>
                <a:latin typeface="Gill Sans MT"/>
                <a:cs typeface="Gill Sans MT"/>
              </a:rPr>
              <a:t>URL</a:t>
            </a:r>
            <a:r>
              <a:rPr sz="2000" spc="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Gill Sans MT"/>
                <a:cs typeface="Gill Sans MT"/>
              </a:rPr>
              <a:t>generator</a:t>
            </a:r>
            <a:endParaRPr sz="20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stored in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(serverless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400" spc="2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scalable)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Integrated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CloudFront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OAI for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security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(users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can’t</a:t>
            </a:r>
            <a:r>
              <a:rPr sz="2400" spc="4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bypass)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CloudFront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only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using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Signed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URLs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prevent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unauthorized</a:t>
            </a:r>
            <a:r>
              <a:rPr sz="24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users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What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about </a:t>
            </a:r>
            <a:r>
              <a:rPr sz="24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Signed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URL? They’re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efficient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global</a:t>
            </a:r>
            <a:r>
              <a:rPr sz="24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48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72644"/>
            <a:ext cx="3634740" cy="12985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90"/>
              </a:spcBef>
            </a:pPr>
            <a:r>
              <a:rPr spc="-80" dirty="0"/>
              <a:t>AWS</a:t>
            </a:r>
            <a:r>
              <a:rPr spc="-5" dirty="0"/>
              <a:t> </a:t>
            </a:r>
            <a:r>
              <a:rPr spc="25" dirty="0"/>
              <a:t>SQS</a:t>
            </a:r>
          </a:p>
          <a:p>
            <a:pPr marL="12700">
              <a:lnSpc>
                <a:spcPts val="5015"/>
              </a:lnSpc>
            </a:pPr>
            <a:r>
              <a:rPr spc="-125" dirty="0"/>
              <a:t>What’s </a:t>
            </a:r>
            <a:r>
              <a:rPr spc="-5" dirty="0"/>
              <a:t>a</a:t>
            </a:r>
            <a:r>
              <a:rPr spc="80" dirty="0"/>
              <a:t> </a:t>
            </a:r>
            <a:r>
              <a:rPr spc="-50" dirty="0"/>
              <a:t>queue?</a:t>
            </a:r>
          </a:p>
        </p:txBody>
      </p:sp>
      <p:sp>
        <p:nvSpPr>
          <p:cNvPr id="5" name="object 5"/>
          <p:cNvSpPr/>
          <p:nvPr/>
        </p:nvSpPr>
        <p:spPr>
          <a:xfrm>
            <a:off x="5870447" y="2295144"/>
            <a:ext cx="548639" cy="6583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45023" y="3124200"/>
            <a:ext cx="2002535" cy="13350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96314" y="2496065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6314" y="3504947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6314" y="4513827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06849" y="4531867"/>
            <a:ext cx="1064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22259" y="1923454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22259" y="2932334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22259" y="3941216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22259" y="4950096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398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5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15103" y="2779391"/>
            <a:ext cx="2230755" cy="829310"/>
          </a:xfrm>
          <a:custGeom>
            <a:avLst/>
            <a:gdLst/>
            <a:ahLst/>
            <a:cxnLst/>
            <a:rect l="l" t="t" r="r" b="b"/>
            <a:pathLst>
              <a:path w="2230754" h="829310">
                <a:moveTo>
                  <a:pt x="2157763" y="796326"/>
                </a:moveTo>
                <a:lnTo>
                  <a:pt x="2145751" y="829120"/>
                </a:lnTo>
                <a:lnTo>
                  <a:pt x="2230407" y="819553"/>
                </a:lnTo>
                <a:lnTo>
                  <a:pt x="2212622" y="800693"/>
                </a:lnTo>
                <a:lnTo>
                  <a:pt x="2169683" y="800693"/>
                </a:lnTo>
                <a:lnTo>
                  <a:pt x="2157763" y="796326"/>
                </a:lnTo>
                <a:close/>
              </a:path>
              <a:path w="2230754" h="829310">
                <a:moveTo>
                  <a:pt x="2159947" y="790364"/>
                </a:moveTo>
                <a:lnTo>
                  <a:pt x="2157763" y="796326"/>
                </a:lnTo>
                <a:lnTo>
                  <a:pt x="2169683" y="800693"/>
                </a:lnTo>
                <a:lnTo>
                  <a:pt x="2171867" y="794730"/>
                </a:lnTo>
                <a:lnTo>
                  <a:pt x="2159947" y="790364"/>
                </a:lnTo>
                <a:close/>
              </a:path>
              <a:path w="2230754" h="829310">
                <a:moveTo>
                  <a:pt x="2171959" y="757570"/>
                </a:moveTo>
                <a:lnTo>
                  <a:pt x="2159947" y="790364"/>
                </a:lnTo>
                <a:lnTo>
                  <a:pt x="2171867" y="794730"/>
                </a:lnTo>
                <a:lnTo>
                  <a:pt x="2169683" y="800693"/>
                </a:lnTo>
                <a:lnTo>
                  <a:pt x="2212622" y="800693"/>
                </a:lnTo>
                <a:lnTo>
                  <a:pt x="2171959" y="757570"/>
                </a:lnTo>
                <a:close/>
              </a:path>
              <a:path w="2230754" h="829310">
                <a:moveTo>
                  <a:pt x="2184" y="0"/>
                </a:moveTo>
                <a:lnTo>
                  <a:pt x="0" y="5962"/>
                </a:lnTo>
                <a:lnTo>
                  <a:pt x="2157763" y="796326"/>
                </a:lnTo>
                <a:lnTo>
                  <a:pt x="2159947" y="790364"/>
                </a:lnTo>
                <a:lnTo>
                  <a:pt x="218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16195" y="3753153"/>
            <a:ext cx="2229485" cy="76200"/>
          </a:xfrm>
          <a:custGeom>
            <a:avLst/>
            <a:gdLst/>
            <a:ahLst/>
            <a:cxnLst/>
            <a:rect l="l" t="t" r="r" b="b"/>
            <a:pathLst>
              <a:path w="2229485" h="76200">
                <a:moveTo>
                  <a:pt x="2153114" y="41274"/>
                </a:moveTo>
                <a:lnTo>
                  <a:pt x="2153114" y="76199"/>
                </a:lnTo>
                <a:lnTo>
                  <a:pt x="2222964" y="41274"/>
                </a:lnTo>
                <a:lnTo>
                  <a:pt x="2153114" y="41274"/>
                </a:lnTo>
                <a:close/>
              </a:path>
              <a:path w="2229485" h="76200">
                <a:moveTo>
                  <a:pt x="2153114" y="34924"/>
                </a:moveTo>
                <a:lnTo>
                  <a:pt x="2153114" y="41274"/>
                </a:lnTo>
                <a:lnTo>
                  <a:pt x="2165813" y="41274"/>
                </a:lnTo>
                <a:lnTo>
                  <a:pt x="2165813" y="34924"/>
                </a:lnTo>
                <a:lnTo>
                  <a:pt x="2153114" y="34924"/>
                </a:lnTo>
                <a:close/>
              </a:path>
              <a:path w="2229485" h="76200">
                <a:moveTo>
                  <a:pt x="2153114" y="0"/>
                </a:moveTo>
                <a:lnTo>
                  <a:pt x="2153114" y="34924"/>
                </a:lnTo>
                <a:lnTo>
                  <a:pt x="2165813" y="34924"/>
                </a:lnTo>
                <a:lnTo>
                  <a:pt x="2165813" y="41274"/>
                </a:lnTo>
                <a:lnTo>
                  <a:pt x="2222967" y="41273"/>
                </a:lnTo>
                <a:lnTo>
                  <a:pt x="2229314" y="38099"/>
                </a:lnTo>
                <a:lnTo>
                  <a:pt x="2153114" y="0"/>
                </a:lnTo>
                <a:close/>
              </a:path>
              <a:path w="2229485" h="76200">
                <a:moveTo>
                  <a:pt x="0" y="34923"/>
                </a:moveTo>
                <a:lnTo>
                  <a:pt x="0" y="41273"/>
                </a:lnTo>
                <a:lnTo>
                  <a:pt x="2153114" y="41274"/>
                </a:lnTo>
                <a:lnTo>
                  <a:pt x="2153114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15053" y="3933059"/>
            <a:ext cx="2230755" cy="870585"/>
          </a:xfrm>
          <a:custGeom>
            <a:avLst/>
            <a:gdLst/>
            <a:ahLst/>
            <a:cxnLst/>
            <a:rect l="l" t="t" r="r" b="b"/>
            <a:pathLst>
              <a:path w="2230754" h="870585">
                <a:moveTo>
                  <a:pt x="2158209" y="32589"/>
                </a:moveTo>
                <a:lnTo>
                  <a:pt x="0" y="864111"/>
                </a:lnTo>
                <a:lnTo>
                  <a:pt x="2283" y="870037"/>
                </a:lnTo>
                <a:lnTo>
                  <a:pt x="2160492" y="38515"/>
                </a:lnTo>
                <a:lnTo>
                  <a:pt x="2158209" y="32589"/>
                </a:lnTo>
                <a:close/>
              </a:path>
              <a:path w="2230754" h="870585">
                <a:moveTo>
                  <a:pt x="2212337" y="28025"/>
                </a:moveTo>
                <a:lnTo>
                  <a:pt x="2170057" y="28025"/>
                </a:lnTo>
                <a:lnTo>
                  <a:pt x="2172340" y="33950"/>
                </a:lnTo>
                <a:lnTo>
                  <a:pt x="2160492" y="38515"/>
                </a:lnTo>
                <a:lnTo>
                  <a:pt x="2173048" y="71104"/>
                </a:lnTo>
                <a:lnTo>
                  <a:pt x="2212337" y="28025"/>
                </a:lnTo>
                <a:close/>
              </a:path>
              <a:path w="2230754" h="870585">
                <a:moveTo>
                  <a:pt x="2170057" y="28025"/>
                </a:moveTo>
                <a:lnTo>
                  <a:pt x="2158209" y="32589"/>
                </a:lnTo>
                <a:lnTo>
                  <a:pt x="2160492" y="38515"/>
                </a:lnTo>
                <a:lnTo>
                  <a:pt x="2172340" y="33950"/>
                </a:lnTo>
                <a:lnTo>
                  <a:pt x="2170057" y="28025"/>
                </a:lnTo>
                <a:close/>
              </a:path>
              <a:path w="2230754" h="870585">
                <a:moveTo>
                  <a:pt x="2145653" y="0"/>
                </a:moveTo>
                <a:lnTo>
                  <a:pt x="2158209" y="32589"/>
                </a:lnTo>
                <a:lnTo>
                  <a:pt x="2170057" y="28025"/>
                </a:lnTo>
                <a:lnTo>
                  <a:pt x="2212337" y="28025"/>
                </a:lnTo>
                <a:lnTo>
                  <a:pt x="2230456" y="8157"/>
                </a:lnTo>
                <a:lnTo>
                  <a:pt x="214565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43531" y="3788646"/>
            <a:ext cx="2078989" cy="1447800"/>
          </a:xfrm>
          <a:custGeom>
            <a:avLst/>
            <a:gdLst/>
            <a:ahLst/>
            <a:cxnLst/>
            <a:rect l="l" t="t" r="r" b="b"/>
            <a:pathLst>
              <a:path w="2078990" h="1447800">
                <a:moveTo>
                  <a:pt x="2014366" y="1406841"/>
                </a:moveTo>
                <a:lnTo>
                  <a:pt x="1994419" y="1435508"/>
                </a:lnTo>
                <a:lnTo>
                  <a:pt x="2078728" y="1447756"/>
                </a:lnTo>
                <a:lnTo>
                  <a:pt x="2060373" y="1414098"/>
                </a:lnTo>
                <a:lnTo>
                  <a:pt x="2024795" y="1414098"/>
                </a:lnTo>
                <a:lnTo>
                  <a:pt x="2014366" y="1406841"/>
                </a:lnTo>
                <a:close/>
              </a:path>
              <a:path w="2078990" h="1447800">
                <a:moveTo>
                  <a:pt x="2017993" y="1401628"/>
                </a:moveTo>
                <a:lnTo>
                  <a:pt x="2014366" y="1406841"/>
                </a:lnTo>
                <a:lnTo>
                  <a:pt x="2024795" y="1414098"/>
                </a:lnTo>
                <a:lnTo>
                  <a:pt x="2028422" y="1408884"/>
                </a:lnTo>
                <a:lnTo>
                  <a:pt x="2017993" y="1401628"/>
                </a:lnTo>
                <a:close/>
              </a:path>
              <a:path w="2078990" h="1447800">
                <a:moveTo>
                  <a:pt x="2037941" y="1372960"/>
                </a:moveTo>
                <a:lnTo>
                  <a:pt x="2017993" y="1401628"/>
                </a:lnTo>
                <a:lnTo>
                  <a:pt x="2028422" y="1408884"/>
                </a:lnTo>
                <a:lnTo>
                  <a:pt x="2024795" y="1414098"/>
                </a:lnTo>
                <a:lnTo>
                  <a:pt x="2060373" y="1414098"/>
                </a:lnTo>
                <a:lnTo>
                  <a:pt x="2037941" y="1372960"/>
                </a:lnTo>
                <a:close/>
              </a:path>
              <a:path w="2078990" h="1447800">
                <a:moveTo>
                  <a:pt x="3627" y="0"/>
                </a:moveTo>
                <a:lnTo>
                  <a:pt x="0" y="5213"/>
                </a:lnTo>
                <a:lnTo>
                  <a:pt x="2014366" y="1406841"/>
                </a:lnTo>
                <a:lnTo>
                  <a:pt x="2017993" y="1401628"/>
                </a:lnTo>
                <a:lnTo>
                  <a:pt x="362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44692" y="3788145"/>
            <a:ext cx="2077720" cy="461009"/>
          </a:xfrm>
          <a:custGeom>
            <a:avLst/>
            <a:gdLst/>
            <a:ahLst/>
            <a:cxnLst/>
            <a:rect l="l" t="t" r="r" b="b"/>
            <a:pathLst>
              <a:path w="2077720" h="461010">
                <a:moveTo>
                  <a:pt x="2002341" y="426818"/>
                </a:moveTo>
                <a:lnTo>
                  <a:pt x="1995162" y="460997"/>
                </a:lnTo>
                <a:lnTo>
                  <a:pt x="2077567" y="439375"/>
                </a:lnTo>
                <a:lnTo>
                  <a:pt x="2065030" y="429428"/>
                </a:lnTo>
                <a:lnTo>
                  <a:pt x="2014767" y="429428"/>
                </a:lnTo>
                <a:lnTo>
                  <a:pt x="2002341" y="426818"/>
                </a:lnTo>
                <a:close/>
              </a:path>
              <a:path w="2077720" h="461010">
                <a:moveTo>
                  <a:pt x="2003647" y="420604"/>
                </a:moveTo>
                <a:lnTo>
                  <a:pt x="2002341" y="426818"/>
                </a:lnTo>
                <a:lnTo>
                  <a:pt x="2014767" y="429428"/>
                </a:lnTo>
                <a:lnTo>
                  <a:pt x="2016072" y="423214"/>
                </a:lnTo>
                <a:lnTo>
                  <a:pt x="2003647" y="420604"/>
                </a:lnTo>
                <a:close/>
              </a:path>
              <a:path w="2077720" h="461010">
                <a:moveTo>
                  <a:pt x="2010826" y="386425"/>
                </a:moveTo>
                <a:lnTo>
                  <a:pt x="2003647" y="420604"/>
                </a:lnTo>
                <a:lnTo>
                  <a:pt x="2016072" y="423214"/>
                </a:lnTo>
                <a:lnTo>
                  <a:pt x="2014767" y="429428"/>
                </a:lnTo>
                <a:lnTo>
                  <a:pt x="2065030" y="429428"/>
                </a:lnTo>
                <a:lnTo>
                  <a:pt x="2010826" y="386425"/>
                </a:lnTo>
                <a:close/>
              </a:path>
              <a:path w="2077720" h="461010">
                <a:moveTo>
                  <a:pt x="1305" y="0"/>
                </a:moveTo>
                <a:lnTo>
                  <a:pt x="0" y="6214"/>
                </a:lnTo>
                <a:lnTo>
                  <a:pt x="2002341" y="426818"/>
                </a:lnTo>
                <a:lnTo>
                  <a:pt x="2003647" y="420604"/>
                </a:lnTo>
                <a:lnTo>
                  <a:pt x="130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44500" y="3202164"/>
            <a:ext cx="2078355" cy="592455"/>
          </a:xfrm>
          <a:custGeom>
            <a:avLst/>
            <a:gdLst/>
            <a:ahLst/>
            <a:cxnLst/>
            <a:rect l="l" t="t" r="r" b="b"/>
            <a:pathLst>
              <a:path w="2078354" h="592454">
                <a:moveTo>
                  <a:pt x="2003455" y="33669"/>
                </a:moveTo>
                <a:lnTo>
                  <a:pt x="0" y="586027"/>
                </a:lnTo>
                <a:lnTo>
                  <a:pt x="1687" y="592150"/>
                </a:lnTo>
                <a:lnTo>
                  <a:pt x="2005143" y="39790"/>
                </a:lnTo>
                <a:lnTo>
                  <a:pt x="2003455" y="33669"/>
                </a:lnTo>
                <a:close/>
              </a:path>
              <a:path w="2078354" h="592454">
                <a:moveTo>
                  <a:pt x="2062401" y="30294"/>
                </a:moveTo>
                <a:lnTo>
                  <a:pt x="2015695" y="30294"/>
                </a:lnTo>
                <a:lnTo>
                  <a:pt x="2017383" y="36415"/>
                </a:lnTo>
                <a:lnTo>
                  <a:pt x="2005143" y="39790"/>
                </a:lnTo>
                <a:lnTo>
                  <a:pt x="2014425" y="73459"/>
                </a:lnTo>
                <a:lnTo>
                  <a:pt x="2062401" y="30294"/>
                </a:lnTo>
                <a:close/>
              </a:path>
              <a:path w="2078354" h="592454">
                <a:moveTo>
                  <a:pt x="2015695" y="30294"/>
                </a:moveTo>
                <a:lnTo>
                  <a:pt x="2003455" y="33669"/>
                </a:lnTo>
                <a:lnTo>
                  <a:pt x="2005143" y="39790"/>
                </a:lnTo>
                <a:lnTo>
                  <a:pt x="2017383" y="36415"/>
                </a:lnTo>
                <a:lnTo>
                  <a:pt x="2015695" y="30294"/>
                </a:lnTo>
                <a:close/>
              </a:path>
              <a:path w="2078354" h="592454">
                <a:moveTo>
                  <a:pt x="1994173" y="0"/>
                </a:moveTo>
                <a:lnTo>
                  <a:pt x="2003455" y="33669"/>
                </a:lnTo>
                <a:lnTo>
                  <a:pt x="2015695" y="30294"/>
                </a:lnTo>
                <a:lnTo>
                  <a:pt x="2062401" y="30294"/>
                </a:lnTo>
                <a:lnTo>
                  <a:pt x="2077759" y="16476"/>
                </a:lnTo>
                <a:lnTo>
                  <a:pt x="199417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43421" y="2209759"/>
            <a:ext cx="2078989" cy="1584325"/>
          </a:xfrm>
          <a:custGeom>
            <a:avLst/>
            <a:gdLst/>
            <a:ahLst/>
            <a:cxnLst/>
            <a:rect l="l" t="t" r="r" b="b"/>
            <a:pathLst>
              <a:path w="2078990" h="1584325">
                <a:moveTo>
                  <a:pt x="2016289" y="43637"/>
                </a:moveTo>
                <a:lnTo>
                  <a:pt x="0" y="1578966"/>
                </a:lnTo>
                <a:lnTo>
                  <a:pt x="3846" y="1584018"/>
                </a:lnTo>
                <a:lnTo>
                  <a:pt x="2020136" y="48689"/>
                </a:lnTo>
                <a:lnTo>
                  <a:pt x="2016289" y="43637"/>
                </a:lnTo>
                <a:close/>
              </a:path>
              <a:path w="2078990" h="1584325">
                <a:moveTo>
                  <a:pt x="2061193" y="35943"/>
                </a:moveTo>
                <a:lnTo>
                  <a:pt x="2026394" y="35943"/>
                </a:lnTo>
                <a:lnTo>
                  <a:pt x="2030241" y="40995"/>
                </a:lnTo>
                <a:lnTo>
                  <a:pt x="2020136" y="48689"/>
                </a:lnTo>
                <a:lnTo>
                  <a:pt x="2041295" y="76476"/>
                </a:lnTo>
                <a:lnTo>
                  <a:pt x="2061193" y="35943"/>
                </a:lnTo>
                <a:close/>
              </a:path>
              <a:path w="2078990" h="1584325">
                <a:moveTo>
                  <a:pt x="2026394" y="35943"/>
                </a:moveTo>
                <a:lnTo>
                  <a:pt x="2016289" y="43637"/>
                </a:lnTo>
                <a:lnTo>
                  <a:pt x="2020136" y="48689"/>
                </a:lnTo>
                <a:lnTo>
                  <a:pt x="2030241" y="40995"/>
                </a:lnTo>
                <a:lnTo>
                  <a:pt x="2026394" y="35943"/>
                </a:lnTo>
                <a:close/>
              </a:path>
              <a:path w="2078990" h="1584325">
                <a:moveTo>
                  <a:pt x="2078838" y="0"/>
                </a:moveTo>
                <a:lnTo>
                  <a:pt x="1995131" y="15852"/>
                </a:lnTo>
                <a:lnTo>
                  <a:pt x="2016289" y="43637"/>
                </a:lnTo>
                <a:lnTo>
                  <a:pt x="2026394" y="35943"/>
                </a:lnTo>
                <a:lnTo>
                  <a:pt x="2061193" y="35943"/>
                </a:lnTo>
                <a:lnTo>
                  <a:pt x="207883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55879" y="3440683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messages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28331" y="3596132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Poll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messages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82467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1296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Software </a:t>
            </a:r>
            <a:r>
              <a:rPr spc="-45" dirty="0"/>
              <a:t>updates</a:t>
            </a:r>
            <a:r>
              <a:rPr spc="75" dirty="0"/>
              <a:t> </a:t>
            </a:r>
            <a:r>
              <a:rPr spc="-55" dirty="0"/>
              <a:t>offloading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9860"/>
            <a:ext cx="10335260" cy="26269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241300" marR="1010285" indent="-228600">
              <a:lnSpc>
                <a:spcPts val="3020"/>
              </a:lnSpc>
              <a:spcBef>
                <a:spcPts val="4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running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EC2,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distributes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software 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updates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once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</a:t>
            </a:r>
            <a:r>
              <a:rPr sz="2800" spc="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while</a:t>
            </a:r>
            <a:endParaRPr sz="2800">
              <a:latin typeface="Gill Sans MT"/>
              <a:cs typeface="Gill Sans MT"/>
            </a:endParaRPr>
          </a:p>
          <a:p>
            <a:pPr marL="241300" marR="546735" indent="-228600">
              <a:lnSpc>
                <a:spcPts val="3020"/>
              </a:lnSpc>
              <a:spcBef>
                <a:spcPts val="9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When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new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software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out,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get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request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content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distributed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mass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over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network. </a:t>
            </a: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It’s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very</a:t>
            </a:r>
            <a:r>
              <a:rPr sz="2800" spc="3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costly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don’t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change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application,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but 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optimize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cost 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CPU,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do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it?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072505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39635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10" dirty="0"/>
              <a:t>Our </a:t>
            </a:r>
            <a:r>
              <a:rPr spc="-65" dirty="0"/>
              <a:t>application </a:t>
            </a:r>
            <a:r>
              <a:rPr spc="-110" dirty="0"/>
              <a:t>current</a:t>
            </a:r>
            <a:r>
              <a:rPr spc="135" dirty="0"/>
              <a:t> </a:t>
            </a:r>
            <a:r>
              <a:rPr spc="-90" dirty="0"/>
              <a:t>state</a:t>
            </a:r>
          </a:p>
        </p:txBody>
      </p:sp>
      <p:sp>
        <p:nvSpPr>
          <p:cNvPr id="4" name="object 4"/>
          <p:cNvSpPr/>
          <p:nvPr/>
        </p:nvSpPr>
        <p:spPr>
          <a:xfrm>
            <a:off x="2310315" y="3569031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4" y="41292"/>
                </a:lnTo>
                <a:lnTo>
                  <a:pt x="2527520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0" y="41275"/>
                </a:lnTo>
                <a:lnTo>
                  <a:pt x="2540214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4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9"/>
                </a:moveTo>
                <a:lnTo>
                  <a:pt x="0" y="37879"/>
                </a:lnTo>
                <a:lnTo>
                  <a:pt x="2527520" y="41275"/>
                </a:lnTo>
                <a:lnTo>
                  <a:pt x="2527529" y="34925"/>
                </a:lnTo>
                <a:lnTo>
                  <a:pt x="7" y="3152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23047" y="2542032"/>
            <a:ext cx="627888" cy="624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71816" y="3523488"/>
            <a:ext cx="621792" cy="621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5191" y="3051048"/>
            <a:ext cx="1048511" cy="1018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13376" y="3096767"/>
            <a:ext cx="1018031" cy="1021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38071" y="2743200"/>
            <a:ext cx="1761489" cy="1559560"/>
          </a:xfrm>
          <a:custGeom>
            <a:avLst/>
            <a:gdLst/>
            <a:ahLst/>
            <a:cxnLst/>
            <a:rect l="l" t="t" r="r" b="b"/>
            <a:pathLst>
              <a:path w="1761489" h="1559560">
                <a:moveTo>
                  <a:pt x="0" y="0"/>
                </a:moveTo>
                <a:lnTo>
                  <a:pt x="1760872" y="0"/>
                </a:lnTo>
                <a:lnTo>
                  <a:pt x="1760872" y="1559169"/>
                </a:lnTo>
                <a:lnTo>
                  <a:pt x="0" y="155916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45407" y="2812795"/>
            <a:ext cx="13455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Availability zone </a:t>
            </a:r>
            <a:r>
              <a:rPr sz="1100" b="1" dirty="0">
                <a:solidFill>
                  <a:srgbClr val="A5A5A5"/>
                </a:solidFill>
                <a:latin typeface="Calibri"/>
                <a:cs typeface="Calibri"/>
              </a:rPr>
              <a:t>1 to</a:t>
            </a:r>
            <a:r>
              <a:rPr sz="1100" b="1" spc="-4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17396" y="1689704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50480" y="4142232"/>
            <a:ext cx="627887" cy="627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40654" y="2842065"/>
            <a:ext cx="1685289" cy="588645"/>
          </a:xfrm>
          <a:custGeom>
            <a:avLst/>
            <a:gdLst/>
            <a:ahLst/>
            <a:cxnLst/>
            <a:rect l="l" t="t" r="r" b="b"/>
            <a:pathLst>
              <a:path w="1685290" h="588645">
                <a:moveTo>
                  <a:pt x="60144" y="516233"/>
                </a:moveTo>
                <a:lnTo>
                  <a:pt x="0" y="576571"/>
                </a:lnTo>
                <a:lnTo>
                  <a:pt x="84357" y="588484"/>
                </a:lnTo>
                <a:lnTo>
                  <a:pt x="74611" y="559404"/>
                </a:lnTo>
                <a:lnTo>
                  <a:pt x="61219" y="559404"/>
                </a:lnTo>
                <a:lnTo>
                  <a:pt x="59202" y="553383"/>
                </a:lnTo>
                <a:lnTo>
                  <a:pt x="71242" y="549348"/>
                </a:lnTo>
                <a:lnTo>
                  <a:pt x="60144" y="516233"/>
                </a:lnTo>
                <a:close/>
              </a:path>
              <a:path w="1685290" h="588645">
                <a:moveTo>
                  <a:pt x="71242" y="549348"/>
                </a:moveTo>
                <a:lnTo>
                  <a:pt x="59202" y="553383"/>
                </a:lnTo>
                <a:lnTo>
                  <a:pt x="61219" y="559404"/>
                </a:lnTo>
                <a:lnTo>
                  <a:pt x="73259" y="555369"/>
                </a:lnTo>
                <a:lnTo>
                  <a:pt x="71242" y="549348"/>
                </a:lnTo>
                <a:close/>
              </a:path>
              <a:path w="1685290" h="588645">
                <a:moveTo>
                  <a:pt x="73259" y="555369"/>
                </a:moveTo>
                <a:lnTo>
                  <a:pt x="61219" y="559404"/>
                </a:lnTo>
                <a:lnTo>
                  <a:pt x="74611" y="559404"/>
                </a:lnTo>
                <a:lnTo>
                  <a:pt x="73259" y="555369"/>
                </a:lnTo>
                <a:close/>
              </a:path>
              <a:path w="1685290" h="588645">
                <a:moveTo>
                  <a:pt x="1611707" y="33113"/>
                </a:moveTo>
                <a:lnTo>
                  <a:pt x="71242" y="549348"/>
                </a:lnTo>
                <a:lnTo>
                  <a:pt x="73259" y="555369"/>
                </a:lnTo>
                <a:lnTo>
                  <a:pt x="1613725" y="39135"/>
                </a:lnTo>
                <a:lnTo>
                  <a:pt x="1611707" y="33113"/>
                </a:lnTo>
                <a:close/>
              </a:path>
              <a:path w="1685290" h="588645">
                <a:moveTo>
                  <a:pt x="1667855" y="29079"/>
                </a:moveTo>
                <a:lnTo>
                  <a:pt x="1623747" y="29079"/>
                </a:lnTo>
                <a:lnTo>
                  <a:pt x="1625765" y="35100"/>
                </a:lnTo>
                <a:lnTo>
                  <a:pt x="1613725" y="39135"/>
                </a:lnTo>
                <a:lnTo>
                  <a:pt x="1624822" y="72250"/>
                </a:lnTo>
                <a:lnTo>
                  <a:pt x="1667855" y="29079"/>
                </a:lnTo>
                <a:close/>
              </a:path>
              <a:path w="1685290" h="588645">
                <a:moveTo>
                  <a:pt x="1623747" y="29079"/>
                </a:moveTo>
                <a:lnTo>
                  <a:pt x="1611707" y="33113"/>
                </a:lnTo>
                <a:lnTo>
                  <a:pt x="1613725" y="39135"/>
                </a:lnTo>
                <a:lnTo>
                  <a:pt x="1625765" y="35100"/>
                </a:lnTo>
                <a:lnTo>
                  <a:pt x="1623747" y="29079"/>
                </a:lnTo>
                <a:close/>
              </a:path>
              <a:path w="1685290" h="588645">
                <a:moveTo>
                  <a:pt x="1600610" y="0"/>
                </a:moveTo>
                <a:lnTo>
                  <a:pt x="1611707" y="33113"/>
                </a:lnTo>
                <a:lnTo>
                  <a:pt x="1623747" y="29079"/>
                </a:lnTo>
                <a:lnTo>
                  <a:pt x="1667855" y="29079"/>
                </a:lnTo>
                <a:lnTo>
                  <a:pt x="1684967" y="11912"/>
                </a:lnTo>
                <a:lnTo>
                  <a:pt x="160061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31129" y="3579348"/>
            <a:ext cx="1741805" cy="283845"/>
          </a:xfrm>
          <a:custGeom>
            <a:avLst/>
            <a:gdLst/>
            <a:ahLst/>
            <a:cxnLst/>
            <a:rect l="l" t="t" r="r" b="b"/>
            <a:pathLst>
              <a:path w="1741804" h="283845">
                <a:moveTo>
                  <a:pt x="1665646" y="249177"/>
                </a:moveTo>
                <a:lnTo>
                  <a:pt x="1661111" y="283806"/>
                </a:lnTo>
                <a:lnTo>
                  <a:pt x="1741613" y="255921"/>
                </a:lnTo>
                <a:lnTo>
                  <a:pt x="1734066" y="250826"/>
                </a:lnTo>
                <a:lnTo>
                  <a:pt x="1678238" y="250826"/>
                </a:lnTo>
                <a:lnTo>
                  <a:pt x="1665646" y="249177"/>
                </a:lnTo>
                <a:close/>
              </a:path>
              <a:path w="1741804" h="283845">
                <a:moveTo>
                  <a:pt x="1666470" y="242880"/>
                </a:moveTo>
                <a:lnTo>
                  <a:pt x="1665646" y="249177"/>
                </a:lnTo>
                <a:lnTo>
                  <a:pt x="1678238" y="250826"/>
                </a:lnTo>
                <a:lnTo>
                  <a:pt x="1679064" y="244529"/>
                </a:lnTo>
                <a:lnTo>
                  <a:pt x="1666470" y="242880"/>
                </a:lnTo>
                <a:close/>
              </a:path>
              <a:path w="1741804" h="283845">
                <a:moveTo>
                  <a:pt x="1671005" y="208252"/>
                </a:moveTo>
                <a:lnTo>
                  <a:pt x="1666470" y="242880"/>
                </a:lnTo>
                <a:lnTo>
                  <a:pt x="1679064" y="244529"/>
                </a:lnTo>
                <a:lnTo>
                  <a:pt x="1678238" y="250826"/>
                </a:lnTo>
                <a:lnTo>
                  <a:pt x="1734066" y="250826"/>
                </a:lnTo>
                <a:lnTo>
                  <a:pt x="1671005" y="208252"/>
                </a:lnTo>
                <a:close/>
              </a:path>
              <a:path w="1741804" h="283845">
                <a:moveTo>
                  <a:pt x="75967" y="34629"/>
                </a:moveTo>
                <a:lnTo>
                  <a:pt x="75143" y="40926"/>
                </a:lnTo>
                <a:lnTo>
                  <a:pt x="1665646" y="249177"/>
                </a:lnTo>
                <a:lnTo>
                  <a:pt x="1666470" y="242880"/>
                </a:lnTo>
                <a:lnTo>
                  <a:pt x="75967" y="34629"/>
                </a:lnTo>
                <a:close/>
              </a:path>
              <a:path w="1741804" h="283845">
                <a:moveTo>
                  <a:pt x="80501" y="0"/>
                </a:moveTo>
                <a:lnTo>
                  <a:pt x="0" y="27885"/>
                </a:lnTo>
                <a:lnTo>
                  <a:pt x="70609" y="75554"/>
                </a:lnTo>
                <a:lnTo>
                  <a:pt x="75143" y="40926"/>
                </a:lnTo>
                <a:lnTo>
                  <a:pt x="62551" y="39277"/>
                </a:lnTo>
                <a:lnTo>
                  <a:pt x="63375" y="32980"/>
                </a:lnTo>
                <a:lnTo>
                  <a:pt x="76183" y="32980"/>
                </a:lnTo>
                <a:lnTo>
                  <a:pt x="80501" y="0"/>
                </a:lnTo>
                <a:close/>
              </a:path>
              <a:path w="1741804" h="283845">
                <a:moveTo>
                  <a:pt x="63375" y="32980"/>
                </a:moveTo>
                <a:lnTo>
                  <a:pt x="62551" y="39277"/>
                </a:lnTo>
                <a:lnTo>
                  <a:pt x="75143" y="40926"/>
                </a:lnTo>
                <a:lnTo>
                  <a:pt x="75967" y="34629"/>
                </a:lnTo>
                <a:lnTo>
                  <a:pt x="63375" y="32980"/>
                </a:lnTo>
                <a:close/>
              </a:path>
              <a:path w="1741804" h="283845">
                <a:moveTo>
                  <a:pt x="76183" y="32980"/>
                </a:moveTo>
                <a:lnTo>
                  <a:pt x="63375" y="32980"/>
                </a:lnTo>
                <a:lnTo>
                  <a:pt x="75967" y="34629"/>
                </a:lnTo>
                <a:lnTo>
                  <a:pt x="76183" y="3298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63621" y="3794400"/>
            <a:ext cx="1689100" cy="669290"/>
          </a:xfrm>
          <a:custGeom>
            <a:avLst/>
            <a:gdLst/>
            <a:ahLst/>
            <a:cxnLst/>
            <a:rect l="l" t="t" r="r" b="b"/>
            <a:pathLst>
              <a:path w="1689100" h="669289">
                <a:moveTo>
                  <a:pt x="1616737" y="636364"/>
                </a:moveTo>
                <a:lnTo>
                  <a:pt x="1604145" y="668940"/>
                </a:lnTo>
                <a:lnTo>
                  <a:pt x="1688957" y="660874"/>
                </a:lnTo>
                <a:lnTo>
                  <a:pt x="1670818" y="640942"/>
                </a:lnTo>
                <a:lnTo>
                  <a:pt x="1628581" y="640942"/>
                </a:lnTo>
                <a:lnTo>
                  <a:pt x="1616737" y="636364"/>
                </a:lnTo>
                <a:close/>
              </a:path>
              <a:path w="1689100" h="669289">
                <a:moveTo>
                  <a:pt x="1619026" y="630440"/>
                </a:moveTo>
                <a:lnTo>
                  <a:pt x="1616737" y="636364"/>
                </a:lnTo>
                <a:lnTo>
                  <a:pt x="1628581" y="640942"/>
                </a:lnTo>
                <a:lnTo>
                  <a:pt x="1630871" y="635019"/>
                </a:lnTo>
                <a:lnTo>
                  <a:pt x="1619026" y="630440"/>
                </a:lnTo>
                <a:close/>
              </a:path>
              <a:path w="1689100" h="669289">
                <a:moveTo>
                  <a:pt x="1631617" y="597865"/>
                </a:moveTo>
                <a:lnTo>
                  <a:pt x="1619026" y="630440"/>
                </a:lnTo>
                <a:lnTo>
                  <a:pt x="1630871" y="635019"/>
                </a:lnTo>
                <a:lnTo>
                  <a:pt x="1628581" y="640942"/>
                </a:lnTo>
                <a:lnTo>
                  <a:pt x="1670818" y="640942"/>
                </a:lnTo>
                <a:lnTo>
                  <a:pt x="1631617" y="597865"/>
                </a:lnTo>
                <a:close/>
              </a:path>
              <a:path w="1689100" h="669289">
                <a:moveTo>
                  <a:pt x="72219" y="32577"/>
                </a:moveTo>
                <a:lnTo>
                  <a:pt x="69930" y="38499"/>
                </a:lnTo>
                <a:lnTo>
                  <a:pt x="1616737" y="636364"/>
                </a:lnTo>
                <a:lnTo>
                  <a:pt x="1619026" y="630440"/>
                </a:lnTo>
                <a:lnTo>
                  <a:pt x="72219" y="32577"/>
                </a:lnTo>
                <a:close/>
              </a:path>
              <a:path w="1689100" h="669289">
                <a:moveTo>
                  <a:pt x="84810" y="0"/>
                </a:moveTo>
                <a:lnTo>
                  <a:pt x="0" y="8067"/>
                </a:lnTo>
                <a:lnTo>
                  <a:pt x="57339" y="71075"/>
                </a:lnTo>
                <a:lnTo>
                  <a:pt x="69930" y="38499"/>
                </a:lnTo>
                <a:lnTo>
                  <a:pt x="58083" y="33920"/>
                </a:lnTo>
                <a:lnTo>
                  <a:pt x="60373" y="27998"/>
                </a:lnTo>
                <a:lnTo>
                  <a:pt x="73988" y="27998"/>
                </a:lnTo>
                <a:lnTo>
                  <a:pt x="84810" y="0"/>
                </a:lnTo>
                <a:close/>
              </a:path>
              <a:path w="1689100" h="669289">
                <a:moveTo>
                  <a:pt x="60373" y="27998"/>
                </a:moveTo>
                <a:lnTo>
                  <a:pt x="58083" y="33920"/>
                </a:lnTo>
                <a:lnTo>
                  <a:pt x="69930" y="38499"/>
                </a:lnTo>
                <a:lnTo>
                  <a:pt x="72219" y="32577"/>
                </a:lnTo>
                <a:lnTo>
                  <a:pt x="60373" y="27998"/>
                </a:lnTo>
                <a:close/>
              </a:path>
              <a:path w="1689100" h="669289">
                <a:moveTo>
                  <a:pt x="73988" y="27998"/>
                </a:moveTo>
                <a:lnTo>
                  <a:pt x="60373" y="27998"/>
                </a:lnTo>
                <a:lnTo>
                  <a:pt x="72219" y="32577"/>
                </a:lnTo>
                <a:lnTo>
                  <a:pt x="73988" y="2799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48220" y="1139483"/>
            <a:ext cx="2193925" cy="5402580"/>
          </a:xfrm>
          <a:custGeom>
            <a:avLst/>
            <a:gdLst/>
            <a:ahLst/>
            <a:cxnLst/>
            <a:rect l="l" t="t" r="r" b="b"/>
            <a:pathLst>
              <a:path w="2193925" h="5402580">
                <a:moveTo>
                  <a:pt x="0" y="0"/>
                </a:moveTo>
                <a:lnTo>
                  <a:pt x="2193435" y="0"/>
                </a:lnTo>
                <a:lnTo>
                  <a:pt x="2193435" y="5401995"/>
                </a:lnTo>
                <a:lnTo>
                  <a:pt x="0" y="54019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472368" y="1377188"/>
            <a:ext cx="1116330" cy="574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3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674607" y="1149096"/>
            <a:ext cx="280416" cy="280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21176" y="3273728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476150" y="3343147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17396" y="4881511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472368" y="4952491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71816" y="5382767"/>
            <a:ext cx="621792" cy="621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53528" y="1905000"/>
            <a:ext cx="621792" cy="621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31129" y="2217152"/>
            <a:ext cx="1724660" cy="1006475"/>
          </a:xfrm>
          <a:custGeom>
            <a:avLst/>
            <a:gdLst/>
            <a:ahLst/>
            <a:cxnLst/>
            <a:rect l="l" t="t" r="r" b="b"/>
            <a:pathLst>
              <a:path w="1724659" h="1006475">
                <a:moveTo>
                  <a:pt x="46609" y="934937"/>
                </a:moveTo>
                <a:lnTo>
                  <a:pt x="0" y="1006251"/>
                </a:lnTo>
                <a:lnTo>
                  <a:pt x="85016" y="1000749"/>
                </a:lnTo>
                <a:lnTo>
                  <a:pt x="71149" y="976988"/>
                </a:lnTo>
                <a:lnTo>
                  <a:pt x="56442" y="976988"/>
                </a:lnTo>
                <a:lnTo>
                  <a:pt x="53242" y="971503"/>
                </a:lnTo>
                <a:lnTo>
                  <a:pt x="64212" y="965100"/>
                </a:lnTo>
                <a:lnTo>
                  <a:pt x="46609" y="934937"/>
                </a:lnTo>
                <a:close/>
              </a:path>
              <a:path w="1724659" h="1006475">
                <a:moveTo>
                  <a:pt x="64212" y="965100"/>
                </a:moveTo>
                <a:lnTo>
                  <a:pt x="53242" y="971503"/>
                </a:lnTo>
                <a:lnTo>
                  <a:pt x="56442" y="976988"/>
                </a:lnTo>
                <a:lnTo>
                  <a:pt x="67413" y="970585"/>
                </a:lnTo>
                <a:lnTo>
                  <a:pt x="64212" y="965100"/>
                </a:lnTo>
                <a:close/>
              </a:path>
              <a:path w="1724659" h="1006475">
                <a:moveTo>
                  <a:pt x="67413" y="970585"/>
                </a:moveTo>
                <a:lnTo>
                  <a:pt x="56442" y="976988"/>
                </a:lnTo>
                <a:lnTo>
                  <a:pt x="71149" y="976988"/>
                </a:lnTo>
                <a:lnTo>
                  <a:pt x="67413" y="970585"/>
                </a:lnTo>
                <a:close/>
              </a:path>
              <a:path w="1724659" h="1006475">
                <a:moveTo>
                  <a:pt x="1656802" y="35666"/>
                </a:moveTo>
                <a:lnTo>
                  <a:pt x="64212" y="965100"/>
                </a:lnTo>
                <a:lnTo>
                  <a:pt x="67413" y="970585"/>
                </a:lnTo>
                <a:lnTo>
                  <a:pt x="1660003" y="41150"/>
                </a:lnTo>
                <a:lnTo>
                  <a:pt x="1656802" y="35666"/>
                </a:lnTo>
                <a:close/>
              </a:path>
              <a:path w="1724659" h="1006475">
                <a:moveTo>
                  <a:pt x="1705087" y="29267"/>
                </a:moveTo>
                <a:lnTo>
                  <a:pt x="1667767" y="29267"/>
                </a:lnTo>
                <a:lnTo>
                  <a:pt x="1670968" y="34751"/>
                </a:lnTo>
                <a:lnTo>
                  <a:pt x="1660003" y="41150"/>
                </a:lnTo>
                <a:lnTo>
                  <a:pt x="1677606" y="71314"/>
                </a:lnTo>
                <a:lnTo>
                  <a:pt x="1705087" y="29267"/>
                </a:lnTo>
                <a:close/>
              </a:path>
              <a:path w="1724659" h="1006475">
                <a:moveTo>
                  <a:pt x="1667767" y="29267"/>
                </a:moveTo>
                <a:lnTo>
                  <a:pt x="1656802" y="35666"/>
                </a:lnTo>
                <a:lnTo>
                  <a:pt x="1660003" y="41150"/>
                </a:lnTo>
                <a:lnTo>
                  <a:pt x="1670968" y="34751"/>
                </a:lnTo>
                <a:lnTo>
                  <a:pt x="1667767" y="29267"/>
                </a:lnTo>
                <a:close/>
              </a:path>
              <a:path w="1724659" h="1006475">
                <a:moveTo>
                  <a:pt x="1724215" y="0"/>
                </a:moveTo>
                <a:lnTo>
                  <a:pt x="1639199" y="5501"/>
                </a:lnTo>
                <a:lnTo>
                  <a:pt x="1656802" y="35666"/>
                </a:lnTo>
                <a:lnTo>
                  <a:pt x="1667767" y="29267"/>
                </a:lnTo>
                <a:lnTo>
                  <a:pt x="1705087" y="29267"/>
                </a:lnTo>
                <a:lnTo>
                  <a:pt x="172421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63621" y="4009885"/>
            <a:ext cx="1709420" cy="1684020"/>
          </a:xfrm>
          <a:custGeom>
            <a:avLst/>
            <a:gdLst/>
            <a:ahLst/>
            <a:cxnLst/>
            <a:rect l="l" t="t" r="r" b="b"/>
            <a:pathLst>
              <a:path w="1709420" h="1684020">
                <a:moveTo>
                  <a:pt x="1652607" y="1632389"/>
                </a:moveTo>
                <a:lnTo>
                  <a:pt x="1628098" y="1657269"/>
                </a:lnTo>
                <a:lnTo>
                  <a:pt x="1709120" y="1683602"/>
                </a:lnTo>
                <a:lnTo>
                  <a:pt x="1694665" y="1641299"/>
                </a:lnTo>
                <a:lnTo>
                  <a:pt x="1661652" y="1641299"/>
                </a:lnTo>
                <a:lnTo>
                  <a:pt x="1652607" y="1632389"/>
                </a:lnTo>
                <a:close/>
              </a:path>
              <a:path w="1709420" h="1684020">
                <a:moveTo>
                  <a:pt x="1657063" y="1627865"/>
                </a:moveTo>
                <a:lnTo>
                  <a:pt x="1652607" y="1632389"/>
                </a:lnTo>
                <a:lnTo>
                  <a:pt x="1661652" y="1641299"/>
                </a:lnTo>
                <a:lnTo>
                  <a:pt x="1666109" y="1636775"/>
                </a:lnTo>
                <a:lnTo>
                  <a:pt x="1657063" y="1627865"/>
                </a:lnTo>
                <a:close/>
              </a:path>
              <a:path w="1709420" h="1684020">
                <a:moveTo>
                  <a:pt x="1681572" y="1602985"/>
                </a:moveTo>
                <a:lnTo>
                  <a:pt x="1657063" y="1627865"/>
                </a:lnTo>
                <a:lnTo>
                  <a:pt x="1666109" y="1636775"/>
                </a:lnTo>
                <a:lnTo>
                  <a:pt x="1661652" y="1641299"/>
                </a:lnTo>
                <a:lnTo>
                  <a:pt x="1694665" y="1641299"/>
                </a:lnTo>
                <a:lnTo>
                  <a:pt x="1681572" y="1602985"/>
                </a:lnTo>
                <a:close/>
              </a:path>
              <a:path w="1709420" h="1684020">
                <a:moveTo>
                  <a:pt x="56513" y="51213"/>
                </a:moveTo>
                <a:lnTo>
                  <a:pt x="52056" y="55736"/>
                </a:lnTo>
                <a:lnTo>
                  <a:pt x="1652607" y="1632389"/>
                </a:lnTo>
                <a:lnTo>
                  <a:pt x="1657063" y="1627865"/>
                </a:lnTo>
                <a:lnTo>
                  <a:pt x="56513" y="51213"/>
                </a:lnTo>
                <a:close/>
              </a:path>
              <a:path w="1709420" h="1684020">
                <a:moveTo>
                  <a:pt x="0" y="0"/>
                </a:moveTo>
                <a:lnTo>
                  <a:pt x="27547" y="80618"/>
                </a:lnTo>
                <a:lnTo>
                  <a:pt x="52056" y="55736"/>
                </a:lnTo>
                <a:lnTo>
                  <a:pt x="43011" y="46826"/>
                </a:lnTo>
                <a:lnTo>
                  <a:pt x="47467" y="42302"/>
                </a:lnTo>
                <a:lnTo>
                  <a:pt x="65290" y="42302"/>
                </a:lnTo>
                <a:lnTo>
                  <a:pt x="81022" y="26332"/>
                </a:lnTo>
                <a:lnTo>
                  <a:pt x="0" y="0"/>
                </a:lnTo>
                <a:close/>
              </a:path>
              <a:path w="1709420" h="1684020">
                <a:moveTo>
                  <a:pt x="47467" y="42302"/>
                </a:moveTo>
                <a:lnTo>
                  <a:pt x="43011" y="46826"/>
                </a:lnTo>
                <a:lnTo>
                  <a:pt x="52056" y="55736"/>
                </a:lnTo>
                <a:lnTo>
                  <a:pt x="56513" y="51213"/>
                </a:lnTo>
                <a:lnTo>
                  <a:pt x="47467" y="42302"/>
                </a:lnTo>
                <a:close/>
              </a:path>
              <a:path w="1709420" h="1684020">
                <a:moveTo>
                  <a:pt x="65290" y="42302"/>
                </a:moveTo>
                <a:lnTo>
                  <a:pt x="47467" y="42302"/>
                </a:lnTo>
                <a:lnTo>
                  <a:pt x="56513" y="51213"/>
                </a:lnTo>
                <a:lnTo>
                  <a:pt x="65290" y="4230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355076" y="3772915"/>
            <a:ext cx="11080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9860" marR="5080" indent="-13779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  File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System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552431" y="2971800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3405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47726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0" dirty="0"/>
              <a:t>Easy </a:t>
            </a:r>
            <a:r>
              <a:rPr spc="-75" dirty="0"/>
              <a:t>way </a:t>
            </a:r>
            <a:r>
              <a:rPr spc="-100" dirty="0"/>
              <a:t>to </a:t>
            </a:r>
            <a:r>
              <a:rPr spc="-125" dirty="0"/>
              <a:t>fix</a:t>
            </a:r>
            <a:r>
              <a:rPr spc="200" dirty="0"/>
              <a:t> </a:t>
            </a:r>
            <a:r>
              <a:rPr spc="-135" dirty="0"/>
              <a:t>things!</a:t>
            </a:r>
          </a:p>
        </p:txBody>
      </p:sp>
      <p:sp>
        <p:nvSpPr>
          <p:cNvPr id="5" name="object 5"/>
          <p:cNvSpPr/>
          <p:nvPr/>
        </p:nvSpPr>
        <p:spPr>
          <a:xfrm>
            <a:off x="2310315" y="3569031"/>
            <a:ext cx="2604135" cy="76200"/>
          </a:xfrm>
          <a:custGeom>
            <a:avLst/>
            <a:gdLst/>
            <a:ahLst/>
            <a:cxnLst/>
            <a:rect l="l" t="t" r="r" b="b"/>
            <a:pathLst>
              <a:path w="2604135" h="76200">
                <a:moveTo>
                  <a:pt x="2527520" y="41275"/>
                </a:moveTo>
                <a:lnTo>
                  <a:pt x="2527473" y="76200"/>
                </a:lnTo>
                <a:lnTo>
                  <a:pt x="2597524" y="41292"/>
                </a:lnTo>
                <a:lnTo>
                  <a:pt x="2540214" y="41292"/>
                </a:lnTo>
                <a:lnTo>
                  <a:pt x="2527520" y="41275"/>
                </a:lnTo>
                <a:close/>
              </a:path>
              <a:path w="2604135" h="76200">
                <a:moveTo>
                  <a:pt x="2527529" y="34925"/>
                </a:moveTo>
                <a:lnTo>
                  <a:pt x="2527520" y="41275"/>
                </a:lnTo>
                <a:lnTo>
                  <a:pt x="2540214" y="41292"/>
                </a:lnTo>
                <a:lnTo>
                  <a:pt x="2540223" y="34942"/>
                </a:lnTo>
                <a:lnTo>
                  <a:pt x="2527529" y="34925"/>
                </a:lnTo>
                <a:close/>
              </a:path>
              <a:path w="2604135" h="76200">
                <a:moveTo>
                  <a:pt x="2527575" y="0"/>
                </a:moveTo>
                <a:lnTo>
                  <a:pt x="2527529" y="34925"/>
                </a:lnTo>
                <a:lnTo>
                  <a:pt x="2540223" y="34942"/>
                </a:lnTo>
                <a:lnTo>
                  <a:pt x="2540214" y="41292"/>
                </a:lnTo>
                <a:lnTo>
                  <a:pt x="2597524" y="41292"/>
                </a:lnTo>
                <a:lnTo>
                  <a:pt x="2603724" y="38202"/>
                </a:lnTo>
                <a:lnTo>
                  <a:pt x="2527575" y="0"/>
                </a:lnTo>
                <a:close/>
              </a:path>
              <a:path w="2604135" h="76200">
                <a:moveTo>
                  <a:pt x="7" y="31529"/>
                </a:moveTo>
                <a:lnTo>
                  <a:pt x="0" y="37879"/>
                </a:lnTo>
                <a:lnTo>
                  <a:pt x="2527520" y="41275"/>
                </a:lnTo>
                <a:lnTo>
                  <a:pt x="2527529" y="34925"/>
                </a:lnTo>
                <a:lnTo>
                  <a:pt x="7" y="3152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23047" y="2542032"/>
            <a:ext cx="627888" cy="624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1816" y="3523488"/>
            <a:ext cx="621792" cy="621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5191" y="3051048"/>
            <a:ext cx="1048511" cy="10180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3376" y="3096767"/>
            <a:ext cx="1018031" cy="1021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38071" y="2743200"/>
            <a:ext cx="1761489" cy="1559560"/>
          </a:xfrm>
          <a:custGeom>
            <a:avLst/>
            <a:gdLst/>
            <a:ahLst/>
            <a:cxnLst/>
            <a:rect l="l" t="t" r="r" b="b"/>
            <a:pathLst>
              <a:path w="1761489" h="1559560">
                <a:moveTo>
                  <a:pt x="0" y="0"/>
                </a:moveTo>
                <a:lnTo>
                  <a:pt x="1760872" y="0"/>
                </a:lnTo>
                <a:lnTo>
                  <a:pt x="1760872" y="1559169"/>
                </a:lnTo>
                <a:lnTo>
                  <a:pt x="0" y="1559169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45407" y="2812795"/>
            <a:ext cx="134556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Availability zone </a:t>
            </a:r>
            <a:r>
              <a:rPr sz="1100" b="1" dirty="0">
                <a:solidFill>
                  <a:srgbClr val="A5A5A5"/>
                </a:solidFill>
                <a:latin typeface="Calibri"/>
                <a:cs typeface="Calibri"/>
              </a:rPr>
              <a:t>1 to</a:t>
            </a:r>
            <a:r>
              <a:rPr sz="1100" b="1" spc="-4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17396" y="1689704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50480" y="4142232"/>
            <a:ext cx="627887" cy="627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940654" y="2842065"/>
            <a:ext cx="1685289" cy="588645"/>
          </a:xfrm>
          <a:custGeom>
            <a:avLst/>
            <a:gdLst/>
            <a:ahLst/>
            <a:cxnLst/>
            <a:rect l="l" t="t" r="r" b="b"/>
            <a:pathLst>
              <a:path w="1685290" h="588645">
                <a:moveTo>
                  <a:pt x="60144" y="516233"/>
                </a:moveTo>
                <a:lnTo>
                  <a:pt x="0" y="576571"/>
                </a:lnTo>
                <a:lnTo>
                  <a:pt x="84357" y="588484"/>
                </a:lnTo>
                <a:lnTo>
                  <a:pt x="74611" y="559404"/>
                </a:lnTo>
                <a:lnTo>
                  <a:pt x="61219" y="559404"/>
                </a:lnTo>
                <a:lnTo>
                  <a:pt x="59202" y="553383"/>
                </a:lnTo>
                <a:lnTo>
                  <a:pt x="71242" y="549348"/>
                </a:lnTo>
                <a:lnTo>
                  <a:pt x="60144" y="516233"/>
                </a:lnTo>
                <a:close/>
              </a:path>
              <a:path w="1685290" h="588645">
                <a:moveTo>
                  <a:pt x="71242" y="549348"/>
                </a:moveTo>
                <a:lnTo>
                  <a:pt x="59202" y="553383"/>
                </a:lnTo>
                <a:lnTo>
                  <a:pt x="61219" y="559404"/>
                </a:lnTo>
                <a:lnTo>
                  <a:pt x="73259" y="555369"/>
                </a:lnTo>
                <a:lnTo>
                  <a:pt x="71242" y="549348"/>
                </a:lnTo>
                <a:close/>
              </a:path>
              <a:path w="1685290" h="588645">
                <a:moveTo>
                  <a:pt x="73259" y="555369"/>
                </a:moveTo>
                <a:lnTo>
                  <a:pt x="61219" y="559404"/>
                </a:lnTo>
                <a:lnTo>
                  <a:pt x="74611" y="559404"/>
                </a:lnTo>
                <a:lnTo>
                  <a:pt x="73259" y="555369"/>
                </a:lnTo>
                <a:close/>
              </a:path>
              <a:path w="1685290" h="588645">
                <a:moveTo>
                  <a:pt x="1611707" y="33113"/>
                </a:moveTo>
                <a:lnTo>
                  <a:pt x="71242" y="549348"/>
                </a:lnTo>
                <a:lnTo>
                  <a:pt x="73259" y="555369"/>
                </a:lnTo>
                <a:lnTo>
                  <a:pt x="1613725" y="39135"/>
                </a:lnTo>
                <a:lnTo>
                  <a:pt x="1611707" y="33113"/>
                </a:lnTo>
                <a:close/>
              </a:path>
              <a:path w="1685290" h="588645">
                <a:moveTo>
                  <a:pt x="1667855" y="29079"/>
                </a:moveTo>
                <a:lnTo>
                  <a:pt x="1623747" y="29079"/>
                </a:lnTo>
                <a:lnTo>
                  <a:pt x="1625765" y="35100"/>
                </a:lnTo>
                <a:lnTo>
                  <a:pt x="1613725" y="39135"/>
                </a:lnTo>
                <a:lnTo>
                  <a:pt x="1624822" y="72250"/>
                </a:lnTo>
                <a:lnTo>
                  <a:pt x="1667855" y="29079"/>
                </a:lnTo>
                <a:close/>
              </a:path>
              <a:path w="1685290" h="588645">
                <a:moveTo>
                  <a:pt x="1623747" y="29079"/>
                </a:moveTo>
                <a:lnTo>
                  <a:pt x="1611707" y="33113"/>
                </a:lnTo>
                <a:lnTo>
                  <a:pt x="1613725" y="39135"/>
                </a:lnTo>
                <a:lnTo>
                  <a:pt x="1625765" y="35100"/>
                </a:lnTo>
                <a:lnTo>
                  <a:pt x="1623747" y="29079"/>
                </a:lnTo>
                <a:close/>
              </a:path>
              <a:path w="1685290" h="588645">
                <a:moveTo>
                  <a:pt x="1600610" y="0"/>
                </a:moveTo>
                <a:lnTo>
                  <a:pt x="1611707" y="33113"/>
                </a:lnTo>
                <a:lnTo>
                  <a:pt x="1623747" y="29079"/>
                </a:lnTo>
                <a:lnTo>
                  <a:pt x="1667855" y="29079"/>
                </a:lnTo>
                <a:lnTo>
                  <a:pt x="1684967" y="11912"/>
                </a:lnTo>
                <a:lnTo>
                  <a:pt x="160061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31129" y="3579348"/>
            <a:ext cx="1741805" cy="283845"/>
          </a:xfrm>
          <a:custGeom>
            <a:avLst/>
            <a:gdLst/>
            <a:ahLst/>
            <a:cxnLst/>
            <a:rect l="l" t="t" r="r" b="b"/>
            <a:pathLst>
              <a:path w="1741804" h="283845">
                <a:moveTo>
                  <a:pt x="1665646" y="249177"/>
                </a:moveTo>
                <a:lnTo>
                  <a:pt x="1661111" y="283806"/>
                </a:lnTo>
                <a:lnTo>
                  <a:pt x="1741613" y="255921"/>
                </a:lnTo>
                <a:lnTo>
                  <a:pt x="1734066" y="250826"/>
                </a:lnTo>
                <a:lnTo>
                  <a:pt x="1678238" y="250826"/>
                </a:lnTo>
                <a:lnTo>
                  <a:pt x="1665646" y="249177"/>
                </a:lnTo>
                <a:close/>
              </a:path>
              <a:path w="1741804" h="283845">
                <a:moveTo>
                  <a:pt x="1666470" y="242880"/>
                </a:moveTo>
                <a:lnTo>
                  <a:pt x="1665646" y="249177"/>
                </a:lnTo>
                <a:lnTo>
                  <a:pt x="1678238" y="250826"/>
                </a:lnTo>
                <a:lnTo>
                  <a:pt x="1679064" y="244529"/>
                </a:lnTo>
                <a:lnTo>
                  <a:pt x="1666470" y="242880"/>
                </a:lnTo>
                <a:close/>
              </a:path>
              <a:path w="1741804" h="283845">
                <a:moveTo>
                  <a:pt x="1671005" y="208252"/>
                </a:moveTo>
                <a:lnTo>
                  <a:pt x="1666470" y="242880"/>
                </a:lnTo>
                <a:lnTo>
                  <a:pt x="1679064" y="244529"/>
                </a:lnTo>
                <a:lnTo>
                  <a:pt x="1678238" y="250826"/>
                </a:lnTo>
                <a:lnTo>
                  <a:pt x="1734066" y="250826"/>
                </a:lnTo>
                <a:lnTo>
                  <a:pt x="1671005" y="208252"/>
                </a:lnTo>
                <a:close/>
              </a:path>
              <a:path w="1741804" h="283845">
                <a:moveTo>
                  <a:pt x="75967" y="34629"/>
                </a:moveTo>
                <a:lnTo>
                  <a:pt x="75143" y="40926"/>
                </a:lnTo>
                <a:lnTo>
                  <a:pt x="1665646" y="249177"/>
                </a:lnTo>
                <a:lnTo>
                  <a:pt x="1666470" y="242880"/>
                </a:lnTo>
                <a:lnTo>
                  <a:pt x="75967" y="34629"/>
                </a:lnTo>
                <a:close/>
              </a:path>
              <a:path w="1741804" h="283845">
                <a:moveTo>
                  <a:pt x="80501" y="0"/>
                </a:moveTo>
                <a:lnTo>
                  <a:pt x="0" y="27885"/>
                </a:lnTo>
                <a:lnTo>
                  <a:pt x="70609" y="75554"/>
                </a:lnTo>
                <a:lnTo>
                  <a:pt x="75143" y="40926"/>
                </a:lnTo>
                <a:lnTo>
                  <a:pt x="62551" y="39277"/>
                </a:lnTo>
                <a:lnTo>
                  <a:pt x="63375" y="32980"/>
                </a:lnTo>
                <a:lnTo>
                  <a:pt x="76183" y="32980"/>
                </a:lnTo>
                <a:lnTo>
                  <a:pt x="80501" y="0"/>
                </a:lnTo>
                <a:close/>
              </a:path>
              <a:path w="1741804" h="283845">
                <a:moveTo>
                  <a:pt x="63375" y="32980"/>
                </a:moveTo>
                <a:lnTo>
                  <a:pt x="62551" y="39277"/>
                </a:lnTo>
                <a:lnTo>
                  <a:pt x="75143" y="40926"/>
                </a:lnTo>
                <a:lnTo>
                  <a:pt x="75967" y="34629"/>
                </a:lnTo>
                <a:lnTo>
                  <a:pt x="63375" y="32980"/>
                </a:lnTo>
                <a:close/>
              </a:path>
              <a:path w="1741804" h="283845">
                <a:moveTo>
                  <a:pt x="76183" y="32980"/>
                </a:moveTo>
                <a:lnTo>
                  <a:pt x="63375" y="32980"/>
                </a:lnTo>
                <a:lnTo>
                  <a:pt x="75967" y="34629"/>
                </a:lnTo>
                <a:lnTo>
                  <a:pt x="76183" y="3298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63621" y="3794400"/>
            <a:ext cx="1689100" cy="669290"/>
          </a:xfrm>
          <a:custGeom>
            <a:avLst/>
            <a:gdLst/>
            <a:ahLst/>
            <a:cxnLst/>
            <a:rect l="l" t="t" r="r" b="b"/>
            <a:pathLst>
              <a:path w="1689100" h="669289">
                <a:moveTo>
                  <a:pt x="1616737" y="636364"/>
                </a:moveTo>
                <a:lnTo>
                  <a:pt x="1604145" y="668940"/>
                </a:lnTo>
                <a:lnTo>
                  <a:pt x="1688957" y="660874"/>
                </a:lnTo>
                <a:lnTo>
                  <a:pt x="1670818" y="640942"/>
                </a:lnTo>
                <a:lnTo>
                  <a:pt x="1628581" y="640942"/>
                </a:lnTo>
                <a:lnTo>
                  <a:pt x="1616737" y="636364"/>
                </a:lnTo>
                <a:close/>
              </a:path>
              <a:path w="1689100" h="669289">
                <a:moveTo>
                  <a:pt x="1619026" y="630440"/>
                </a:moveTo>
                <a:lnTo>
                  <a:pt x="1616737" y="636364"/>
                </a:lnTo>
                <a:lnTo>
                  <a:pt x="1628581" y="640942"/>
                </a:lnTo>
                <a:lnTo>
                  <a:pt x="1630871" y="635019"/>
                </a:lnTo>
                <a:lnTo>
                  <a:pt x="1619026" y="630440"/>
                </a:lnTo>
                <a:close/>
              </a:path>
              <a:path w="1689100" h="669289">
                <a:moveTo>
                  <a:pt x="1631617" y="597865"/>
                </a:moveTo>
                <a:lnTo>
                  <a:pt x="1619026" y="630440"/>
                </a:lnTo>
                <a:lnTo>
                  <a:pt x="1630871" y="635019"/>
                </a:lnTo>
                <a:lnTo>
                  <a:pt x="1628581" y="640942"/>
                </a:lnTo>
                <a:lnTo>
                  <a:pt x="1670818" y="640942"/>
                </a:lnTo>
                <a:lnTo>
                  <a:pt x="1631617" y="597865"/>
                </a:lnTo>
                <a:close/>
              </a:path>
              <a:path w="1689100" h="669289">
                <a:moveTo>
                  <a:pt x="72219" y="32577"/>
                </a:moveTo>
                <a:lnTo>
                  <a:pt x="69930" y="38499"/>
                </a:lnTo>
                <a:lnTo>
                  <a:pt x="1616737" y="636364"/>
                </a:lnTo>
                <a:lnTo>
                  <a:pt x="1619026" y="630440"/>
                </a:lnTo>
                <a:lnTo>
                  <a:pt x="72219" y="32577"/>
                </a:lnTo>
                <a:close/>
              </a:path>
              <a:path w="1689100" h="669289">
                <a:moveTo>
                  <a:pt x="84810" y="0"/>
                </a:moveTo>
                <a:lnTo>
                  <a:pt x="0" y="8067"/>
                </a:lnTo>
                <a:lnTo>
                  <a:pt x="57339" y="71075"/>
                </a:lnTo>
                <a:lnTo>
                  <a:pt x="69930" y="38499"/>
                </a:lnTo>
                <a:lnTo>
                  <a:pt x="58083" y="33920"/>
                </a:lnTo>
                <a:lnTo>
                  <a:pt x="60373" y="27998"/>
                </a:lnTo>
                <a:lnTo>
                  <a:pt x="73988" y="27998"/>
                </a:lnTo>
                <a:lnTo>
                  <a:pt x="84810" y="0"/>
                </a:lnTo>
                <a:close/>
              </a:path>
              <a:path w="1689100" h="669289">
                <a:moveTo>
                  <a:pt x="60373" y="27998"/>
                </a:moveTo>
                <a:lnTo>
                  <a:pt x="58083" y="33920"/>
                </a:lnTo>
                <a:lnTo>
                  <a:pt x="69930" y="38499"/>
                </a:lnTo>
                <a:lnTo>
                  <a:pt x="72219" y="32577"/>
                </a:lnTo>
                <a:lnTo>
                  <a:pt x="60373" y="27998"/>
                </a:lnTo>
                <a:close/>
              </a:path>
              <a:path w="1689100" h="669289">
                <a:moveTo>
                  <a:pt x="73988" y="27998"/>
                </a:moveTo>
                <a:lnTo>
                  <a:pt x="60373" y="27998"/>
                </a:lnTo>
                <a:lnTo>
                  <a:pt x="72219" y="32577"/>
                </a:lnTo>
                <a:lnTo>
                  <a:pt x="73988" y="2799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948220" y="1139483"/>
            <a:ext cx="2193925" cy="5402580"/>
          </a:xfrm>
          <a:custGeom>
            <a:avLst/>
            <a:gdLst/>
            <a:ahLst/>
            <a:cxnLst/>
            <a:rect l="l" t="t" r="r" b="b"/>
            <a:pathLst>
              <a:path w="2193925" h="5402580">
                <a:moveTo>
                  <a:pt x="0" y="0"/>
                </a:moveTo>
                <a:lnTo>
                  <a:pt x="2193435" y="0"/>
                </a:lnTo>
                <a:lnTo>
                  <a:pt x="2193435" y="5401995"/>
                </a:lnTo>
                <a:lnTo>
                  <a:pt x="0" y="540199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866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72368" y="1377188"/>
            <a:ext cx="1116330" cy="574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 Scaling</a:t>
            </a:r>
            <a:r>
              <a:rPr sz="1100" spc="-8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3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74607" y="1149096"/>
            <a:ext cx="280416" cy="2804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21176" y="3273728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476150" y="3343147"/>
            <a:ext cx="10509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17396" y="4881511"/>
            <a:ext cx="1761489" cy="1515745"/>
          </a:xfrm>
          <a:custGeom>
            <a:avLst/>
            <a:gdLst/>
            <a:ahLst/>
            <a:cxnLst/>
            <a:rect l="l" t="t" r="r" b="b"/>
            <a:pathLst>
              <a:path w="1761490" h="1515745">
                <a:moveTo>
                  <a:pt x="0" y="0"/>
                </a:moveTo>
                <a:lnTo>
                  <a:pt x="1760872" y="0"/>
                </a:lnTo>
                <a:lnTo>
                  <a:pt x="1760872" y="1515602"/>
                </a:lnTo>
                <a:lnTo>
                  <a:pt x="0" y="15156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472368" y="4952491"/>
            <a:ext cx="10509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 zone</a:t>
            </a:r>
            <a:r>
              <a:rPr sz="1100" spc="-5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671816" y="5382767"/>
            <a:ext cx="621792" cy="621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53528" y="1905000"/>
            <a:ext cx="621792" cy="621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31129" y="2217152"/>
            <a:ext cx="1724660" cy="1006475"/>
          </a:xfrm>
          <a:custGeom>
            <a:avLst/>
            <a:gdLst/>
            <a:ahLst/>
            <a:cxnLst/>
            <a:rect l="l" t="t" r="r" b="b"/>
            <a:pathLst>
              <a:path w="1724659" h="1006475">
                <a:moveTo>
                  <a:pt x="46609" y="934937"/>
                </a:moveTo>
                <a:lnTo>
                  <a:pt x="0" y="1006251"/>
                </a:lnTo>
                <a:lnTo>
                  <a:pt x="85016" y="1000749"/>
                </a:lnTo>
                <a:lnTo>
                  <a:pt x="71149" y="976988"/>
                </a:lnTo>
                <a:lnTo>
                  <a:pt x="56442" y="976988"/>
                </a:lnTo>
                <a:lnTo>
                  <a:pt x="53242" y="971503"/>
                </a:lnTo>
                <a:lnTo>
                  <a:pt x="64212" y="965100"/>
                </a:lnTo>
                <a:lnTo>
                  <a:pt x="46609" y="934937"/>
                </a:lnTo>
                <a:close/>
              </a:path>
              <a:path w="1724659" h="1006475">
                <a:moveTo>
                  <a:pt x="64212" y="965100"/>
                </a:moveTo>
                <a:lnTo>
                  <a:pt x="53242" y="971503"/>
                </a:lnTo>
                <a:lnTo>
                  <a:pt x="56442" y="976988"/>
                </a:lnTo>
                <a:lnTo>
                  <a:pt x="67413" y="970585"/>
                </a:lnTo>
                <a:lnTo>
                  <a:pt x="64212" y="965100"/>
                </a:lnTo>
                <a:close/>
              </a:path>
              <a:path w="1724659" h="1006475">
                <a:moveTo>
                  <a:pt x="67413" y="970585"/>
                </a:moveTo>
                <a:lnTo>
                  <a:pt x="56442" y="976988"/>
                </a:lnTo>
                <a:lnTo>
                  <a:pt x="71149" y="976988"/>
                </a:lnTo>
                <a:lnTo>
                  <a:pt x="67413" y="970585"/>
                </a:lnTo>
                <a:close/>
              </a:path>
              <a:path w="1724659" h="1006475">
                <a:moveTo>
                  <a:pt x="1656802" y="35666"/>
                </a:moveTo>
                <a:lnTo>
                  <a:pt x="64212" y="965100"/>
                </a:lnTo>
                <a:lnTo>
                  <a:pt x="67413" y="970585"/>
                </a:lnTo>
                <a:lnTo>
                  <a:pt x="1660003" y="41150"/>
                </a:lnTo>
                <a:lnTo>
                  <a:pt x="1656802" y="35666"/>
                </a:lnTo>
                <a:close/>
              </a:path>
              <a:path w="1724659" h="1006475">
                <a:moveTo>
                  <a:pt x="1705087" y="29267"/>
                </a:moveTo>
                <a:lnTo>
                  <a:pt x="1667767" y="29267"/>
                </a:lnTo>
                <a:lnTo>
                  <a:pt x="1670968" y="34751"/>
                </a:lnTo>
                <a:lnTo>
                  <a:pt x="1660003" y="41150"/>
                </a:lnTo>
                <a:lnTo>
                  <a:pt x="1677606" y="71314"/>
                </a:lnTo>
                <a:lnTo>
                  <a:pt x="1705087" y="29267"/>
                </a:lnTo>
                <a:close/>
              </a:path>
              <a:path w="1724659" h="1006475">
                <a:moveTo>
                  <a:pt x="1667767" y="29267"/>
                </a:moveTo>
                <a:lnTo>
                  <a:pt x="1656802" y="35666"/>
                </a:lnTo>
                <a:lnTo>
                  <a:pt x="1660003" y="41150"/>
                </a:lnTo>
                <a:lnTo>
                  <a:pt x="1670968" y="34751"/>
                </a:lnTo>
                <a:lnTo>
                  <a:pt x="1667767" y="29267"/>
                </a:lnTo>
                <a:close/>
              </a:path>
              <a:path w="1724659" h="1006475">
                <a:moveTo>
                  <a:pt x="1724215" y="0"/>
                </a:moveTo>
                <a:lnTo>
                  <a:pt x="1639199" y="5501"/>
                </a:lnTo>
                <a:lnTo>
                  <a:pt x="1656802" y="35666"/>
                </a:lnTo>
                <a:lnTo>
                  <a:pt x="1667767" y="29267"/>
                </a:lnTo>
                <a:lnTo>
                  <a:pt x="1705087" y="29267"/>
                </a:lnTo>
                <a:lnTo>
                  <a:pt x="172421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63621" y="4009885"/>
            <a:ext cx="1709420" cy="1684020"/>
          </a:xfrm>
          <a:custGeom>
            <a:avLst/>
            <a:gdLst/>
            <a:ahLst/>
            <a:cxnLst/>
            <a:rect l="l" t="t" r="r" b="b"/>
            <a:pathLst>
              <a:path w="1709420" h="1684020">
                <a:moveTo>
                  <a:pt x="1652607" y="1632389"/>
                </a:moveTo>
                <a:lnTo>
                  <a:pt x="1628098" y="1657269"/>
                </a:lnTo>
                <a:lnTo>
                  <a:pt x="1709120" y="1683602"/>
                </a:lnTo>
                <a:lnTo>
                  <a:pt x="1694665" y="1641299"/>
                </a:lnTo>
                <a:lnTo>
                  <a:pt x="1661652" y="1641299"/>
                </a:lnTo>
                <a:lnTo>
                  <a:pt x="1652607" y="1632389"/>
                </a:lnTo>
                <a:close/>
              </a:path>
              <a:path w="1709420" h="1684020">
                <a:moveTo>
                  <a:pt x="1657063" y="1627865"/>
                </a:moveTo>
                <a:lnTo>
                  <a:pt x="1652607" y="1632389"/>
                </a:lnTo>
                <a:lnTo>
                  <a:pt x="1661652" y="1641299"/>
                </a:lnTo>
                <a:lnTo>
                  <a:pt x="1666109" y="1636775"/>
                </a:lnTo>
                <a:lnTo>
                  <a:pt x="1657063" y="1627865"/>
                </a:lnTo>
                <a:close/>
              </a:path>
              <a:path w="1709420" h="1684020">
                <a:moveTo>
                  <a:pt x="1681572" y="1602985"/>
                </a:moveTo>
                <a:lnTo>
                  <a:pt x="1657063" y="1627865"/>
                </a:lnTo>
                <a:lnTo>
                  <a:pt x="1666109" y="1636775"/>
                </a:lnTo>
                <a:lnTo>
                  <a:pt x="1661652" y="1641299"/>
                </a:lnTo>
                <a:lnTo>
                  <a:pt x="1694665" y="1641299"/>
                </a:lnTo>
                <a:lnTo>
                  <a:pt x="1681572" y="1602985"/>
                </a:lnTo>
                <a:close/>
              </a:path>
              <a:path w="1709420" h="1684020">
                <a:moveTo>
                  <a:pt x="56513" y="51213"/>
                </a:moveTo>
                <a:lnTo>
                  <a:pt x="52056" y="55736"/>
                </a:lnTo>
                <a:lnTo>
                  <a:pt x="1652607" y="1632389"/>
                </a:lnTo>
                <a:lnTo>
                  <a:pt x="1657063" y="1627865"/>
                </a:lnTo>
                <a:lnTo>
                  <a:pt x="56513" y="51213"/>
                </a:lnTo>
                <a:close/>
              </a:path>
              <a:path w="1709420" h="1684020">
                <a:moveTo>
                  <a:pt x="0" y="0"/>
                </a:moveTo>
                <a:lnTo>
                  <a:pt x="27547" y="80618"/>
                </a:lnTo>
                <a:lnTo>
                  <a:pt x="52056" y="55736"/>
                </a:lnTo>
                <a:lnTo>
                  <a:pt x="43011" y="46826"/>
                </a:lnTo>
                <a:lnTo>
                  <a:pt x="47467" y="42302"/>
                </a:lnTo>
                <a:lnTo>
                  <a:pt x="65290" y="42302"/>
                </a:lnTo>
                <a:lnTo>
                  <a:pt x="81022" y="26332"/>
                </a:lnTo>
                <a:lnTo>
                  <a:pt x="0" y="0"/>
                </a:lnTo>
                <a:close/>
              </a:path>
              <a:path w="1709420" h="1684020">
                <a:moveTo>
                  <a:pt x="47467" y="42302"/>
                </a:moveTo>
                <a:lnTo>
                  <a:pt x="43011" y="46826"/>
                </a:lnTo>
                <a:lnTo>
                  <a:pt x="52056" y="55736"/>
                </a:lnTo>
                <a:lnTo>
                  <a:pt x="56513" y="51213"/>
                </a:lnTo>
                <a:lnTo>
                  <a:pt x="47467" y="42302"/>
                </a:lnTo>
                <a:close/>
              </a:path>
              <a:path w="1709420" h="1684020">
                <a:moveTo>
                  <a:pt x="65290" y="42302"/>
                </a:moveTo>
                <a:lnTo>
                  <a:pt x="47467" y="42302"/>
                </a:lnTo>
                <a:lnTo>
                  <a:pt x="56513" y="51213"/>
                </a:lnTo>
                <a:lnTo>
                  <a:pt x="65290" y="42302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355076" y="3772915"/>
            <a:ext cx="110807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9860" marR="5080" indent="-13779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  File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System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552431" y="2971800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730045" y="4004564"/>
            <a:ext cx="145097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CloudFront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99816" y="3203448"/>
            <a:ext cx="713232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30025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93446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85" dirty="0"/>
              <a:t>Why</a:t>
            </a:r>
            <a:r>
              <a:rPr spc="-80" dirty="0"/>
              <a:t> </a:t>
            </a:r>
            <a:r>
              <a:rPr spc="-114" dirty="0"/>
              <a:t>CloudFront?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826625" cy="41097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changes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architecture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cache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software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at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2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edge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Software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update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files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not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dynamic,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they’re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static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(never</a:t>
            </a:r>
            <a:r>
              <a:rPr sz="2800" spc="25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changing)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instances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aren’t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But CloudFront </a:t>
            </a:r>
            <a:r>
              <a:rPr sz="2800" spc="-105" dirty="0">
                <a:solidFill>
                  <a:srgbClr val="444949"/>
                </a:solidFill>
                <a:latin typeface="Gill Sans MT"/>
                <a:cs typeface="Gill Sans MT"/>
              </a:rPr>
              <a:t>is,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1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Our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ASG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not scale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much,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save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tremendously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9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EC2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We’ll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also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save in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availability,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network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bandwidth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cost,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 etc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Easy way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make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existing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application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more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scalable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</a:t>
            </a:r>
            <a:r>
              <a:rPr sz="28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cheaper!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82190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8318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Big </a:t>
            </a:r>
            <a:r>
              <a:rPr spc="-50" dirty="0"/>
              <a:t>Data </a:t>
            </a:r>
            <a:r>
              <a:rPr spc="-85" dirty="0"/>
              <a:t>Ingestion</a:t>
            </a:r>
            <a:r>
              <a:rPr spc="105" dirty="0"/>
              <a:t> </a:t>
            </a:r>
            <a:r>
              <a:rPr spc="-55" dirty="0"/>
              <a:t>Pipeline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9749790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ingestion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pipeline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fully</a:t>
            </a:r>
            <a:r>
              <a:rPr sz="28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collect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real</a:t>
            </a:r>
            <a:r>
              <a:rPr sz="2800" spc="2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time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transform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</a:t>
            </a:r>
            <a:r>
              <a:rPr sz="2800" spc="204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transformed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using</a:t>
            </a:r>
            <a:r>
              <a:rPr sz="2800" spc="26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reports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created using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queries should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2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want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load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that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into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warehouse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create</a:t>
            </a:r>
            <a:r>
              <a:rPr sz="2800" spc="32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dashboards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119680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583184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>
                <a:solidFill>
                  <a:srgbClr val="44546A"/>
                </a:solidFill>
              </a:rPr>
              <a:t>Big </a:t>
            </a:r>
            <a:r>
              <a:rPr spc="-50" dirty="0">
                <a:solidFill>
                  <a:srgbClr val="44546A"/>
                </a:solidFill>
              </a:rPr>
              <a:t>Data </a:t>
            </a:r>
            <a:r>
              <a:rPr spc="-85" dirty="0">
                <a:solidFill>
                  <a:srgbClr val="44546A"/>
                </a:solidFill>
              </a:rPr>
              <a:t>Ingestion</a:t>
            </a:r>
            <a:r>
              <a:rPr spc="105" dirty="0">
                <a:solidFill>
                  <a:srgbClr val="44546A"/>
                </a:solidFill>
              </a:rPr>
              <a:t> </a:t>
            </a:r>
            <a:r>
              <a:rPr spc="-55" dirty="0">
                <a:solidFill>
                  <a:srgbClr val="44546A"/>
                </a:solidFill>
              </a:rPr>
              <a:t>Pipeline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9185" y="4007611"/>
            <a:ext cx="152146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7995" marR="5080" indent="-455295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Amazon </a:t>
            </a:r>
            <a:r>
              <a:rPr sz="1400" spc="-5" dirty="0">
                <a:latin typeface="Calibri"/>
                <a:cs typeface="Calibri"/>
              </a:rPr>
              <a:t>Kinesis </a:t>
            </a:r>
            <a:r>
              <a:rPr sz="1400" spc="-10" dirty="0">
                <a:latin typeface="Calibri"/>
                <a:cs typeface="Calibri"/>
              </a:rPr>
              <a:t>Data  Streams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5423" y="3078479"/>
            <a:ext cx="716280" cy="716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00595" y="4007611"/>
            <a:ext cx="152146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52755" marR="5080" indent="-44069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Calibri"/>
                <a:cs typeface="Calibri"/>
              </a:rPr>
              <a:t>Amazon </a:t>
            </a:r>
            <a:r>
              <a:rPr sz="1400" spc="-5" dirty="0">
                <a:latin typeface="Calibri"/>
                <a:cs typeface="Calibri"/>
              </a:rPr>
              <a:t>Kinesis </a:t>
            </a:r>
            <a:r>
              <a:rPr sz="1400" spc="-10" dirty="0">
                <a:latin typeface="Calibri"/>
                <a:cs typeface="Calibri"/>
              </a:rPr>
              <a:t>Data  </a:t>
            </a:r>
            <a:r>
              <a:rPr sz="1400" spc="-5" dirty="0">
                <a:latin typeface="Calibri"/>
                <a:cs typeface="Calibri"/>
              </a:rPr>
              <a:t>Firehose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62200" y="3093720"/>
            <a:ext cx="716280" cy="7162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74469" y="5775452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04288" y="4974335"/>
            <a:ext cx="713232" cy="713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2503" y="3093720"/>
            <a:ext cx="713231" cy="713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57359" y="4220971"/>
            <a:ext cx="86360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(S3)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27019" y="4007611"/>
            <a:ext cx="34550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Simple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Storage 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Simple</a:t>
            </a:r>
            <a:r>
              <a:rPr sz="1400" spc="-1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7296" y="3108960"/>
            <a:ext cx="713231" cy="7162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19914" y="4007611"/>
            <a:ext cx="97409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49311" y="3096767"/>
            <a:ext cx="716279" cy="7132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797067" y="4007611"/>
            <a:ext cx="1169035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Athena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025128" y="3093720"/>
            <a:ext cx="713231" cy="713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652759" y="3118104"/>
            <a:ext cx="716279" cy="713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148841" y="4007611"/>
            <a:ext cx="1722755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42595" marR="5080" indent="-43053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Simple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Storage 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(S3)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10555" y="2334259"/>
            <a:ext cx="937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rti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g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46621" y="2108135"/>
            <a:ext cx="76200" cy="972819"/>
          </a:xfrm>
          <a:custGeom>
            <a:avLst/>
            <a:gdLst/>
            <a:ahLst/>
            <a:cxnLst/>
            <a:rect l="l" t="t" r="r" b="b"/>
            <a:pathLst>
              <a:path w="76200" h="972819">
                <a:moveTo>
                  <a:pt x="34924" y="896475"/>
                </a:moveTo>
                <a:lnTo>
                  <a:pt x="0" y="896475"/>
                </a:lnTo>
                <a:lnTo>
                  <a:pt x="38100" y="972675"/>
                </a:lnTo>
                <a:lnTo>
                  <a:pt x="69850" y="909175"/>
                </a:lnTo>
                <a:lnTo>
                  <a:pt x="34925" y="909175"/>
                </a:lnTo>
                <a:lnTo>
                  <a:pt x="34924" y="896475"/>
                </a:lnTo>
                <a:close/>
              </a:path>
              <a:path w="76200" h="972819">
                <a:moveTo>
                  <a:pt x="41274" y="0"/>
                </a:moveTo>
                <a:lnTo>
                  <a:pt x="34924" y="0"/>
                </a:lnTo>
                <a:lnTo>
                  <a:pt x="34925" y="909175"/>
                </a:lnTo>
                <a:lnTo>
                  <a:pt x="41275" y="909175"/>
                </a:lnTo>
                <a:lnTo>
                  <a:pt x="41274" y="0"/>
                </a:lnTo>
                <a:close/>
              </a:path>
              <a:path w="76200" h="972819">
                <a:moveTo>
                  <a:pt x="76200" y="896475"/>
                </a:moveTo>
                <a:lnTo>
                  <a:pt x="41274" y="896475"/>
                </a:lnTo>
                <a:lnTo>
                  <a:pt x="41275" y="909175"/>
                </a:lnTo>
                <a:lnTo>
                  <a:pt x="69850" y="909175"/>
                </a:lnTo>
                <a:lnTo>
                  <a:pt x="76200" y="89647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3983" y="1203960"/>
            <a:ext cx="902208" cy="9052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553925" y="1499108"/>
            <a:ext cx="107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IoT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Devices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441287" y="3412468"/>
            <a:ext cx="923925" cy="76200"/>
          </a:xfrm>
          <a:custGeom>
            <a:avLst/>
            <a:gdLst/>
            <a:ahLst/>
            <a:cxnLst/>
            <a:rect l="l" t="t" r="r" b="b"/>
            <a:pathLst>
              <a:path w="923925" h="76200">
                <a:moveTo>
                  <a:pt x="847984" y="0"/>
                </a:moveTo>
                <a:lnTo>
                  <a:pt x="847442" y="34921"/>
                </a:lnTo>
                <a:lnTo>
                  <a:pt x="860141" y="35118"/>
                </a:lnTo>
                <a:lnTo>
                  <a:pt x="860042" y="41466"/>
                </a:lnTo>
                <a:lnTo>
                  <a:pt x="847341" y="41466"/>
                </a:lnTo>
                <a:lnTo>
                  <a:pt x="846802" y="76191"/>
                </a:lnTo>
                <a:lnTo>
                  <a:pt x="919027" y="41466"/>
                </a:lnTo>
                <a:lnTo>
                  <a:pt x="860042" y="41466"/>
                </a:lnTo>
                <a:lnTo>
                  <a:pt x="847344" y="41269"/>
                </a:lnTo>
                <a:lnTo>
                  <a:pt x="919437" y="41269"/>
                </a:lnTo>
                <a:lnTo>
                  <a:pt x="923584" y="39276"/>
                </a:lnTo>
                <a:lnTo>
                  <a:pt x="847984" y="0"/>
                </a:lnTo>
                <a:close/>
              </a:path>
              <a:path w="923925" h="76200">
                <a:moveTo>
                  <a:pt x="847442" y="34921"/>
                </a:moveTo>
                <a:lnTo>
                  <a:pt x="847344" y="41269"/>
                </a:lnTo>
                <a:lnTo>
                  <a:pt x="860042" y="41466"/>
                </a:lnTo>
                <a:lnTo>
                  <a:pt x="860141" y="35118"/>
                </a:lnTo>
                <a:lnTo>
                  <a:pt x="847442" y="34921"/>
                </a:lnTo>
                <a:close/>
              </a:path>
              <a:path w="923925" h="76200">
                <a:moveTo>
                  <a:pt x="99" y="21783"/>
                </a:moveTo>
                <a:lnTo>
                  <a:pt x="0" y="28131"/>
                </a:lnTo>
                <a:lnTo>
                  <a:pt x="847344" y="41269"/>
                </a:lnTo>
                <a:lnTo>
                  <a:pt x="847442" y="34921"/>
                </a:lnTo>
                <a:lnTo>
                  <a:pt x="99" y="2178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78100" y="3412709"/>
            <a:ext cx="955675" cy="76200"/>
          </a:xfrm>
          <a:custGeom>
            <a:avLst/>
            <a:gdLst/>
            <a:ahLst/>
            <a:cxnLst/>
            <a:rect l="l" t="t" r="r" b="b"/>
            <a:pathLst>
              <a:path w="955675" h="76200">
                <a:moveTo>
                  <a:pt x="949293" y="34912"/>
                </a:moveTo>
                <a:lnTo>
                  <a:pt x="892020" y="34912"/>
                </a:lnTo>
                <a:lnTo>
                  <a:pt x="892027" y="41262"/>
                </a:lnTo>
                <a:lnTo>
                  <a:pt x="879325" y="41275"/>
                </a:lnTo>
                <a:lnTo>
                  <a:pt x="879363" y="76200"/>
                </a:lnTo>
                <a:lnTo>
                  <a:pt x="955522" y="38018"/>
                </a:lnTo>
                <a:lnTo>
                  <a:pt x="949293" y="34912"/>
                </a:lnTo>
                <a:close/>
              </a:path>
              <a:path w="955675" h="76200">
                <a:moveTo>
                  <a:pt x="879319" y="34925"/>
                </a:moveTo>
                <a:lnTo>
                  <a:pt x="0" y="35859"/>
                </a:lnTo>
                <a:lnTo>
                  <a:pt x="7" y="42209"/>
                </a:lnTo>
                <a:lnTo>
                  <a:pt x="879325" y="41275"/>
                </a:lnTo>
                <a:lnTo>
                  <a:pt x="879319" y="34925"/>
                </a:lnTo>
                <a:close/>
              </a:path>
              <a:path w="955675" h="76200">
                <a:moveTo>
                  <a:pt x="892020" y="34912"/>
                </a:moveTo>
                <a:lnTo>
                  <a:pt x="879319" y="34925"/>
                </a:lnTo>
                <a:lnTo>
                  <a:pt x="879325" y="41275"/>
                </a:lnTo>
                <a:lnTo>
                  <a:pt x="892027" y="41262"/>
                </a:lnTo>
                <a:lnTo>
                  <a:pt x="892020" y="34912"/>
                </a:lnTo>
                <a:close/>
              </a:path>
              <a:path w="955675" h="76200">
                <a:moveTo>
                  <a:pt x="879281" y="0"/>
                </a:moveTo>
                <a:lnTo>
                  <a:pt x="879319" y="34925"/>
                </a:lnTo>
                <a:lnTo>
                  <a:pt x="949293" y="34912"/>
                </a:lnTo>
                <a:lnTo>
                  <a:pt x="87928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44774" y="3427690"/>
            <a:ext cx="1053465" cy="76200"/>
          </a:xfrm>
          <a:custGeom>
            <a:avLst/>
            <a:gdLst/>
            <a:ahLst/>
            <a:cxnLst/>
            <a:rect l="l" t="t" r="r" b="b"/>
            <a:pathLst>
              <a:path w="1053464" h="76200">
                <a:moveTo>
                  <a:pt x="977417" y="0"/>
                </a:moveTo>
                <a:lnTo>
                  <a:pt x="976878" y="34919"/>
                </a:lnTo>
                <a:lnTo>
                  <a:pt x="989578" y="35115"/>
                </a:lnTo>
                <a:lnTo>
                  <a:pt x="989481" y="41465"/>
                </a:lnTo>
                <a:lnTo>
                  <a:pt x="976778" y="41465"/>
                </a:lnTo>
                <a:lnTo>
                  <a:pt x="976242" y="76189"/>
                </a:lnTo>
                <a:lnTo>
                  <a:pt x="1048455" y="41465"/>
                </a:lnTo>
                <a:lnTo>
                  <a:pt x="989481" y="41465"/>
                </a:lnTo>
                <a:lnTo>
                  <a:pt x="976781" y="41269"/>
                </a:lnTo>
                <a:lnTo>
                  <a:pt x="1048862" y="41269"/>
                </a:lnTo>
                <a:lnTo>
                  <a:pt x="1053021" y="39269"/>
                </a:lnTo>
                <a:lnTo>
                  <a:pt x="977417" y="0"/>
                </a:lnTo>
                <a:close/>
              </a:path>
              <a:path w="1053464" h="76200">
                <a:moveTo>
                  <a:pt x="976878" y="34919"/>
                </a:moveTo>
                <a:lnTo>
                  <a:pt x="976781" y="41269"/>
                </a:lnTo>
                <a:lnTo>
                  <a:pt x="989481" y="41465"/>
                </a:lnTo>
                <a:lnTo>
                  <a:pt x="989578" y="35115"/>
                </a:lnTo>
                <a:lnTo>
                  <a:pt x="976878" y="34919"/>
                </a:lnTo>
                <a:close/>
              </a:path>
              <a:path w="1053464" h="76200">
                <a:moveTo>
                  <a:pt x="97" y="19864"/>
                </a:moveTo>
                <a:lnTo>
                  <a:pt x="0" y="26212"/>
                </a:lnTo>
                <a:lnTo>
                  <a:pt x="976781" y="41269"/>
                </a:lnTo>
                <a:lnTo>
                  <a:pt x="976878" y="34919"/>
                </a:lnTo>
                <a:lnTo>
                  <a:pt x="97" y="1986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08950" y="3416650"/>
            <a:ext cx="942975" cy="76200"/>
          </a:xfrm>
          <a:custGeom>
            <a:avLst/>
            <a:gdLst/>
            <a:ahLst/>
            <a:cxnLst/>
            <a:rect l="l" t="t" r="r" b="b"/>
            <a:pathLst>
              <a:path w="942975" h="76200">
                <a:moveTo>
                  <a:pt x="938065" y="34743"/>
                </a:moveTo>
                <a:lnTo>
                  <a:pt x="879250" y="34743"/>
                </a:lnTo>
                <a:lnTo>
                  <a:pt x="879340" y="41092"/>
                </a:lnTo>
                <a:lnTo>
                  <a:pt x="866641" y="41271"/>
                </a:lnTo>
                <a:lnTo>
                  <a:pt x="867133" y="76192"/>
                </a:lnTo>
                <a:lnTo>
                  <a:pt x="942789" y="37023"/>
                </a:lnTo>
                <a:lnTo>
                  <a:pt x="938065" y="34743"/>
                </a:lnTo>
                <a:close/>
              </a:path>
              <a:path w="942975" h="76200">
                <a:moveTo>
                  <a:pt x="866551" y="34922"/>
                </a:moveTo>
                <a:lnTo>
                  <a:pt x="0" y="47134"/>
                </a:lnTo>
                <a:lnTo>
                  <a:pt x="90" y="53484"/>
                </a:lnTo>
                <a:lnTo>
                  <a:pt x="866641" y="41271"/>
                </a:lnTo>
                <a:lnTo>
                  <a:pt x="866551" y="34922"/>
                </a:lnTo>
                <a:close/>
              </a:path>
              <a:path w="942975" h="76200">
                <a:moveTo>
                  <a:pt x="879250" y="34743"/>
                </a:moveTo>
                <a:lnTo>
                  <a:pt x="866551" y="34922"/>
                </a:lnTo>
                <a:lnTo>
                  <a:pt x="866641" y="41271"/>
                </a:lnTo>
                <a:lnTo>
                  <a:pt x="879340" y="41092"/>
                </a:lnTo>
                <a:lnTo>
                  <a:pt x="879250" y="34743"/>
                </a:lnTo>
                <a:close/>
              </a:path>
              <a:path w="942975" h="76200">
                <a:moveTo>
                  <a:pt x="866059" y="0"/>
                </a:moveTo>
                <a:lnTo>
                  <a:pt x="866551" y="34922"/>
                </a:lnTo>
                <a:lnTo>
                  <a:pt x="879250" y="34743"/>
                </a:lnTo>
                <a:lnTo>
                  <a:pt x="938065" y="34743"/>
                </a:lnTo>
                <a:lnTo>
                  <a:pt x="86605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62928" y="3412888"/>
            <a:ext cx="863600" cy="76200"/>
          </a:xfrm>
          <a:custGeom>
            <a:avLst/>
            <a:gdLst/>
            <a:ahLst/>
            <a:cxnLst/>
            <a:rect l="l" t="t" r="r" b="b"/>
            <a:pathLst>
              <a:path w="863600" h="76200">
                <a:moveTo>
                  <a:pt x="857309" y="34881"/>
                </a:moveTo>
                <a:lnTo>
                  <a:pt x="799767" y="34881"/>
                </a:lnTo>
                <a:lnTo>
                  <a:pt x="799788" y="41231"/>
                </a:lnTo>
                <a:lnTo>
                  <a:pt x="787089" y="41275"/>
                </a:lnTo>
                <a:lnTo>
                  <a:pt x="787208" y="76200"/>
                </a:lnTo>
                <a:lnTo>
                  <a:pt x="863278" y="37840"/>
                </a:lnTo>
                <a:lnTo>
                  <a:pt x="857309" y="34881"/>
                </a:lnTo>
                <a:close/>
              </a:path>
              <a:path w="863600" h="76200">
                <a:moveTo>
                  <a:pt x="787067" y="34925"/>
                </a:moveTo>
                <a:lnTo>
                  <a:pt x="0" y="37609"/>
                </a:lnTo>
                <a:lnTo>
                  <a:pt x="21" y="43959"/>
                </a:lnTo>
                <a:lnTo>
                  <a:pt x="787089" y="41275"/>
                </a:lnTo>
                <a:lnTo>
                  <a:pt x="787067" y="34925"/>
                </a:lnTo>
                <a:close/>
              </a:path>
              <a:path w="863600" h="76200">
                <a:moveTo>
                  <a:pt x="799767" y="34881"/>
                </a:moveTo>
                <a:lnTo>
                  <a:pt x="787067" y="34925"/>
                </a:lnTo>
                <a:lnTo>
                  <a:pt x="787089" y="41275"/>
                </a:lnTo>
                <a:lnTo>
                  <a:pt x="799788" y="41231"/>
                </a:lnTo>
                <a:lnTo>
                  <a:pt x="799767" y="34881"/>
                </a:lnTo>
                <a:close/>
              </a:path>
              <a:path w="863600" h="76200">
                <a:moveTo>
                  <a:pt x="786949" y="0"/>
                </a:moveTo>
                <a:lnTo>
                  <a:pt x="787067" y="34925"/>
                </a:lnTo>
                <a:lnTo>
                  <a:pt x="857309" y="34881"/>
                </a:lnTo>
                <a:lnTo>
                  <a:pt x="786949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37325" y="3434234"/>
            <a:ext cx="918210" cy="76200"/>
          </a:xfrm>
          <a:custGeom>
            <a:avLst/>
            <a:gdLst/>
            <a:ahLst/>
            <a:cxnLst/>
            <a:rect l="l" t="t" r="r" b="b"/>
            <a:pathLst>
              <a:path w="918209" h="76200">
                <a:moveTo>
                  <a:pt x="842921" y="0"/>
                </a:moveTo>
                <a:lnTo>
                  <a:pt x="842026" y="34913"/>
                </a:lnTo>
                <a:lnTo>
                  <a:pt x="854721" y="35238"/>
                </a:lnTo>
                <a:lnTo>
                  <a:pt x="854558" y="41586"/>
                </a:lnTo>
                <a:lnTo>
                  <a:pt x="841854" y="41586"/>
                </a:lnTo>
                <a:lnTo>
                  <a:pt x="840967" y="76174"/>
                </a:lnTo>
                <a:lnTo>
                  <a:pt x="914819" y="41586"/>
                </a:lnTo>
                <a:lnTo>
                  <a:pt x="854558" y="41586"/>
                </a:lnTo>
                <a:lnTo>
                  <a:pt x="841863" y="41260"/>
                </a:lnTo>
                <a:lnTo>
                  <a:pt x="915514" y="41260"/>
                </a:lnTo>
                <a:lnTo>
                  <a:pt x="918119" y="40040"/>
                </a:lnTo>
                <a:lnTo>
                  <a:pt x="842921" y="0"/>
                </a:lnTo>
                <a:close/>
              </a:path>
              <a:path w="918209" h="76200">
                <a:moveTo>
                  <a:pt x="842026" y="34913"/>
                </a:moveTo>
                <a:lnTo>
                  <a:pt x="841863" y="41260"/>
                </a:lnTo>
                <a:lnTo>
                  <a:pt x="854558" y="41586"/>
                </a:lnTo>
                <a:lnTo>
                  <a:pt x="854721" y="35238"/>
                </a:lnTo>
                <a:lnTo>
                  <a:pt x="842026" y="34913"/>
                </a:lnTo>
                <a:close/>
              </a:path>
              <a:path w="918209" h="76200">
                <a:moveTo>
                  <a:pt x="163" y="13319"/>
                </a:moveTo>
                <a:lnTo>
                  <a:pt x="0" y="19668"/>
                </a:lnTo>
                <a:lnTo>
                  <a:pt x="841863" y="41260"/>
                </a:lnTo>
                <a:lnTo>
                  <a:pt x="842026" y="34913"/>
                </a:lnTo>
                <a:lnTo>
                  <a:pt x="163" y="1331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964741" y="2425700"/>
            <a:ext cx="879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23797" y="4505864"/>
            <a:ext cx="76200" cy="469900"/>
          </a:xfrm>
          <a:custGeom>
            <a:avLst/>
            <a:gdLst/>
            <a:ahLst/>
            <a:cxnLst/>
            <a:rect l="l" t="t" r="r" b="b"/>
            <a:pathLst>
              <a:path w="76200" h="469900">
                <a:moveTo>
                  <a:pt x="34925" y="393564"/>
                </a:moveTo>
                <a:lnTo>
                  <a:pt x="0" y="393564"/>
                </a:lnTo>
                <a:lnTo>
                  <a:pt x="38100" y="469764"/>
                </a:lnTo>
                <a:lnTo>
                  <a:pt x="69850" y="406264"/>
                </a:lnTo>
                <a:lnTo>
                  <a:pt x="34925" y="406264"/>
                </a:lnTo>
                <a:lnTo>
                  <a:pt x="34925" y="393564"/>
                </a:lnTo>
                <a:close/>
              </a:path>
              <a:path w="76200" h="469900">
                <a:moveTo>
                  <a:pt x="34926" y="76199"/>
                </a:moveTo>
                <a:lnTo>
                  <a:pt x="34925" y="406264"/>
                </a:lnTo>
                <a:lnTo>
                  <a:pt x="41275" y="406264"/>
                </a:lnTo>
                <a:lnTo>
                  <a:pt x="41276" y="76199"/>
                </a:lnTo>
                <a:lnTo>
                  <a:pt x="34926" y="76199"/>
                </a:lnTo>
                <a:close/>
              </a:path>
              <a:path w="76200" h="469900">
                <a:moveTo>
                  <a:pt x="76200" y="393564"/>
                </a:moveTo>
                <a:lnTo>
                  <a:pt x="41275" y="393564"/>
                </a:lnTo>
                <a:lnTo>
                  <a:pt x="41275" y="406264"/>
                </a:lnTo>
                <a:lnTo>
                  <a:pt x="69850" y="406264"/>
                </a:lnTo>
                <a:lnTo>
                  <a:pt x="76200" y="393564"/>
                </a:lnTo>
                <a:close/>
              </a:path>
              <a:path w="76200" h="469900">
                <a:moveTo>
                  <a:pt x="69851" y="63499"/>
                </a:moveTo>
                <a:lnTo>
                  <a:pt x="41276" y="63499"/>
                </a:lnTo>
                <a:lnTo>
                  <a:pt x="41276" y="76199"/>
                </a:lnTo>
                <a:lnTo>
                  <a:pt x="76201" y="76199"/>
                </a:lnTo>
                <a:lnTo>
                  <a:pt x="69851" y="63499"/>
                </a:lnTo>
                <a:close/>
              </a:path>
              <a:path w="76200" h="469900">
                <a:moveTo>
                  <a:pt x="41276" y="63499"/>
                </a:moveTo>
                <a:lnTo>
                  <a:pt x="34926" y="63499"/>
                </a:lnTo>
                <a:lnTo>
                  <a:pt x="34926" y="76199"/>
                </a:lnTo>
                <a:lnTo>
                  <a:pt x="41276" y="76199"/>
                </a:lnTo>
                <a:lnTo>
                  <a:pt x="41276" y="63499"/>
                </a:lnTo>
                <a:close/>
              </a:path>
              <a:path w="76200" h="469900">
                <a:moveTo>
                  <a:pt x="38101" y="0"/>
                </a:moveTo>
                <a:lnTo>
                  <a:pt x="1" y="76198"/>
                </a:lnTo>
                <a:lnTo>
                  <a:pt x="34926" y="76199"/>
                </a:lnTo>
                <a:lnTo>
                  <a:pt x="34926" y="63499"/>
                </a:lnTo>
                <a:lnTo>
                  <a:pt x="69851" y="63499"/>
                </a:lnTo>
                <a:lnTo>
                  <a:pt x="38101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679451" y="4220971"/>
            <a:ext cx="937260" cy="5257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525" algn="ctr">
              <a:lnSpc>
                <a:spcPct val="100000"/>
              </a:lnSpc>
              <a:spcBef>
                <a:spcPts val="9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(optional)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1537" y="2581147"/>
            <a:ext cx="1414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Every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minute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739" y="2328164"/>
            <a:ext cx="916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Real-time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71814" y="2980435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trigger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392397" y="1796807"/>
            <a:ext cx="5034280" cy="1304925"/>
          </a:xfrm>
          <a:custGeom>
            <a:avLst/>
            <a:gdLst/>
            <a:ahLst/>
            <a:cxnLst/>
            <a:rect l="l" t="t" r="r" b="b"/>
            <a:pathLst>
              <a:path w="5034280" h="1304925">
                <a:moveTo>
                  <a:pt x="4998933" y="0"/>
                </a:moveTo>
                <a:lnTo>
                  <a:pt x="0" y="0"/>
                </a:lnTo>
                <a:lnTo>
                  <a:pt x="0" y="1304670"/>
                </a:lnTo>
                <a:lnTo>
                  <a:pt x="6350" y="1304670"/>
                </a:lnTo>
                <a:lnTo>
                  <a:pt x="6350" y="6350"/>
                </a:lnTo>
                <a:lnTo>
                  <a:pt x="3175" y="6350"/>
                </a:lnTo>
                <a:lnTo>
                  <a:pt x="6350" y="3175"/>
                </a:lnTo>
                <a:lnTo>
                  <a:pt x="4998933" y="3175"/>
                </a:lnTo>
                <a:lnTo>
                  <a:pt x="4998933" y="0"/>
                </a:lnTo>
                <a:close/>
              </a:path>
              <a:path w="5034280" h="1304925">
                <a:moveTo>
                  <a:pt x="4992583" y="1215770"/>
                </a:moveTo>
                <a:lnTo>
                  <a:pt x="4957658" y="1215770"/>
                </a:lnTo>
                <a:lnTo>
                  <a:pt x="4995758" y="1291970"/>
                </a:lnTo>
                <a:lnTo>
                  <a:pt x="5027508" y="1228470"/>
                </a:lnTo>
                <a:lnTo>
                  <a:pt x="4992583" y="1228470"/>
                </a:lnTo>
                <a:lnTo>
                  <a:pt x="4992583" y="1215770"/>
                </a:lnTo>
                <a:close/>
              </a:path>
              <a:path w="5034280" h="1304925">
                <a:moveTo>
                  <a:pt x="4992583" y="3175"/>
                </a:moveTo>
                <a:lnTo>
                  <a:pt x="4992583" y="1228470"/>
                </a:lnTo>
                <a:lnTo>
                  <a:pt x="4998933" y="1228470"/>
                </a:lnTo>
                <a:lnTo>
                  <a:pt x="4998933" y="6350"/>
                </a:lnTo>
                <a:lnTo>
                  <a:pt x="4995758" y="6350"/>
                </a:lnTo>
                <a:lnTo>
                  <a:pt x="4992583" y="3175"/>
                </a:lnTo>
                <a:close/>
              </a:path>
              <a:path w="5034280" h="1304925">
                <a:moveTo>
                  <a:pt x="5033858" y="1215770"/>
                </a:moveTo>
                <a:lnTo>
                  <a:pt x="4998933" y="1215770"/>
                </a:lnTo>
                <a:lnTo>
                  <a:pt x="4998933" y="1228470"/>
                </a:lnTo>
                <a:lnTo>
                  <a:pt x="5027508" y="1228470"/>
                </a:lnTo>
                <a:lnTo>
                  <a:pt x="5033858" y="1215770"/>
                </a:lnTo>
                <a:close/>
              </a:path>
              <a:path w="5034280" h="1304925">
                <a:moveTo>
                  <a:pt x="6350" y="3175"/>
                </a:moveTo>
                <a:lnTo>
                  <a:pt x="3175" y="6350"/>
                </a:lnTo>
                <a:lnTo>
                  <a:pt x="6350" y="6350"/>
                </a:lnTo>
                <a:lnTo>
                  <a:pt x="6350" y="3175"/>
                </a:lnTo>
                <a:close/>
              </a:path>
              <a:path w="5034280" h="1304925">
                <a:moveTo>
                  <a:pt x="4992583" y="3175"/>
                </a:moveTo>
                <a:lnTo>
                  <a:pt x="6350" y="3175"/>
                </a:lnTo>
                <a:lnTo>
                  <a:pt x="6350" y="6350"/>
                </a:lnTo>
                <a:lnTo>
                  <a:pt x="4992583" y="6350"/>
                </a:lnTo>
                <a:lnTo>
                  <a:pt x="4992583" y="3175"/>
                </a:lnTo>
                <a:close/>
              </a:path>
              <a:path w="5034280" h="1304925">
                <a:moveTo>
                  <a:pt x="4998933" y="3175"/>
                </a:moveTo>
                <a:lnTo>
                  <a:pt x="4992583" y="3175"/>
                </a:lnTo>
                <a:lnTo>
                  <a:pt x="4995758" y="6350"/>
                </a:lnTo>
                <a:lnTo>
                  <a:pt x="4998933" y="6350"/>
                </a:lnTo>
                <a:lnTo>
                  <a:pt x="4998933" y="317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299984" y="1416811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Pull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531244" y="5912611"/>
            <a:ext cx="139827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b="0" spc="-10" dirty="0">
                <a:latin typeface="Calibri Light"/>
                <a:cs typeface="Calibri Light"/>
              </a:rPr>
              <a:t>Amazon</a:t>
            </a:r>
            <a:r>
              <a:rPr sz="1400" b="0" spc="-50" dirty="0">
                <a:latin typeface="Calibri Light"/>
                <a:cs typeface="Calibri Light"/>
              </a:rPr>
              <a:t> </a:t>
            </a:r>
            <a:r>
              <a:rPr sz="1400" b="0" spc="-5" dirty="0">
                <a:latin typeface="Calibri Light"/>
                <a:cs typeface="Calibri Light"/>
              </a:rPr>
              <a:t>QuickSight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9000743" y="5099303"/>
            <a:ext cx="713231" cy="7132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241701" y="5976620"/>
            <a:ext cx="1243330" cy="4514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865" marR="5080" indent="-50800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Redshift  (not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serverless)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652759" y="5099303"/>
            <a:ext cx="716279" cy="7132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57100" y="4610539"/>
            <a:ext cx="1655445" cy="504190"/>
          </a:xfrm>
          <a:custGeom>
            <a:avLst/>
            <a:gdLst/>
            <a:ahLst/>
            <a:cxnLst/>
            <a:rect l="l" t="t" r="r" b="b"/>
            <a:pathLst>
              <a:path w="1655445" h="504189">
                <a:moveTo>
                  <a:pt x="1653048" y="0"/>
                </a:moveTo>
                <a:lnTo>
                  <a:pt x="1628678" y="7157"/>
                </a:lnTo>
                <a:lnTo>
                  <a:pt x="1630466" y="13249"/>
                </a:lnTo>
                <a:lnTo>
                  <a:pt x="1654837" y="6093"/>
                </a:lnTo>
                <a:lnTo>
                  <a:pt x="1653048" y="0"/>
                </a:lnTo>
                <a:close/>
              </a:path>
              <a:path w="1655445" h="504189">
                <a:moveTo>
                  <a:pt x="1610399" y="12524"/>
                </a:moveTo>
                <a:lnTo>
                  <a:pt x="1586029" y="19682"/>
                </a:lnTo>
                <a:lnTo>
                  <a:pt x="1587818" y="25774"/>
                </a:lnTo>
                <a:lnTo>
                  <a:pt x="1612188" y="18618"/>
                </a:lnTo>
                <a:lnTo>
                  <a:pt x="1610399" y="12524"/>
                </a:lnTo>
                <a:close/>
              </a:path>
              <a:path w="1655445" h="504189">
                <a:moveTo>
                  <a:pt x="1567751" y="25049"/>
                </a:moveTo>
                <a:lnTo>
                  <a:pt x="1543380" y="32207"/>
                </a:lnTo>
                <a:lnTo>
                  <a:pt x="1545169" y="38299"/>
                </a:lnTo>
                <a:lnTo>
                  <a:pt x="1569539" y="31142"/>
                </a:lnTo>
                <a:lnTo>
                  <a:pt x="1567751" y="25049"/>
                </a:lnTo>
                <a:close/>
              </a:path>
              <a:path w="1655445" h="504189">
                <a:moveTo>
                  <a:pt x="1525102" y="37574"/>
                </a:moveTo>
                <a:lnTo>
                  <a:pt x="1500731" y="44731"/>
                </a:lnTo>
                <a:lnTo>
                  <a:pt x="1502520" y="50824"/>
                </a:lnTo>
                <a:lnTo>
                  <a:pt x="1526891" y="43667"/>
                </a:lnTo>
                <a:lnTo>
                  <a:pt x="1525102" y="37574"/>
                </a:lnTo>
                <a:close/>
              </a:path>
              <a:path w="1655445" h="504189">
                <a:moveTo>
                  <a:pt x="1482453" y="50100"/>
                </a:moveTo>
                <a:lnTo>
                  <a:pt x="1458081" y="57256"/>
                </a:lnTo>
                <a:lnTo>
                  <a:pt x="1459871" y="63348"/>
                </a:lnTo>
                <a:lnTo>
                  <a:pt x="1484242" y="56192"/>
                </a:lnTo>
                <a:lnTo>
                  <a:pt x="1482453" y="50100"/>
                </a:lnTo>
                <a:close/>
              </a:path>
              <a:path w="1655445" h="504189">
                <a:moveTo>
                  <a:pt x="1439804" y="62624"/>
                </a:moveTo>
                <a:lnTo>
                  <a:pt x="1415432" y="69781"/>
                </a:lnTo>
                <a:lnTo>
                  <a:pt x="1417222" y="75874"/>
                </a:lnTo>
                <a:lnTo>
                  <a:pt x="1441593" y="68717"/>
                </a:lnTo>
                <a:lnTo>
                  <a:pt x="1439804" y="62624"/>
                </a:lnTo>
                <a:close/>
              </a:path>
              <a:path w="1655445" h="504189">
                <a:moveTo>
                  <a:pt x="1397154" y="75149"/>
                </a:moveTo>
                <a:lnTo>
                  <a:pt x="1372784" y="82306"/>
                </a:lnTo>
                <a:lnTo>
                  <a:pt x="1374574" y="88399"/>
                </a:lnTo>
                <a:lnTo>
                  <a:pt x="1398944" y="81241"/>
                </a:lnTo>
                <a:lnTo>
                  <a:pt x="1397154" y="75149"/>
                </a:lnTo>
                <a:close/>
              </a:path>
              <a:path w="1655445" h="504189">
                <a:moveTo>
                  <a:pt x="1354505" y="87674"/>
                </a:moveTo>
                <a:lnTo>
                  <a:pt x="1330135" y="94830"/>
                </a:lnTo>
                <a:lnTo>
                  <a:pt x="1331925" y="100924"/>
                </a:lnTo>
                <a:lnTo>
                  <a:pt x="1356295" y="93766"/>
                </a:lnTo>
                <a:lnTo>
                  <a:pt x="1354505" y="87674"/>
                </a:lnTo>
                <a:close/>
              </a:path>
              <a:path w="1655445" h="504189">
                <a:moveTo>
                  <a:pt x="1311857" y="100199"/>
                </a:moveTo>
                <a:lnTo>
                  <a:pt x="1287486" y="107355"/>
                </a:lnTo>
                <a:lnTo>
                  <a:pt x="1289276" y="113449"/>
                </a:lnTo>
                <a:lnTo>
                  <a:pt x="1313647" y="106291"/>
                </a:lnTo>
                <a:lnTo>
                  <a:pt x="1311857" y="100199"/>
                </a:lnTo>
                <a:close/>
              </a:path>
              <a:path w="1655445" h="504189">
                <a:moveTo>
                  <a:pt x="1269208" y="112723"/>
                </a:moveTo>
                <a:lnTo>
                  <a:pt x="1244837" y="119881"/>
                </a:lnTo>
                <a:lnTo>
                  <a:pt x="1246626" y="125973"/>
                </a:lnTo>
                <a:lnTo>
                  <a:pt x="1270998" y="118816"/>
                </a:lnTo>
                <a:lnTo>
                  <a:pt x="1269208" y="112723"/>
                </a:lnTo>
                <a:close/>
              </a:path>
              <a:path w="1655445" h="504189">
                <a:moveTo>
                  <a:pt x="1226559" y="125248"/>
                </a:moveTo>
                <a:lnTo>
                  <a:pt x="1202188" y="132406"/>
                </a:lnTo>
                <a:lnTo>
                  <a:pt x="1203977" y="138498"/>
                </a:lnTo>
                <a:lnTo>
                  <a:pt x="1228349" y="131342"/>
                </a:lnTo>
                <a:lnTo>
                  <a:pt x="1226559" y="125248"/>
                </a:lnTo>
                <a:close/>
              </a:path>
              <a:path w="1655445" h="504189">
                <a:moveTo>
                  <a:pt x="1183910" y="137773"/>
                </a:moveTo>
                <a:lnTo>
                  <a:pt x="1159540" y="144931"/>
                </a:lnTo>
                <a:lnTo>
                  <a:pt x="1161328" y="151023"/>
                </a:lnTo>
                <a:lnTo>
                  <a:pt x="1185699" y="143866"/>
                </a:lnTo>
                <a:lnTo>
                  <a:pt x="1183910" y="137773"/>
                </a:lnTo>
                <a:close/>
              </a:path>
              <a:path w="1655445" h="504189">
                <a:moveTo>
                  <a:pt x="1141261" y="150298"/>
                </a:moveTo>
                <a:lnTo>
                  <a:pt x="1116891" y="157455"/>
                </a:lnTo>
                <a:lnTo>
                  <a:pt x="1118680" y="163548"/>
                </a:lnTo>
                <a:lnTo>
                  <a:pt x="1143050" y="156391"/>
                </a:lnTo>
                <a:lnTo>
                  <a:pt x="1141261" y="150298"/>
                </a:lnTo>
                <a:close/>
              </a:path>
              <a:path w="1655445" h="504189">
                <a:moveTo>
                  <a:pt x="1098613" y="162824"/>
                </a:moveTo>
                <a:lnTo>
                  <a:pt x="1074242" y="169980"/>
                </a:lnTo>
                <a:lnTo>
                  <a:pt x="1076031" y="176072"/>
                </a:lnTo>
                <a:lnTo>
                  <a:pt x="1100401" y="168916"/>
                </a:lnTo>
                <a:lnTo>
                  <a:pt x="1098613" y="162824"/>
                </a:lnTo>
                <a:close/>
              </a:path>
              <a:path w="1655445" h="504189">
                <a:moveTo>
                  <a:pt x="1055964" y="175348"/>
                </a:moveTo>
                <a:lnTo>
                  <a:pt x="1031593" y="182505"/>
                </a:lnTo>
                <a:lnTo>
                  <a:pt x="1033382" y="188598"/>
                </a:lnTo>
                <a:lnTo>
                  <a:pt x="1057753" y="181441"/>
                </a:lnTo>
                <a:lnTo>
                  <a:pt x="1055964" y="175348"/>
                </a:lnTo>
                <a:close/>
              </a:path>
              <a:path w="1655445" h="504189">
                <a:moveTo>
                  <a:pt x="1013315" y="187873"/>
                </a:moveTo>
                <a:lnTo>
                  <a:pt x="988943" y="195030"/>
                </a:lnTo>
                <a:lnTo>
                  <a:pt x="990733" y="201123"/>
                </a:lnTo>
                <a:lnTo>
                  <a:pt x="1015104" y="193965"/>
                </a:lnTo>
                <a:lnTo>
                  <a:pt x="1013315" y="187873"/>
                </a:lnTo>
                <a:close/>
              </a:path>
              <a:path w="1655445" h="504189">
                <a:moveTo>
                  <a:pt x="970666" y="200398"/>
                </a:moveTo>
                <a:lnTo>
                  <a:pt x="946294" y="207554"/>
                </a:lnTo>
                <a:lnTo>
                  <a:pt x="948084" y="213648"/>
                </a:lnTo>
                <a:lnTo>
                  <a:pt x="972455" y="206490"/>
                </a:lnTo>
                <a:lnTo>
                  <a:pt x="970666" y="200398"/>
                </a:lnTo>
                <a:close/>
              </a:path>
              <a:path w="1655445" h="504189">
                <a:moveTo>
                  <a:pt x="928016" y="212923"/>
                </a:moveTo>
                <a:lnTo>
                  <a:pt x="903646" y="220079"/>
                </a:lnTo>
                <a:lnTo>
                  <a:pt x="905435" y="226173"/>
                </a:lnTo>
                <a:lnTo>
                  <a:pt x="929806" y="219015"/>
                </a:lnTo>
                <a:lnTo>
                  <a:pt x="928016" y="212923"/>
                </a:lnTo>
                <a:close/>
              </a:path>
              <a:path w="1655445" h="504189">
                <a:moveTo>
                  <a:pt x="885367" y="225447"/>
                </a:moveTo>
                <a:lnTo>
                  <a:pt x="860997" y="232605"/>
                </a:lnTo>
                <a:lnTo>
                  <a:pt x="862787" y="238697"/>
                </a:lnTo>
                <a:lnTo>
                  <a:pt x="887157" y="231540"/>
                </a:lnTo>
                <a:lnTo>
                  <a:pt x="885367" y="225447"/>
                </a:lnTo>
                <a:close/>
              </a:path>
              <a:path w="1655445" h="504189">
                <a:moveTo>
                  <a:pt x="842719" y="237972"/>
                </a:moveTo>
                <a:lnTo>
                  <a:pt x="818348" y="245130"/>
                </a:lnTo>
                <a:lnTo>
                  <a:pt x="820138" y="251222"/>
                </a:lnTo>
                <a:lnTo>
                  <a:pt x="844508" y="244066"/>
                </a:lnTo>
                <a:lnTo>
                  <a:pt x="842719" y="237972"/>
                </a:lnTo>
                <a:close/>
              </a:path>
              <a:path w="1655445" h="504189">
                <a:moveTo>
                  <a:pt x="800070" y="250497"/>
                </a:moveTo>
                <a:lnTo>
                  <a:pt x="775699" y="257655"/>
                </a:lnTo>
                <a:lnTo>
                  <a:pt x="777488" y="263747"/>
                </a:lnTo>
                <a:lnTo>
                  <a:pt x="801860" y="256590"/>
                </a:lnTo>
                <a:lnTo>
                  <a:pt x="800070" y="250497"/>
                </a:lnTo>
                <a:close/>
              </a:path>
              <a:path w="1655445" h="504189">
                <a:moveTo>
                  <a:pt x="757421" y="263022"/>
                </a:moveTo>
                <a:lnTo>
                  <a:pt x="733050" y="270179"/>
                </a:lnTo>
                <a:lnTo>
                  <a:pt x="734839" y="276271"/>
                </a:lnTo>
                <a:lnTo>
                  <a:pt x="759211" y="269115"/>
                </a:lnTo>
                <a:lnTo>
                  <a:pt x="757421" y="263022"/>
                </a:lnTo>
                <a:close/>
              </a:path>
              <a:path w="1655445" h="504189">
                <a:moveTo>
                  <a:pt x="714772" y="275546"/>
                </a:moveTo>
                <a:lnTo>
                  <a:pt x="690401" y="282704"/>
                </a:lnTo>
                <a:lnTo>
                  <a:pt x="692190" y="288796"/>
                </a:lnTo>
                <a:lnTo>
                  <a:pt x="716561" y="281640"/>
                </a:lnTo>
                <a:lnTo>
                  <a:pt x="714772" y="275546"/>
                </a:lnTo>
                <a:close/>
              </a:path>
              <a:path w="1655445" h="504189">
                <a:moveTo>
                  <a:pt x="672123" y="288072"/>
                </a:moveTo>
                <a:lnTo>
                  <a:pt x="647753" y="295229"/>
                </a:lnTo>
                <a:lnTo>
                  <a:pt x="649541" y="301321"/>
                </a:lnTo>
                <a:lnTo>
                  <a:pt x="673912" y="294165"/>
                </a:lnTo>
                <a:lnTo>
                  <a:pt x="672123" y="288072"/>
                </a:lnTo>
                <a:close/>
              </a:path>
              <a:path w="1655445" h="504189">
                <a:moveTo>
                  <a:pt x="629474" y="300597"/>
                </a:moveTo>
                <a:lnTo>
                  <a:pt x="605104" y="307754"/>
                </a:lnTo>
                <a:lnTo>
                  <a:pt x="606893" y="313847"/>
                </a:lnTo>
                <a:lnTo>
                  <a:pt x="631263" y="306689"/>
                </a:lnTo>
                <a:lnTo>
                  <a:pt x="629474" y="300597"/>
                </a:lnTo>
                <a:close/>
              </a:path>
              <a:path w="1655445" h="504189">
                <a:moveTo>
                  <a:pt x="586825" y="313122"/>
                </a:moveTo>
                <a:lnTo>
                  <a:pt x="562455" y="320278"/>
                </a:lnTo>
                <a:lnTo>
                  <a:pt x="564244" y="326372"/>
                </a:lnTo>
                <a:lnTo>
                  <a:pt x="588614" y="319214"/>
                </a:lnTo>
                <a:lnTo>
                  <a:pt x="586825" y="313122"/>
                </a:lnTo>
                <a:close/>
              </a:path>
              <a:path w="1655445" h="504189">
                <a:moveTo>
                  <a:pt x="544177" y="325647"/>
                </a:moveTo>
                <a:lnTo>
                  <a:pt x="519805" y="332803"/>
                </a:lnTo>
                <a:lnTo>
                  <a:pt x="521595" y="338896"/>
                </a:lnTo>
                <a:lnTo>
                  <a:pt x="545966" y="331739"/>
                </a:lnTo>
                <a:lnTo>
                  <a:pt x="544177" y="325647"/>
                </a:lnTo>
                <a:close/>
              </a:path>
              <a:path w="1655445" h="504189">
                <a:moveTo>
                  <a:pt x="501528" y="338171"/>
                </a:moveTo>
                <a:lnTo>
                  <a:pt x="477156" y="345329"/>
                </a:lnTo>
                <a:lnTo>
                  <a:pt x="478946" y="351421"/>
                </a:lnTo>
                <a:lnTo>
                  <a:pt x="503317" y="344263"/>
                </a:lnTo>
                <a:lnTo>
                  <a:pt x="501528" y="338171"/>
                </a:lnTo>
                <a:close/>
              </a:path>
              <a:path w="1655445" h="504189">
                <a:moveTo>
                  <a:pt x="458878" y="350696"/>
                </a:moveTo>
                <a:lnTo>
                  <a:pt x="434508" y="357854"/>
                </a:lnTo>
                <a:lnTo>
                  <a:pt x="436297" y="363946"/>
                </a:lnTo>
                <a:lnTo>
                  <a:pt x="460668" y="356789"/>
                </a:lnTo>
                <a:lnTo>
                  <a:pt x="458878" y="350696"/>
                </a:lnTo>
                <a:close/>
              </a:path>
              <a:path w="1655445" h="504189">
                <a:moveTo>
                  <a:pt x="416229" y="363221"/>
                </a:moveTo>
                <a:lnTo>
                  <a:pt x="391859" y="370378"/>
                </a:lnTo>
                <a:lnTo>
                  <a:pt x="393649" y="376471"/>
                </a:lnTo>
                <a:lnTo>
                  <a:pt x="418019" y="369314"/>
                </a:lnTo>
                <a:lnTo>
                  <a:pt x="416229" y="363221"/>
                </a:lnTo>
                <a:close/>
              </a:path>
              <a:path w="1655445" h="504189">
                <a:moveTo>
                  <a:pt x="373581" y="375746"/>
                </a:moveTo>
                <a:lnTo>
                  <a:pt x="349210" y="382903"/>
                </a:lnTo>
                <a:lnTo>
                  <a:pt x="351000" y="388995"/>
                </a:lnTo>
                <a:lnTo>
                  <a:pt x="375370" y="381839"/>
                </a:lnTo>
                <a:lnTo>
                  <a:pt x="373581" y="375746"/>
                </a:lnTo>
                <a:close/>
              </a:path>
              <a:path w="1655445" h="504189">
                <a:moveTo>
                  <a:pt x="330932" y="388270"/>
                </a:moveTo>
                <a:lnTo>
                  <a:pt x="306561" y="395428"/>
                </a:lnTo>
                <a:lnTo>
                  <a:pt x="308350" y="401520"/>
                </a:lnTo>
                <a:lnTo>
                  <a:pt x="332722" y="394364"/>
                </a:lnTo>
                <a:lnTo>
                  <a:pt x="330932" y="388270"/>
                </a:lnTo>
                <a:close/>
              </a:path>
              <a:path w="1655445" h="504189">
                <a:moveTo>
                  <a:pt x="288283" y="400796"/>
                </a:moveTo>
                <a:lnTo>
                  <a:pt x="263912" y="407953"/>
                </a:lnTo>
                <a:lnTo>
                  <a:pt x="265701" y="414045"/>
                </a:lnTo>
                <a:lnTo>
                  <a:pt x="290073" y="406888"/>
                </a:lnTo>
                <a:lnTo>
                  <a:pt x="288283" y="400796"/>
                </a:lnTo>
                <a:close/>
              </a:path>
              <a:path w="1655445" h="504189">
                <a:moveTo>
                  <a:pt x="245634" y="413321"/>
                </a:moveTo>
                <a:lnTo>
                  <a:pt x="221263" y="420477"/>
                </a:lnTo>
                <a:lnTo>
                  <a:pt x="223052" y="426571"/>
                </a:lnTo>
                <a:lnTo>
                  <a:pt x="247423" y="419413"/>
                </a:lnTo>
                <a:lnTo>
                  <a:pt x="245634" y="413321"/>
                </a:lnTo>
                <a:close/>
              </a:path>
              <a:path w="1655445" h="504189">
                <a:moveTo>
                  <a:pt x="202985" y="425846"/>
                </a:moveTo>
                <a:lnTo>
                  <a:pt x="178615" y="433002"/>
                </a:lnTo>
                <a:lnTo>
                  <a:pt x="180403" y="439096"/>
                </a:lnTo>
                <a:lnTo>
                  <a:pt x="204774" y="431938"/>
                </a:lnTo>
                <a:lnTo>
                  <a:pt x="202985" y="425846"/>
                </a:lnTo>
                <a:close/>
              </a:path>
              <a:path w="1655445" h="504189">
                <a:moveTo>
                  <a:pt x="160336" y="438370"/>
                </a:moveTo>
                <a:lnTo>
                  <a:pt x="135966" y="445527"/>
                </a:lnTo>
                <a:lnTo>
                  <a:pt x="137755" y="451620"/>
                </a:lnTo>
                <a:lnTo>
                  <a:pt x="162125" y="444463"/>
                </a:lnTo>
                <a:lnTo>
                  <a:pt x="160336" y="438370"/>
                </a:lnTo>
                <a:close/>
              </a:path>
              <a:path w="1655445" h="504189">
                <a:moveTo>
                  <a:pt x="117688" y="450895"/>
                </a:moveTo>
                <a:lnTo>
                  <a:pt x="93317" y="458052"/>
                </a:lnTo>
                <a:lnTo>
                  <a:pt x="95106" y="464145"/>
                </a:lnTo>
                <a:lnTo>
                  <a:pt x="119476" y="456987"/>
                </a:lnTo>
                <a:lnTo>
                  <a:pt x="117688" y="450895"/>
                </a:lnTo>
                <a:close/>
              </a:path>
              <a:path w="1655445" h="504189">
                <a:moveTo>
                  <a:pt x="62377" y="430739"/>
                </a:moveTo>
                <a:lnTo>
                  <a:pt x="0" y="488767"/>
                </a:lnTo>
                <a:lnTo>
                  <a:pt x="83847" y="503850"/>
                </a:lnTo>
                <a:lnTo>
                  <a:pt x="75057" y="473919"/>
                </a:lnTo>
                <a:lnTo>
                  <a:pt x="61823" y="473919"/>
                </a:lnTo>
                <a:lnTo>
                  <a:pt x="60034" y="467827"/>
                </a:lnTo>
                <a:lnTo>
                  <a:pt x="72218" y="464249"/>
                </a:lnTo>
                <a:lnTo>
                  <a:pt x="62377" y="430739"/>
                </a:lnTo>
                <a:close/>
              </a:path>
              <a:path w="1655445" h="504189">
                <a:moveTo>
                  <a:pt x="72218" y="464249"/>
                </a:moveTo>
                <a:lnTo>
                  <a:pt x="60034" y="467827"/>
                </a:lnTo>
                <a:lnTo>
                  <a:pt x="61823" y="473919"/>
                </a:lnTo>
                <a:lnTo>
                  <a:pt x="74007" y="470342"/>
                </a:lnTo>
                <a:lnTo>
                  <a:pt x="72218" y="464249"/>
                </a:lnTo>
                <a:close/>
              </a:path>
              <a:path w="1655445" h="504189">
                <a:moveTo>
                  <a:pt x="74007" y="470342"/>
                </a:moveTo>
                <a:lnTo>
                  <a:pt x="61823" y="473919"/>
                </a:lnTo>
                <a:lnTo>
                  <a:pt x="75057" y="473919"/>
                </a:lnTo>
                <a:lnTo>
                  <a:pt x="74007" y="470342"/>
                </a:lnTo>
                <a:close/>
              </a:path>
              <a:path w="1655445" h="504189">
                <a:moveTo>
                  <a:pt x="75039" y="463420"/>
                </a:moveTo>
                <a:lnTo>
                  <a:pt x="72218" y="464249"/>
                </a:lnTo>
                <a:lnTo>
                  <a:pt x="74007" y="470342"/>
                </a:lnTo>
                <a:lnTo>
                  <a:pt x="76828" y="469513"/>
                </a:lnTo>
                <a:lnTo>
                  <a:pt x="75039" y="46342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972945" y="4613586"/>
            <a:ext cx="76200" cy="485775"/>
          </a:xfrm>
          <a:custGeom>
            <a:avLst/>
            <a:gdLst/>
            <a:ahLst/>
            <a:cxnLst/>
            <a:rect l="l" t="t" r="r" b="b"/>
            <a:pathLst>
              <a:path w="76200" h="485775">
                <a:moveTo>
                  <a:pt x="41273" y="0"/>
                </a:moveTo>
                <a:lnTo>
                  <a:pt x="34923" y="0"/>
                </a:lnTo>
                <a:lnTo>
                  <a:pt x="34923" y="25400"/>
                </a:lnTo>
                <a:lnTo>
                  <a:pt x="41273" y="25400"/>
                </a:lnTo>
                <a:lnTo>
                  <a:pt x="41273" y="0"/>
                </a:lnTo>
                <a:close/>
              </a:path>
              <a:path w="76200" h="485775">
                <a:moveTo>
                  <a:pt x="41273" y="44450"/>
                </a:moveTo>
                <a:lnTo>
                  <a:pt x="34923" y="44450"/>
                </a:lnTo>
                <a:lnTo>
                  <a:pt x="34923" y="69850"/>
                </a:lnTo>
                <a:lnTo>
                  <a:pt x="41273" y="69850"/>
                </a:lnTo>
                <a:lnTo>
                  <a:pt x="41273" y="44450"/>
                </a:lnTo>
                <a:close/>
              </a:path>
              <a:path w="76200" h="485775">
                <a:moveTo>
                  <a:pt x="41273" y="88900"/>
                </a:moveTo>
                <a:lnTo>
                  <a:pt x="34923" y="88900"/>
                </a:lnTo>
                <a:lnTo>
                  <a:pt x="34923" y="114300"/>
                </a:lnTo>
                <a:lnTo>
                  <a:pt x="41273" y="114300"/>
                </a:lnTo>
                <a:lnTo>
                  <a:pt x="41273" y="88900"/>
                </a:lnTo>
                <a:close/>
              </a:path>
              <a:path w="76200" h="485775">
                <a:moveTo>
                  <a:pt x="41273" y="133350"/>
                </a:moveTo>
                <a:lnTo>
                  <a:pt x="34923" y="133350"/>
                </a:lnTo>
                <a:lnTo>
                  <a:pt x="34925" y="158750"/>
                </a:lnTo>
                <a:lnTo>
                  <a:pt x="41275" y="158750"/>
                </a:lnTo>
                <a:lnTo>
                  <a:pt x="41273" y="133350"/>
                </a:lnTo>
                <a:close/>
              </a:path>
              <a:path w="76200" h="485775">
                <a:moveTo>
                  <a:pt x="41275" y="177800"/>
                </a:moveTo>
                <a:lnTo>
                  <a:pt x="34925" y="177800"/>
                </a:lnTo>
                <a:lnTo>
                  <a:pt x="34925" y="203200"/>
                </a:lnTo>
                <a:lnTo>
                  <a:pt x="41275" y="203200"/>
                </a:lnTo>
                <a:lnTo>
                  <a:pt x="41275" y="177800"/>
                </a:lnTo>
                <a:close/>
              </a:path>
              <a:path w="76200" h="485775">
                <a:moveTo>
                  <a:pt x="41275" y="222250"/>
                </a:moveTo>
                <a:lnTo>
                  <a:pt x="34925" y="222250"/>
                </a:lnTo>
                <a:lnTo>
                  <a:pt x="34925" y="247650"/>
                </a:lnTo>
                <a:lnTo>
                  <a:pt x="41275" y="247650"/>
                </a:lnTo>
                <a:lnTo>
                  <a:pt x="41275" y="222250"/>
                </a:lnTo>
                <a:close/>
              </a:path>
              <a:path w="76200" h="485775">
                <a:moveTo>
                  <a:pt x="41275" y="266700"/>
                </a:moveTo>
                <a:lnTo>
                  <a:pt x="34925" y="266700"/>
                </a:lnTo>
                <a:lnTo>
                  <a:pt x="34925" y="292100"/>
                </a:lnTo>
                <a:lnTo>
                  <a:pt x="41275" y="292100"/>
                </a:lnTo>
                <a:lnTo>
                  <a:pt x="41275" y="266700"/>
                </a:lnTo>
                <a:close/>
              </a:path>
              <a:path w="76200" h="485775">
                <a:moveTo>
                  <a:pt x="41275" y="311150"/>
                </a:moveTo>
                <a:lnTo>
                  <a:pt x="34925" y="311150"/>
                </a:lnTo>
                <a:lnTo>
                  <a:pt x="34925" y="336550"/>
                </a:lnTo>
                <a:lnTo>
                  <a:pt x="41275" y="336550"/>
                </a:lnTo>
                <a:lnTo>
                  <a:pt x="41275" y="311150"/>
                </a:lnTo>
                <a:close/>
              </a:path>
              <a:path w="76200" h="485775">
                <a:moveTo>
                  <a:pt x="41275" y="355600"/>
                </a:moveTo>
                <a:lnTo>
                  <a:pt x="34925" y="355600"/>
                </a:lnTo>
                <a:lnTo>
                  <a:pt x="34925" y="381000"/>
                </a:lnTo>
                <a:lnTo>
                  <a:pt x="41275" y="381000"/>
                </a:lnTo>
                <a:lnTo>
                  <a:pt x="41275" y="355600"/>
                </a:lnTo>
                <a:close/>
              </a:path>
              <a:path w="76200" h="485775">
                <a:moveTo>
                  <a:pt x="34925" y="409519"/>
                </a:moveTo>
                <a:lnTo>
                  <a:pt x="0" y="409520"/>
                </a:lnTo>
                <a:lnTo>
                  <a:pt x="38100" y="485720"/>
                </a:lnTo>
                <a:lnTo>
                  <a:pt x="69849" y="422220"/>
                </a:lnTo>
                <a:lnTo>
                  <a:pt x="34925" y="422220"/>
                </a:lnTo>
                <a:lnTo>
                  <a:pt x="34925" y="409519"/>
                </a:lnTo>
                <a:close/>
              </a:path>
              <a:path w="76200" h="485775">
                <a:moveTo>
                  <a:pt x="41275" y="409519"/>
                </a:moveTo>
                <a:lnTo>
                  <a:pt x="34925" y="409519"/>
                </a:lnTo>
                <a:lnTo>
                  <a:pt x="34925" y="422220"/>
                </a:lnTo>
                <a:lnTo>
                  <a:pt x="41275" y="422220"/>
                </a:lnTo>
                <a:lnTo>
                  <a:pt x="41275" y="409519"/>
                </a:lnTo>
                <a:close/>
              </a:path>
              <a:path w="76200" h="485775">
                <a:moveTo>
                  <a:pt x="76200" y="409519"/>
                </a:moveTo>
                <a:lnTo>
                  <a:pt x="41275" y="409519"/>
                </a:lnTo>
                <a:lnTo>
                  <a:pt x="41275" y="422220"/>
                </a:lnTo>
                <a:lnTo>
                  <a:pt x="69849" y="422220"/>
                </a:lnTo>
                <a:lnTo>
                  <a:pt x="76200" y="409519"/>
                </a:lnTo>
                <a:close/>
              </a:path>
              <a:path w="76200" h="485775">
                <a:moveTo>
                  <a:pt x="41275" y="400050"/>
                </a:moveTo>
                <a:lnTo>
                  <a:pt x="34925" y="400050"/>
                </a:lnTo>
                <a:lnTo>
                  <a:pt x="34925" y="409519"/>
                </a:lnTo>
                <a:lnTo>
                  <a:pt x="41275" y="409519"/>
                </a:lnTo>
                <a:lnTo>
                  <a:pt x="41275" y="40005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712700" y="5416806"/>
            <a:ext cx="942975" cy="76200"/>
          </a:xfrm>
          <a:custGeom>
            <a:avLst/>
            <a:gdLst/>
            <a:ahLst/>
            <a:cxnLst/>
            <a:rect l="l" t="t" r="r" b="b"/>
            <a:pathLst>
              <a:path w="942975" h="76200">
                <a:moveTo>
                  <a:pt x="942743" y="34925"/>
                </a:moveTo>
                <a:lnTo>
                  <a:pt x="917343" y="34925"/>
                </a:lnTo>
                <a:lnTo>
                  <a:pt x="917343" y="41275"/>
                </a:lnTo>
                <a:lnTo>
                  <a:pt x="942743" y="41275"/>
                </a:lnTo>
                <a:lnTo>
                  <a:pt x="942743" y="34925"/>
                </a:lnTo>
                <a:close/>
              </a:path>
              <a:path w="942975" h="76200">
                <a:moveTo>
                  <a:pt x="898293" y="34925"/>
                </a:moveTo>
                <a:lnTo>
                  <a:pt x="872893" y="34925"/>
                </a:lnTo>
                <a:lnTo>
                  <a:pt x="872893" y="41275"/>
                </a:lnTo>
                <a:lnTo>
                  <a:pt x="898293" y="41275"/>
                </a:lnTo>
                <a:lnTo>
                  <a:pt x="898293" y="34925"/>
                </a:lnTo>
                <a:close/>
              </a:path>
              <a:path w="942975" h="76200">
                <a:moveTo>
                  <a:pt x="853843" y="34925"/>
                </a:moveTo>
                <a:lnTo>
                  <a:pt x="828443" y="34925"/>
                </a:lnTo>
                <a:lnTo>
                  <a:pt x="828443" y="41275"/>
                </a:lnTo>
                <a:lnTo>
                  <a:pt x="853843" y="41275"/>
                </a:lnTo>
                <a:lnTo>
                  <a:pt x="853843" y="34925"/>
                </a:lnTo>
                <a:close/>
              </a:path>
              <a:path w="942975" h="76200">
                <a:moveTo>
                  <a:pt x="809393" y="34925"/>
                </a:moveTo>
                <a:lnTo>
                  <a:pt x="783993" y="34925"/>
                </a:lnTo>
                <a:lnTo>
                  <a:pt x="783993" y="41275"/>
                </a:lnTo>
                <a:lnTo>
                  <a:pt x="809393" y="41275"/>
                </a:lnTo>
                <a:lnTo>
                  <a:pt x="809393" y="34925"/>
                </a:lnTo>
                <a:close/>
              </a:path>
              <a:path w="942975" h="76200">
                <a:moveTo>
                  <a:pt x="764943" y="34925"/>
                </a:moveTo>
                <a:lnTo>
                  <a:pt x="739543" y="34925"/>
                </a:lnTo>
                <a:lnTo>
                  <a:pt x="739543" y="41275"/>
                </a:lnTo>
                <a:lnTo>
                  <a:pt x="764943" y="41275"/>
                </a:lnTo>
                <a:lnTo>
                  <a:pt x="764943" y="34925"/>
                </a:lnTo>
                <a:close/>
              </a:path>
              <a:path w="942975" h="76200">
                <a:moveTo>
                  <a:pt x="720493" y="34925"/>
                </a:moveTo>
                <a:lnTo>
                  <a:pt x="695093" y="34925"/>
                </a:lnTo>
                <a:lnTo>
                  <a:pt x="695093" y="41275"/>
                </a:lnTo>
                <a:lnTo>
                  <a:pt x="720493" y="41275"/>
                </a:lnTo>
                <a:lnTo>
                  <a:pt x="720493" y="34925"/>
                </a:lnTo>
                <a:close/>
              </a:path>
              <a:path w="942975" h="76200">
                <a:moveTo>
                  <a:pt x="676043" y="34925"/>
                </a:moveTo>
                <a:lnTo>
                  <a:pt x="650643" y="34925"/>
                </a:lnTo>
                <a:lnTo>
                  <a:pt x="650643" y="41275"/>
                </a:lnTo>
                <a:lnTo>
                  <a:pt x="676043" y="41275"/>
                </a:lnTo>
                <a:lnTo>
                  <a:pt x="676043" y="34925"/>
                </a:lnTo>
                <a:close/>
              </a:path>
              <a:path w="942975" h="76200">
                <a:moveTo>
                  <a:pt x="631593" y="34925"/>
                </a:moveTo>
                <a:lnTo>
                  <a:pt x="606193" y="34925"/>
                </a:lnTo>
                <a:lnTo>
                  <a:pt x="606193" y="41275"/>
                </a:lnTo>
                <a:lnTo>
                  <a:pt x="631593" y="41275"/>
                </a:lnTo>
                <a:lnTo>
                  <a:pt x="631593" y="34925"/>
                </a:lnTo>
                <a:close/>
              </a:path>
              <a:path w="942975" h="76200">
                <a:moveTo>
                  <a:pt x="587143" y="34925"/>
                </a:moveTo>
                <a:lnTo>
                  <a:pt x="561743" y="34925"/>
                </a:lnTo>
                <a:lnTo>
                  <a:pt x="561743" y="41275"/>
                </a:lnTo>
                <a:lnTo>
                  <a:pt x="587143" y="41275"/>
                </a:lnTo>
                <a:lnTo>
                  <a:pt x="587143" y="34925"/>
                </a:lnTo>
                <a:close/>
              </a:path>
              <a:path w="942975" h="76200">
                <a:moveTo>
                  <a:pt x="542693" y="34925"/>
                </a:moveTo>
                <a:lnTo>
                  <a:pt x="517293" y="34925"/>
                </a:lnTo>
                <a:lnTo>
                  <a:pt x="517293" y="41275"/>
                </a:lnTo>
                <a:lnTo>
                  <a:pt x="542693" y="41275"/>
                </a:lnTo>
                <a:lnTo>
                  <a:pt x="542693" y="34925"/>
                </a:lnTo>
                <a:close/>
              </a:path>
              <a:path w="942975" h="76200">
                <a:moveTo>
                  <a:pt x="498243" y="34925"/>
                </a:moveTo>
                <a:lnTo>
                  <a:pt x="472843" y="34925"/>
                </a:lnTo>
                <a:lnTo>
                  <a:pt x="472843" y="41275"/>
                </a:lnTo>
                <a:lnTo>
                  <a:pt x="498243" y="41275"/>
                </a:lnTo>
                <a:lnTo>
                  <a:pt x="498243" y="34925"/>
                </a:lnTo>
                <a:close/>
              </a:path>
              <a:path w="942975" h="76200">
                <a:moveTo>
                  <a:pt x="453793" y="34925"/>
                </a:moveTo>
                <a:lnTo>
                  <a:pt x="428393" y="34925"/>
                </a:lnTo>
                <a:lnTo>
                  <a:pt x="428393" y="41275"/>
                </a:lnTo>
                <a:lnTo>
                  <a:pt x="453793" y="41275"/>
                </a:lnTo>
                <a:lnTo>
                  <a:pt x="453793" y="34925"/>
                </a:lnTo>
                <a:close/>
              </a:path>
              <a:path w="942975" h="76200">
                <a:moveTo>
                  <a:pt x="409343" y="34925"/>
                </a:moveTo>
                <a:lnTo>
                  <a:pt x="383943" y="34925"/>
                </a:lnTo>
                <a:lnTo>
                  <a:pt x="383943" y="41275"/>
                </a:lnTo>
                <a:lnTo>
                  <a:pt x="409343" y="41275"/>
                </a:lnTo>
                <a:lnTo>
                  <a:pt x="409343" y="34925"/>
                </a:lnTo>
                <a:close/>
              </a:path>
              <a:path w="942975" h="76200">
                <a:moveTo>
                  <a:pt x="364893" y="34925"/>
                </a:moveTo>
                <a:lnTo>
                  <a:pt x="339493" y="34925"/>
                </a:lnTo>
                <a:lnTo>
                  <a:pt x="339493" y="41275"/>
                </a:lnTo>
                <a:lnTo>
                  <a:pt x="364893" y="41275"/>
                </a:lnTo>
                <a:lnTo>
                  <a:pt x="364893" y="34925"/>
                </a:lnTo>
                <a:close/>
              </a:path>
              <a:path w="942975" h="76200">
                <a:moveTo>
                  <a:pt x="320443" y="34925"/>
                </a:moveTo>
                <a:lnTo>
                  <a:pt x="295043" y="34925"/>
                </a:lnTo>
                <a:lnTo>
                  <a:pt x="295043" y="41275"/>
                </a:lnTo>
                <a:lnTo>
                  <a:pt x="320443" y="41275"/>
                </a:lnTo>
                <a:lnTo>
                  <a:pt x="320443" y="34925"/>
                </a:lnTo>
                <a:close/>
              </a:path>
              <a:path w="942975" h="76200">
                <a:moveTo>
                  <a:pt x="275993" y="34925"/>
                </a:moveTo>
                <a:lnTo>
                  <a:pt x="250593" y="34925"/>
                </a:lnTo>
                <a:lnTo>
                  <a:pt x="250593" y="41275"/>
                </a:lnTo>
                <a:lnTo>
                  <a:pt x="275993" y="41275"/>
                </a:lnTo>
                <a:lnTo>
                  <a:pt x="275993" y="34925"/>
                </a:lnTo>
                <a:close/>
              </a:path>
              <a:path w="942975" h="76200">
                <a:moveTo>
                  <a:pt x="231543" y="34925"/>
                </a:moveTo>
                <a:lnTo>
                  <a:pt x="206143" y="34925"/>
                </a:lnTo>
                <a:lnTo>
                  <a:pt x="206143" y="41275"/>
                </a:lnTo>
                <a:lnTo>
                  <a:pt x="231543" y="41275"/>
                </a:lnTo>
                <a:lnTo>
                  <a:pt x="231543" y="34925"/>
                </a:lnTo>
                <a:close/>
              </a:path>
              <a:path w="942975" h="76200">
                <a:moveTo>
                  <a:pt x="187093" y="34925"/>
                </a:moveTo>
                <a:lnTo>
                  <a:pt x="161693" y="34925"/>
                </a:lnTo>
                <a:lnTo>
                  <a:pt x="161693" y="41275"/>
                </a:lnTo>
                <a:lnTo>
                  <a:pt x="187093" y="41275"/>
                </a:lnTo>
                <a:lnTo>
                  <a:pt x="187093" y="34925"/>
                </a:lnTo>
                <a:close/>
              </a:path>
              <a:path w="942975" h="76200">
                <a:moveTo>
                  <a:pt x="142643" y="34925"/>
                </a:moveTo>
                <a:lnTo>
                  <a:pt x="117243" y="34925"/>
                </a:lnTo>
                <a:lnTo>
                  <a:pt x="117243" y="41275"/>
                </a:lnTo>
                <a:lnTo>
                  <a:pt x="142643" y="41275"/>
                </a:lnTo>
                <a:lnTo>
                  <a:pt x="142643" y="34925"/>
                </a:lnTo>
                <a:close/>
              </a:path>
              <a:path w="9429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72793" y="41275"/>
                </a:lnTo>
                <a:lnTo>
                  <a:pt x="72793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942975" h="76200">
                <a:moveTo>
                  <a:pt x="76200" y="34925"/>
                </a:moveTo>
                <a:lnTo>
                  <a:pt x="72793" y="34925"/>
                </a:lnTo>
                <a:lnTo>
                  <a:pt x="72793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942975" h="76200">
                <a:moveTo>
                  <a:pt x="98193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98193" y="41275"/>
                </a:lnTo>
                <a:lnTo>
                  <a:pt x="98193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68890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816419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95" dirty="0"/>
              <a:t>Big </a:t>
            </a:r>
            <a:r>
              <a:rPr spc="-50" dirty="0"/>
              <a:t>Data </a:t>
            </a:r>
            <a:r>
              <a:rPr spc="-85" dirty="0"/>
              <a:t>Ingestion </a:t>
            </a:r>
            <a:r>
              <a:rPr spc="-55" dirty="0"/>
              <a:t>Pipeline</a:t>
            </a:r>
            <a:r>
              <a:rPr spc="245" dirty="0"/>
              <a:t> </a:t>
            </a:r>
            <a:r>
              <a:rPr spc="-95" dirty="0"/>
              <a:t>discussion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353040" cy="41160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IoT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Core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allows you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harvest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IoT</a:t>
            </a:r>
            <a:r>
              <a:rPr sz="2800" spc="3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devices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Gill Sans MT"/>
                <a:cs typeface="Gill Sans MT"/>
              </a:rPr>
              <a:t>Kinesis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real-time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34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collection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Firehose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helps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delivery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near real-time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(1</a:t>
            </a:r>
            <a:r>
              <a:rPr sz="2800" spc="3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minute)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help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Firehose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with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800" spc="15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transformations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Amazon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trigger notifications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SQS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Lambda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subscribe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15" dirty="0">
                <a:solidFill>
                  <a:srgbClr val="444949"/>
                </a:solidFill>
                <a:latin typeface="Gill Sans MT"/>
                <a:cs typeface="Gill Sans MT"/>
              </a:rPr>
              <a:t>SQS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(we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could have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connecter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</a:t>
            </a:r>
            <a:r>
              <a:rPr sz="2800" spc="2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Lambda)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Athena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is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serverless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service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85" dirty="0">
                <a:solidFill>
                  <a:srgbClr val="444949"/>
                </a:solidFill>
                <a:latin typeface="Gill Sans MT"/>
                <a:cs typeface="Gill Sans MT"/>
              </a:rPr>
              <a:t>results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stored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in</a:t>
            </a:r>
            <a:r>
              <a:rPr sz="2800" spc="38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</a:t>
            </a:r>
            <a:endParaRPr sz="2800">
              <a:latin typeface="Gill Sans MT"/>
              <a:cs typeface="Gill Sans MT"/>
            </a:endParaRPr>
          </a:p>
          <a:p>
            <a:pPr marL="241300" marR="1111250" indent="-228600">
              <a:lnSpc>
                <a:spcPct val="8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reporting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bucket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contains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analyzed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can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be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used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by  reporting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tool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such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as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QuickSight,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Redshift,</a:t>
            </a:r>
            <a:r>
              <a:rPr sz="2800" spc="-35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etc…</a:t>
            </a:r>
            <a:endParaRPr sz="28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80804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0411"/>
            <a:ext cx="30911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5" dirty="0"/>
              <a:t>Databases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31216685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892" y="6471592"/>
            <a:ext cx="127698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6430010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75" dirty="0"/>
              <a:t>Choosing </a:t>
            </a:r>
            <a:r>
              <a:rPr spc="-65" dirty="0"/>
              <a:t>the </a:t>
            </a:r>
            <a:r>
              <a:rPr spc="-95" dirty="0"/>
              <a:t>Right</a:t>
            </a:r>
            <a:r>
              <a:rPr spc="80" dirty="0"/>
              <a:t> </a:t>
            </a:r>
            <a:r>
              <a:rPr spc="-40" dirty="0"/>
              <a:t>Database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8783"/>
            <a:ext cx="10090150" cy="40449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Gill Sans MT"/>
                <a:cs typeface="Gill Sans MT"/>
              </a:rPr>
              <a:t>We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have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a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lot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800" spc="-5" dirty="0">
                <a:solidFill>
                  <a:srgbClr val="444949"/>
                </a:solidFill>
                <a:latin typeface="Gill Sans MT"/>
                <a:cs typeface="Gill Sans MT"/>
              </a:rPr>
              <a:t>managed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databases on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AWS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choose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from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Questions to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choose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right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database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based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on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your</a:t>
            </a:r>
            <a:r>
              <a:rPr sz="28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architecture:</a:t>
            </a:r>
            <a:endParaRPr sz="2800">
              <a:latin typeface="Gill Sans MT"/>
              <a:cs typeface="Gill Sans MT"/>
            </a:endParaRPr>
          </a:p>
          <a:p>
            <a:pPr marL="698500" marR="638175" lvl="1" indent="-228600">
              <a:lnSpc>
                <a:spcPct val="8000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Read-heavy,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write-heavy,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balanced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workload?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Throughput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needs?</a:t>
            </a:r>
            <a:r>
              <a:rPr sz="2400" spc="-5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 </a:t>
            </a:r>
            <a:r>
              <a:rPr sz="2400" spc="-25" dirty="0">
                <a:solidFill>
                  <a:srgbClr val="444949"/>
                </a:solidFill>
                <a:latin typeface="Gill Sans MT"/>
                <a:cs typeface="Gill Sans MT"/>
              </a:rPr>
              <a:t>change,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does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need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scale </a:t>
            </a:r>
            <a:r>
              <a:rPr sz="2400" spc="-90" dirty="0">
                <a:solidFill>
                  <a:srgbClr val="444949"/>
                </a:solidFill>
                <a:latin typeface="Gill Sans MT"/>
                <a:cs typeface="Gill Sans MT"/>
              </a:rPr>
              <a:t>or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fluctuate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during the</a:t>
            </a:r>
            <a:r>
              <a:rPr sz="2400" spc="1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day?</a:t>
            </a:r>
            <a:endParaRPr sz="2400">
              <a:latin typeface="Gill Sans MT"/>
              <a:cs typeface="Gill Sans MT"/>
            </a:endParaRPr>
          </a:p>
          <a:p>
            <a:pPr marL="698500" marR="173990" lvl="1" indent="-228600">
              <a:lnSpc>
                <a:spcPct val="80000"/>
              </a:lnSpc>
              <a:spcBef>
                <a:spcPts val="4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How much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store </a:t>
            </a:r>
            <a:r>
              <a:rPr sz="2400" spc="-15" dirty="0">
                <a:solidFill>
                  <a:srgbClr val="444949"/>
                </a:solidFill>
                <a:latin typeface="Gill Sans MT"/>
                <a:cs typeface="Gill Sans MT"/>
              </a:rPr>
              <a:t>and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long?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it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grow?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Average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size? 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How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are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they</a:t>
            </a:r>
            <a:r>
              <a:rPr sz="2400" spc="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accessed?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77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durability?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Source </a:t>
            </a: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of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truth </a:t>
            </a:r>
            <a:r>
              <a:rPr sz="2400" spc="-80" dirty="0">
                <a:solidFill>
                  <a:srgbClr val="444949"/>
                </a:solidFill>
                <a:latin typeface="Gill Sans MT"/>
                <a:cs typeface="Gill Sans MT"/>
              </a:rPr>
              <a:t>for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2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2400" spc="28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Gill Sans MT"/>
                <a:cs typeface="Gill Sans MT"/>
              </a:rPr>
              <a:t>?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Latency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requirements?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Concurrent</a:t>
            </a:r>
            <a:r>
              <a:rPr sz="2400" spc="6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users?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Gill Sans MT"/>
                <a:cs typeface="Gill Sans MT"/>
              </a:rPr>
              <a:t>Data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model? How </a:t>
            </a:r>
            <a:r>
              <a:rPr sz="2400" spc="-70" dirty="0">
                <a:solidFill>
                  <a:srgbClr val="444949"/>
                </a:solidFill>
                <a:latin typeface="Gill Sans MT"/>
                <a:cs typeface="Gill Sans MT"/>
              </a:rPr>
              <a:t>will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you </a:t>
            </a:r>
            <a:r>
              <a:rPr sz="2400" spc="-10" dirty="0">
                <a:solidFill>
                  <a:srgbClr val="444949"/>
                </a:solidFill>
                <a:latin typeface="Gill Sans MT"/>
                <a:cs typeface="Gill Sans MT"/>
              </a:rPr>
              <a:t>query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the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data?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Joins?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Structured?</a:t>
            </a:r>
            <a:r>
              <a:rPr sz="2400" spc="40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Semi-Structured?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Strong schema? More </a:t>
            </a:r>
            <a:r>
              <a:rPr sz="2400" spc="-60" dirty="0">
                <a:solidFill>
                  <a:srgbClr val="444949"/>
                </a:solidFill>
                <a:latin typeface="Gill Sans MT"/>
                <a:cs typeface="Gill Sans MT"/>
              </a:rPr>
              <a:t>flexibility?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Reporting?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Search? </a:t>
            </a:r>
            <a:r>
              <a:rPr sz="2400" spc="-35" dirty="0">
                <a:solidFill>
                  <a:srgbClr val="444949"/>
                </a:solidFill>
                <a:latin typeface="Gill Sans MT"/>
                <a:cs typeface="Gill Sans MT"/>
              </a:rPr>
              <a:t>RBDMS </a:t>
            </a:r>
            <a:r>
              <a:rPr sz="24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400" spc="2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NoSQL?</a:t>
            </a:r>
            <a:endParaRPr sz="2400">
              <a:latin typeface="Gill Sans MT"/>
              <a:cs typeface="Gill Sans MT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License </a:t>
            </a:r>
            <a:r>
              <a:rPr sz="2400" spc="-75" dirty="0">
                <a:solidFill>
                  <a:srgbClr val="444949"/>
                </a:solidFill>
                <a:latin typeface="Gill Sans MT"/>
                <a:cs typeface="Gill Sans MT"/>
              </a:rPr>
              <a:t>costs?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Switch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to </a:t>
            </a:r>
            <a:r>
              <a:rPr sz="2400" spc="-45" dirty="0">
                <a:solidFill>
                  <a:srgbClr val="444949"/>
                </a:solidFill>
                <a:latin typeface="Gill Sans MT"/>
                <a:cs typeface="Gill Sans MT"/>
              </a:rPr>
              <a:t>Cloud Native </a:t>
            </a:r>
            <a:r>
              <a:rPr sz="2400" spc="-55" dirty="0">
                <a:solidFill>
                  <a:srgbClr val="444949"/>
                </a:solidFill>
                <a:latin typeface="Gill Sans MT"/>
                <a:cs typeface="Gill Sans MT"/>
              </a:rPr>
              <a:t>DB </a:t>
            </a:r>
            <a:r>
              <a:rPr sz="2400" spc="-50" dirty="0">
                <a:solidFill>
                  <a:srgbClr val="444949"/>
                </a:solidFill>
                <a:latin typeface="Gill Sans MT"/>
                <a:cs typeface="Gill Sans MT"/>
              </a:rPr>
              <a:t>such </a:t>
            </a:r>
            <a:r>
              <a:rPr sz="2400" spc="-40" dirty="0">
                <a:solidFill>
                  <a:srgbClr val="444949"/>
                </a:solidFill>
                <a:latin typeface="Gill Sans MT"/>
                <a:cs typeface="Gill Sans MT"/>
              </a:rPr>
              <a:t>as</a:t>
            </a:r>
            <a:r>
              <a:rPr sz="2400" spc="2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Gill Sans MT"/>
                <a:cs typeface="Gill Sans MT"/>
              </a:rPr>
              <a:t>Aurora?</a:t>
            </a:r>
            <a:endParaRPr sz="240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13945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4300"/>
            <a:ext cx="12769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©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Stephane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Maarek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58827" y="78739"/>
            <a:ext cx="304800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5" dirty="0">
                <a:solidFill>
                  <a:srgbClr val="A5A5A5"/>
                </a:solidFill>
                <a:latin typeface="Calibri"/>
                <a:cs typeface="Calibri"/>
              </a:rPr>
              <a:t>NOT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FOR DISTRIBUTION </a:t>
            </a:r>
            <a:r>
              <a:rPr sz="1800" b="1" dirty="0">
                <a:solidFill>
                  <a:srgbClr val="A5A5A5"/>
                </a:solidFill>
                <a:latin typeface="Calibri"/>
                <a:cs typeface="Calibri"/>
              </a:rPr>
              <a:t>© </a:t>
            </a:r>
            <a:r>
              <a:rPr sz="1800" b="1" spc="-10" dirty="0">
                <a:solidFill>
                  <a:srgbClr val="A5A5A5"/>
                </a:solidFill>
                <a:latin typeface="Calibri"/>
                <a:cs typeface="Calibri"/>
              </a:rPr>
              <a:t>Stephane Maarek</a:t>
            </a:r>
            <a:r>
              <a:rPr sz="1800" b="1" spc="10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800" b="1" u="heavy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www.datacumulus.com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74395"/>
            <a:ext cx="3387725" cy="695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40" dirty="0"/>
              <a:t>Database</a:t>
            </a:r>
            <a:r>
              <a:rPr spc="-650" dirty="0"/>
              <a:t> </a:t>
            </a:r>
            <a:r>
              <a:rPr spc="-175" dirty="0"/>
              <a:t>Types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844750"/>
            <a:ext cx="10217785" cy="347916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RDBMS </a:t>
            </a:r>
            <a:r>
              <a:rPr sz="4125" spc="217" baseline="1010" dirty="0">
                <a:solidFill>
                  <a:srgbClr val="444949"/>
                </a:solidFill>
                <a:latin typeface="Gill Sans MT"/>
                <a:cs typeface="Gill Sans MT"/>
              </a:rPr>
              <a:t>(= </a:t>
            </a:r>
            <a:r>
              <a:rPr sz="4125" spc="30" baseline="1010" dirty="0">
                <a:solidFill>
                  <a:srgbClr val="444949"/>
                </a:solidFill>
                <a:latin typeface="Gill Sans MT"/>
                <a:cs typeface="Gill Sans MT"/>
              </a:rPr>
              <a:t>SQL </a:t>
            </a: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4125" spc="-82" baseline="1010" dirty="0">
                <a:solidFill>
                  <a:srgbClr val="444949"/>
                </a:solidFill>
                <a:latin typeface="Gill Sans MT"/>
                <a:cs typeface="Gill Sans MT"/>
              </a:rPr>
              <a:t>OLTP):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RDS,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Aurora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great </a:t>
            </a:r>
            <a:r>
              <a:rPr sz="2800" spc="-90" dirty="0">
                <a:solidFill>
                  <a:srgbClr val="444949"/>
                </a:solidFill>
                <a:latin typeface="Gill Sans MT"/>
                <a:cs typeface="Gill Sans MT"/>
              </a:rPr>
              <a:t>for</a:t>
            </a:r>
            <a:r>
              <a:rPr sz="2800" spc="-31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joins</a:t>
            </a:r>
            <a:endParaRPr sz="2800">
              <a:latin typeface="Gill Sans MT"/>
              <a:cs typeface="Gill Sans MT"/>
            </a:endParaRPr>
          </a:p>
          <a:p>
            <a:pPr marL="241300" marR="5080" indent="-228600">
              <a:lnSpc>
                <a:spcPts val="3020"/>
              </a:lnSpc>
              <a:spcBef>
                <a:spcPts val="10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22" baseline="1010" dirty="0">
                <a:solidFill>
                  <a:srgbClr val="444949"/>
                </a:solidFill>
                <a:latin typeface="Gill Sans MT"/>
                <a:cs typeface="Gill Sans MT"/>
              </a:rPr>
              <a:t>NoSQL </a:t>
            </a: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database: </a:t>
            </a:r>
            <a:r>
              <a:rPr sz="2800" spc="-35" dirty="0">
                <a:solidFill>
                  <a:srgbClr val="444949"/>
                </a:solidFill>
                <a:latin typeface="Gill Sans MT"/>
                <a:cs typeface="Gill Sans MT"/>
              </a:rPr>
              <a:t>DynamoDB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(~JSON), </a:t>
            </a:r>
            <a:r>
              <a:rPr sz="2800" spc="-50" dirty="0">
                <a:solidFill>
                  <a:srgbClr val="444949"/>
                </a:solidFill>
                <a:latin typeface="Gill Sans MT"/>
                <a:cs typeface="Gill Sans MT"/>
              </a:rPr>
              <a:t>ElastiCache (key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value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pairs), 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Neptune 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(graphs)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 </a:t>
            </a:r>
            <a:r>
              <a:rPr sz="2800" spc="-80" dirty="0">
                <a:solidFill>
                  <a:srgbClr val="444949"/>
                </a:solidFill>
                <a:latin typeface="Gill Sans MT"/>
                <a:cs typeface="Gill Sans MT"/>
              </a:rPr>
              <a:t>joins,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no</a:t>
            </a:r>
            <a:r>
              <a:rPr sz="2800" spc="-13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2" baseline="1010" dirty="0">
                <a:solidFill>
                  <a:srgbClr val="444949"/>
                </a:solidFill>
                <a:latin typeface="Gill Sans MT"/>
                <a:cs typeface="Gill Sans MT"/>
              </a:rPr>
              <a:t>Object </a:t>
            </a:r>
            <a:r>
              <a:rPr sz="4125" spc="-67" baseline="1010" dirty="0">
                <a:solidFill>
                  <a:srgbClr val="444949"/>
                </a:solidFill>
                <a:latin typeface="Gill Sans MT"/>
                <a:cs typeface="Gill Sans MT"/>
              </a:rPr>
              <a:t>Store: </a:t>
            </a:r>
            <a:r>
              <a:rPr sz="2800" spc="10" dirty="0">
                <a:solidFill>
                  <a:srgbClr val="444949"/>
                </a:solidFill>
                <a:latin typeface="Gill Sans MT"/>
                <a:cs typeface="Gill Sans MT"/>
              </a:rPr>
              <a:t>S3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(for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big </a:t>
            </a:r>
            <a:r>
              <a:rPr sz="2800" spc="-45" dirty="0">
                <a:solidFill>
                  <a:srgbClr val="444949"/>
                </a:solidFill>
                <a:latin typeface="Gill Sans MT"/>
                <a:cs typeface="Gill Sans MT"/>
              </a:rPr>
              <a:t>objects)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 </a:t>
            </a:r>
            <a:r>
              <a:rPr sz="2800" spc="-70" dirty="0">
                <a:solidFill>
                  <a:srgbClr val="444949"/>
                </a:solidFill>
                <a:latin typeface="Gill Sans MT"/>
                <a:cs typeface="Gill Sans MT"/>
              </a:rPr>
              <a:t>Glacier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(for </a:t>
            </a:r>
            <a:r>
              <a:rPr sz="2800" spc="-40" dirty="0">
                <a:solidFill>
                  <a:srgbClr val="444949"/>
                </a:solidFill>
                <a:latin typeface="Gill Sans MT"/>
                <a:cs typeface="Gill Sans MT"/>
              </a:rPr>
              <a:t>backups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37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archives)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r>
              <a:rPr sz="4125" spc="-40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Warehouse</a:t>
            </a:r>
            <a:r>
              <a:rPr sz="4125" baseline="10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120" dirty="0">
                <a:solidFill>
                  <a:srgbClr val="444949"/>
                </a:solidFill>
                <a:latin typeface="Gill Sans MT"/>
                <a:cs typeface="Gill Sans MT"/>
              </a:rPr>
              <a:t>(=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Gill Sans MT"/>
                <a:cs typeface="Gill Sans MT"/>
              </a:rPr>
              <a:t>SQL</a:t>
            </a:r>
            <a:r>
              <a:rPr sz="2800" spc="-17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Gill Sans MT"/>
                <a:cs typeface="Gill Sans MT"/>
              </a:rPr>
              <a:t>Analytics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/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BI):</a:t>
            </a:r>
            <a:r>
              <a:rPr sz="2800" spc="-229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Redshift</a:t>
            </a:r>
            <a:r>
              <a:rPr sz="2800" spc="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(OLAP),</a:t>
            </a:r>
            <a:r>
              <a:rPr sz="2800" spc="-39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Athena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" baseline="1010" dirty="0">
                <a:solidFill>
                  <a:srgbClr val="444949"/>
                </a:solidFill>
                <a:latin typeface="Gill Sans MT"/>
                <a:cs typeface="Gill Sans MT"/>
              </a:rPr>
              <a:t>Search: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ElasticSearch </a:t>
            </a:r>
            <a:r>
              <a:rPr sz="2800" spc="-10" dirty="0">
                <a:solidFill>
                  <a:srgbClr val="444949"/>
                </a:solidFill>
                <a:latin typeface="Gill Sans MT"/>
                <a:cs typeface="Gill Sans MT"/>
              </a:rPr>
              <a:t>(JSON)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55" dirty="0">
                <a:solidFill>
                  <a:srgbClr val="444949"/>
                </a:solidFill>
                <a:latin typeface="Gill Sans MT"/>
                <a:cs typeface="Gill Sans MT"/>
              </a:rPr>
              <a:t>free </a:t>
            </a:r>
            <a:r>
              <a:rPr sz="2800" spc="-75" dirty="0">
                <a:solidFill>
                  <a:srgbClr val="444949"/>
                </a:solidFill>
                <a:latin typeface="Gill Sans MT"/>
                <a:cs typeface="Gill Sans MT"/>
              </a:rPr>
              <a:t>text,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unstructured</a:t>
            </a:r>
            <a:r>
              <a:rPr sz="2800" spc="-20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searches</a:t>
            </a:r>
            <a:endParaRPr sz="2800">
              <a:latin typeface="Gill Sans MT"/>
              <a:cs typeface="Gill Sans MT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2" baseline="1010" dirty="0">
                <a:solidFill>
                  <a:srgbClr val="444949"/>
                </a:solidFill>
                <a:latin typeface="Gill Sans MT"/>
                <a:cs typeface="Gill Sans MT"/>
              </a:rPr>
              <a:t>Graphs: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Neptune </a:t>
            </a:r>
            <a:r>
              <a:rPr sz="2800" dirty="0">
                <a:solidFill>
                  <a:srgbClr val="444949"/>
                </a:solidFill>
                <a:latin typeface="Gill Sans MT"/>
                <a:cs typeface="Gill Sans MT"/>
              </a:rPr>
              <a:t>– </a:t>
            </a:r>
            <a:r>
              <a:rPr sz="2800" spc="-60" dirty="0">
                <a:solidFill>
                  <a:srgbClr val="444949"/>
                </a:solidFill>
                <a:latin typeface="Gill Sans MT"/>
                <a:cs typeface="Gill Sans MT"/>
              </a:rPr>
              <a:t>displays relationships </a:t>
            </a:r>
            <a:r>
              <a:rPr sz="2800" spc="-30" dirty="0">
                <a:solidFill>
                  <a:srgbClr val="444949"/>
                </a:solidFill>
                <a:latin typeface="Gill Sans MT"/>
                <a:cs typeface="Gill Sans MT"/>
              </a:rPr>
              <a:t>between</a:t>
            </a:r>
            <a:r>
              <a:rPr sz="2800" spc="145" dirty="0">
                <a:solidFill>
                  <a:srgbClr val="444949"/>
                </a:solidFill>
                <a:latin typeface="Gill Sans MT"/>
                <a:cs typeface="Gill Sans MT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Gill Sans MT"/>
                <a:cs typeface="Gill Sans MT"/>
              </a:rPr>
              <a:t>data</a:t>
            </a:r>
            <a:endParaRPr sz="2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171176" y="118871"/>
            <a:ext cx="1475231" cy="14752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598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19062</Words>
  <Application>Microsoft Office PowerPoint</Application>
  <PresentationFormat>Widescreen</PresentationFormat>
  <Paragraphs>3464</Paragraphs>
  <Slides>263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263</vt:i4>
      </vt:variant>
    </vt:vector>
  </HeadingPairs>
  <TitlesOfParts>
    <vt:vector size="271" baseType="lpstr">
      <vt:lpstr>Arial</vt:lpstr>
      <vt:lpstr>Calibri</vt:lpstr>
      <vt:lpstr>Calibri Light</vt:lpstr>
      <vt:lpstr>Courier New</vt:lpstr>
      <vt:lpstr>Gill Sans MT</vt:lpstr>
      <vt:lpstr>Times New Roman</vt:lpstr>
      <vt:lpstr>Wingdings</vt:lpstr>
      <vt:lpstr>Office Theme</vt:lpstr>
      <vt:lpstr>PowerPoint Presentation</vt:lpstr>
      <vt:lpstr>Volume Gateway</vt:lpstr>
      <vt:lpstr>Tape Gateway</vt:lpstr>
      <vt:lpstr>AWS Storage Gateway Summary</vt:lpstr>
      <vt:lpstr>AWS Athena</vt:lpstr>
      <vt:lpstr>PowerPoint Presentation</vt:lpstr>
      <vt:lpstr>Section Introduction</vt:lpstr>
      <vt:lpstr>Section Introduction</vt:lpstr>
      <vt:lpstr>AWS SQS What’s a queue?</vt:lpstr>
      <vt:lpstr>AWS SQS – Standard Queue</vt:lpstr>
      <vt:lpstr>AWS SQS – Delay Queue</vt:lpstr>
      <vt:lpstr>SQS – Producing Messages</vt:lpstr>
      <vt:lpstr>SQS – Consuming Messages</vt:lpstr>
      <vt:lpstr>SQS – Visibility timeout</vt:lpstr>
      <vt:lpstr>AWS SQS – Dead Letter Queue</vt:lpstr>
      <vt:lpstr>AWS SQS - Long Polling</vt:lpstr>
      <vt:lpstr>SQS Message consumption flow diagram</vt:lpstr>
      <vt:lpstr>AWS SQS – FIFO Queue</vt:lpstr>
      <vt:lpstr>AWS SNS</vt:lpstr>
      <vt:lpstr>AWS SNS</vt:lpstr>
      <vt:lpstr>SNS integrates with a lot of Amazon Products</vt:lpstr>
      <vt:lpstr>AWS SNS – How to publish</vt:lpstr>
      <vt:lpstr>SNS + SQS: Fan Out</vt:lpstr>
      <vt:lpstr>AWS Kinesis Overview</vt:lpstr>
      <vt:lpstr>Kinesis</vt:lpstr>
      <vt:lpstr>Kinesis Streams Overview</vt:lpstr>
      <vt:lpstr>Kinesis Streams Shards</vt:lpstr>
      <vt:lpstr>AWS Kinesis API – Put records</vt:lpstr>
      <vt:lpstr>AWS Kinesis API – Exceptions</vt:lpstr>
      <vt:lpstr>AWS Kinesis API – Consumers</vt:lpstr>
      <vt:lpstr>Kinesis Security</vt:lpstr>
      <vt:lpstr>AWS Kinesis Data Analytics</vt:lpstr>
      <vt:lpstr>AWS Kinesis Firehose</vt:lpstr>
      <vt:lpstr>SQS vs SNS vs Kinesis</vt:lpstr>
      <vt:lpstr>Amazon MQ</vt:lpstr>
      <vt:lpstr>Serverless Overview</vt:lpstr>
      <vt:lpstr>What’s serverless?</vt:lpstr>
      <vt:lpstr>Serverless in AWS</vt:lpstr>
      <vt:lpstr>Why AWS Lambda</vt:lpstr>
      <vt:lpstr>Benefits of AWS Lambda</vt:lpstr>
      <vt:lpstr>AWS Lambda language support</vt:lpstr>
      <vt:lpstr>AWS Lambda Integrations  Main ones</vt:lpstr>
      <vt:lpstr>Example: Serverless Thumbnail creation</vt:lpstr>
      <vt:lpstr>AWS Lambda Pricing (as of June 2018, us-east-1 region)</vt:lpstr>
      <vt:lpstr>AWS Lambda Configuration</vt:lpstr>
      <vt:lpstr>AWS Lambda Limits to Know</vt:lpstr>
      <vt:lpstr>DynamoDB</vt:lpstr>
      <vt:lpstr>DynamoDB - Basics</vt:lpstr>
      <vt:lpstr>DynamoDB – Provisioned Throughput</vt:lpstr>
      <vt:lpstr>DynamoDB - DAX</vt:lpstr>
      <vt:lpstr>DynamoDB Streams</vt:lpstr>
      <vt:lpstr>DynamoDB - New Features</vt:lpstr>
      <vt:lpstr>DynamoDB – Security &amp; Other Features</vt:lpstr>
      <vt:lpstr>Building a Serverless API</vt:lpstr>
      <vt:lpstr>AWS API Gateway</vt:lpstr>
      <vt:lpstr>API Gateway Integrations</vt:lpstr>
      <vt:lpstr>API Gateway – Security</vt:lpstr>
      <vt:lpstr>API Gateway – Security Lambda Authorizer (formerly Custom Authorizers)</vt:lpstr>
      <vt:lpstr>API Gateway – Security</vt:lpstr>
      <vt:lpstr>API Gateway – Security – Summary</vt:lpstr>
      <vt:lpstr>AWS Cognito</vt:lpstr>
      <vt:lpstr>AWS Cognito User Pools (CUP)</vt:lpstr>
      <vt:lpstr>AWS Cognito – Federated Identity Pools</vt:lpstr>
      <vt:lpstr>AWS Cognito Sync</vt:lpstr>
      <vt:lpstr>Serverless Architectures</vt:lpstr>
      <vt:lpstr>Mobile application: MyTodoList</vt:lpstr>
      <vt:lpstr>Mobile app: REST API layer</vt:lpstr>
      <vt:lpstr>Mobile app: giving users access to S3</vt:lpstr>
      <vt:lpstr>Mobile app: high read throughput, static data</vt:lpstr>
      <vt:lpstr>Mobile app: caching at the API Gateway</vt:lpstr>
      <vt:lpstr>In this lecture</vt:lpstr>
      <vt:lpstr>Serverless hosted website: MyBlog.com</vt:lpstr>
      <vt:lpstr>Serving static content, globally</vt:lpstr>
      <vt:lpstr>Serving static content, globally, securely</vt:lpstr>
      <vt:lpstr>Adding a public serverless REST API</vt:lpstr>
      <vt:lpstr>Leveraging DynamoDB Global Tables</vt:lpstr>
      <vt:lpstr>User Welcome email flow</vt:lpstr>
      <vt:lpstr>Thumbnail Generation flow</vt:lpstr>
      <vt:lpstr>AWS Hosted Website Summary</vt:lpstr>
      <vt:lpstr>Micro Services architecture</vt:lpstr>
      <vt:lpstr>Micro Services Environment</vt:lpstr>
      <vt:lpstr>Discussions on Micro Services</vt:lpstr>
      <vt:lpstr>Distributing paid content</vt:lpstr>
      <vt:lpstr>Start simple, premium user service</vt:lpstr>
      <vt:lpstr>Add authentication</vt:lpstr>
      <vt:lpstr>Add Videos Storage Service</vt:lpstr>
      <vt:lpstr>Distribute Globally and Secure</vt:lpstr>
      <vt:lpstr>Distribute Content only to premium users</vt:lpstr>
      <vt:lpstr>Premium User Video service</vt:lpstr>
      <vt:lpstr>Software updates offloading</vt:lpstr>
      <vt:lpstr>Our application current state</vt:lpstr>
      <vt:lpstr>Easy way to fix things!</vt:lpstr>
      <vt:lpstr>Why CloudFront?</vt:lpstr>
      <vt:lpstr>Big Data Ingestion Pipeline</vt:lpstr>
      <vt:lpstr>Big Data Ingestion Pipeline</vt:lpstr>
      <vt:lpstr>Big Data Ingestion Pipeline discussion</vt:lpstr>
      <vt:lpstr>Databases</vt:lpstr>
      <vt:lpstr>Choosing the Right Database</vt:lpstr>
      <vt:lpstr>Database Types</vt:lpstr>
      <vt:lpstr>RDS Overview</vt:lpstr>
      <vt:lpstr>RDS for Solutions Architect</vt:lpstr>
      <vt:lpstr>Aurora Overview</vt:lpstr>
      <vt:lpstr>Aurora for Solutions Architect</vt:lpstr>
      <vt:lpstr>ElastiCache Overview</vt:lpstr>
      <vt:lpstr>ElastiCache for Solutions Architect</vt:lpstr>
      <vt:lpstr>DynamoDB Overview</vt:lpstr>
      <vt:lpstr>DynamoDB for Solutions Architect</vt:lpstr>
      <vt:lpstr>S3 Overview</vt:lpstr>
      <vt:lpstr>S3 for Solutions Architect</vt:lpstr>
      <vt:lpstr>Athena Overview</vt:lpstr>
      <vt:lpstr>Athena for Solutions Architect</vt:lpstr>
      <vt:lpstr>Redshift Overview</vt:lpstr>
      <vt:lpstr>Redshift Continued…</vt:lpstr>
      <vt:lpstr>Redshift for Solutions Architect</vt:lpstr>
      <vt:lpstr>Neptune</vt:lpstr>
      <vt:lpstr>Neptune for Solutions Architect</vt:lpstr>
      <vt:lpstr>ElasticSearch</vt:lpstr>
      <vt:lpstr>ElasticSearch for Solutions Architect</vt:lpstr>
      <vt:lpstr>AWS Monitoring, Audit and  Performance CloudWatch, CloudTrail &amp; AWS Config</vt:lpstr>
      <vt:lpstr>AWS CloudWatch Metrics</vt:lpstr>
      <vt:lpstr>AWS CloudWatch EC2 Detailed monitoring</vt:lpstr>
      <vt:lpstr>AWS CloudWatch Custom Metrics</vt:lpstr>
      <vt:lpstr>CloudWatch Dashboards</vt:lpstr>
      <vt:lpstr>AWS CloudWatch Logs</vt:lpstr>
      <vt:lpstr>AWS CloudWatch Logs</vt:lpstr>
      <vt:lpstr>CloudWatch Logs Metric Filter &amp; Insights</vt:lpstr>
      <vt:lpstr>AWS CloudWatch Alarms</vt:lpstr>
      <vt:lpstr>AWS CloudWatch Events</vt:lpstr>
      <vt:lpstr>AWS CloudTrail</vt:lpstr>
      <vt:lpstr>PowerPoint Presentation</vt:lpstr>
      <vt:lpstr>Why encryption?</vt:lpstr>
      <vt:lpstr>Why encryption?</vt:lpstr>
      <vt:lpstr>Why encryption?</vt:lpstr>
      <vt:lpstr>AWS KMS (Key Management Service)</vt:lpstr>
      <vt:lpstr>AWS KMS 101</vt:lpstr>
      <vt:lpstr>AWS KMS (Key Management Service)</vt:lpstr>
      <vt:lpstr>How does KMS work? API – Encrypt and Decrypt</vt:lpstr>
      <vt:lpstr>Encryption in AWS Services</vt:lpstr>
      <vt:lpstr>AWS Parameter Store</vt:lpstr>
      <vt:lpstr>AWS Parameter Store Hierarchy</vt:lpstr>
      <vt:lpstr>AWS STS – Security Token Service</vt:lpstr>
      <vt:lpstr>Cross Account Access</vt:lpstr>
      <vt:lpstr>What’s Identity Federation?</vt:lpstr>
      <vt:lpstr>SAML Federation</vt:lpstr>
      <vt:lpstr>Custom Identity Broker Application</vt:lpstr>
      <vt:lpstr>AWS Cognito - Federated Identity Pools</vt:lpstr>
      <vt:lpstr>AWS Shared Responsibility Model</vt:lpstr>
      <vt:lpstr>Example, for RDS</vt:lpstr>
      <vt:lpstr>Example, for S3</vt:lpstr>
      <vt:lpstr>Shared Responsibility Model diagram</vt:lpstr>
      <vt:lpstr>Networking - VPC</vt:lpstr>
      <vt:lpstr>VPC Diagram</vt:lpstr>
      <vt:lpstr>Understanding CIDR - IPv4  (Classless Inter-Domain Routing)</vt:lpstr>
      <vt:lpstr>Understanding CIDR</vt:lpstr>
      <vt:lpstr>Understanding CIDRs  Subnet Masks</vt:lpstr>
      <vt:lpstr>Understanding CIDRs  Little exercise</vt:lpstr>
      <vt:lpstr>Private vs Public IP (IPv4)  Allowed ranges</vt:lpstr>
      <vt:lpstr>Default VPC Walkthrough</vt:lpstr>
      <vt:lpstr>VPC in AWS – IPv4</vt:lpstr>
      <vt:lpstr>State of Hands On</vt:lpstr>
      <vt:lpstr>Adding Subnets</vt:lpstr>
      <vt:lpstr>Subnets - IPv4</vt:lpstr>
      <vt:lpstr>Internet Gateways</vt:lpstr>
      <vt:lpstr>Adding IGW</vt:lpstr>
      <vt:lpstr>Editing Route Tables</vt:lpstr>
      <vt:lpstr>NAT Instances – Network Address Translation  (outdated but still at the exam)</vt:lpstr>
      <vt:lpstr>NAT Instance</vt:lpstr>
      <vt:lpstr>NAT Instances – Comments</vt:lpstr>
      <vt:lpstr>NAT Gateway</vt:lpstr>
      <vt:lpstr>NAT Gateway</vt:lpstr>
      <vt:lpstr>NAT Instance vs Gateway</vt:lpstr>
      <vt:lpstr>DNS Resolution in VPC</vt:lpstr>
      <vt:lpstr>Network ACLs &amp; Security Group  Incoming Request</vt:lpstr>
      <vt:lpstr>Network ACLs &amp; Security Group  Outgoing Request</vt:lpstr>
      <vt:lpstr>Network ACLs</vt:lpstr>
      <vt:lpstr>Network ACLs vs Security Groups</vt:lpstr>
      <vt:lpstr>Example Network ACL with Ephemeral Ports</vt:lpstr>
      <vt:lpstr>VPC Peering</vt:lpstr>
      <vt:lpstr>VPC Peering</vt:lpstr>
      <vt:lpstr>VPC Endpoints</vt:lpstr>
      <vt:lpstr>VPC Endpoints</vt:lpstr>
      <vt:lpstr>Flow Logs</vt:lpstr>
      <vt:lpstr>VPC Flow Logs</vt:lpstr>
      <vt:lpstr>Flow Log Syntax</vt:lpstr>
      <vt:lpstr>Flow Logs: Looking at “ACTION” field  How to troubleshoot SG vs NACL issue?</vt:lpstr>
      <vt:lpstr>Bastion Hosts</vt:lpstr>
      <vt:lpstr>Site to Site VPN</vt:lpstr>
      <vt:lpstr>Site to Site VPN</vt:lpstr>
      <vt:lpstr>Direct Connect</vt:lpstr>
      <vt:lpstr>Direct Connect Diagram</vt:lpstr>
      <vt:lpstr>Direct Connect Gateway</vt:lpstr>
      <vt:lpstr>Egress Only Internet Gateway</vt:lpstr>
      <vt:lpstr>VPC Diagram</vt:lpstr>
      <vt:lpstr>VPC Section Summary (1/2)</vt:lpstr>
      <vt:lpstr>VPC Section Summary (2/2)</vt:lpstr>
      <vt:lpstr>PowerPoint Presentation</vt:lpstr>
      <vt:lpstr>Continuous Integration</vt:lpstr>
      <vt:lpstr>Continuous Delivery</vt:lpstr>
      <vt:lpstr>Technology Stack for CICD</vt:lpstr>
      <vt:lpstr>Infrastructure as Code</vt:lpstr>
      <vt:lpstr>What is CloudFormation</vt:lpstr>
      <vt:lpstr>Benefits of AWS CloudFormation (1/2)</vt:lpstr>
      <vt:lpstr>Benefits of AWS CloudFormation (2/2)</vt:lpstr>
      <vt:lpstr>How CloudFormation Works</vt:lpstr>
      <vt:lpstr>Deploying CloudFormation templates</vt:lpstr>
      <vt:lpstr>CloudFormation Building Blocks</vt:lpstr>
      <vt:lpstr>Note: This is an introduction to CloudFormation</vt:lpstr>
      <vt:lpstr>AWS ECS – Elastic Container Service</vt:lpstr>
      <vt:lpstr>What’s Docker?</vt:lpstr>
      <vt:lpstr>AWS ECS – Use cases</vt:lpstr>
      <vt:lpstr>AWS ECS – Concepts</vt:lpstr>
      <vt:lpstr>AWS ECS – ALB integration</vt:lpstr>
      <vt:lpstr>AWS ECS – ECS Setup &amp; Config file</vt:lpstr>
      <vt:lpstr>AWS ECR – Elastic Container Registry</vt:lpstr>
      <vt:lpstr>AWS Step Functions</vt:lpstr>
      <vt:lpstr>Visual workflow in Step Functions</vt:lpstr>
      <vt:lpstr>AWS SWF – Simple Workflow Service</vt:lpstr>
      <vt:lpstr>Amazon EMR</vt:lpstr>
      <vt:lpstr>AWS Glue</vt:lpstr>
      <vt:lpstr>AWS Opsworks</vt:lpstr>
      <vt:lpstr>Quick word on Chef / Puppet</vt:lpstr>
      <vt:lpstr>AWS Elastic Transcoder</vt:lpstr>
      <vt:lpstr>AWS Organizations</vt:lpstr>
      <vt:lpstr>OU &amp; Service Control Policies (SCPs)</vt:lpstr>
      <vt:lpstr>AWS WorkSpaces</vt:lpstr>
      <vt:lpstr>AWS AppSync</vt:lpstr>
      <vt:lpstr>AWS Single Sign On (SSO)</vt:lpstr>
      <vt:lpstr>PowerPoint Presentation</vt:lpstr>
      <vt:lpstr>Section Overview</vt:lpstr>
      <vt:lpstr>Well Architected Framework  General Guiding Principles</vt:lpstr>
      <vt:lpstr>Well Architected Framework  5 Pillars</vt:lpstr>
      <vt:lpstr>Well Architected Framework</vt:lpstr>
      <vt:lpstr>1) Operational Excellence</vt:lpstr>
      <vt:lpstr>Operational Excellence  AWS Services</vt:lpstr>
      <vt:lpstr>2) Security</vt:lpstr>
      <vt:lpstr>Security AWS Services</vt:lpstr>
      <vt:lpstr>3) Reliability</vt:lpstr>
      <vt:lpstr>Reliability  AWS Services</vt:lpstr>
      <vt:lpstr>4) Performance Efficiency</vt:lpstr>
      <vt:lpstr>Performance Efficiency  AWS Services</vt:lpstr>
      <vt:lpstr>5) Cost Optimization</vt:lpstr>
      <vt:lpstr>Cost Optimization  AWS Services</vt:lpstr>
      <vt:lpstr>Trusted Advisor</vt:lpstr>
      <vt:lpstr>More Architecture Examples</vt:lpstr>
      <vt:lpstr>Disaster Recovery Overview</vt:lpstr>
      <vt:lpstr>RPO and RTO</vt:lpstr>
      <vt:lpstr>Disaster Recovery Strategies</vt:lpstr>
      <vt:lpstr>Backup and Restore (High RPO)</vt:lpstr>
      <vt:lpstr>Disaster Recovery – Pilot Light</vt:lpstr>
      <vt:lpstr>Warm Standby</vt:lpstr>
      <vt:lpstr>Multi Site / Hot Site Approach</vt:lpstr>
      <vt:lpstr>All AWS Multi Region</vt:lpstr>
      <vt:lpstr>Disaster Recovery Tips</vt:lpstr>
      <vt:lpstr>Exam Review &amp; Tips</vt:lpstr>
      <vt:lpstr>State of learning checkpoint</vt:lpstr>
      <vt:lpstr>Practice makes perfect</vt:lpstr>
      <vt:lpstr>Proceed by elimination</vt:lpstr>
      <vt:lpstr>Skim the AWS Whitepapers</vt:lpstr>
      <vt:lpstr>Read each service’s FAQ</vt:lpstr>
      <vt:lpstr>Get into the AWS Community</vt:lpstr>
      <vt:lpstr>How will the exam work?</vt:lpstr>
      <vt:lpstr>Congratulations!</vt:lpstr>
      <vt:lpstr>Congratulations!</vt:lpstr>
    </vt:vector>
  </TitlesOfParts>
  <Company>Defense Logistics Agency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Daikawa, Neal M CTR DLA INFO OPERATIONS (US)</dc:creator>
  <cp:lastModifiedBy>Daikawa, Neal M CTR DLA INFO OPERATIONS (US)</cp:lastModifiedBy>
  <cp:revision>1</cp:revision>
  <dcterms:created xsi:type="dcterms:W3CDTF">2019-05-13T05:31:08Z</dcterms:created>
  <dcterms:modified xsi:type="dcterms:W3CDTF">2019-05-13T05:31:40Z</dcterms:modified>
</cp:coreProperties>
</file>